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7" r:id="rId1"/>
  </p:sldMasterIdLst>
  <p:notesMasterIdLst>
    <p:notesMasterId r:id="rId17"/>
  </p:notesMasterIdLst>
  <p:handoutMasterIdLst>
    <p:handoutMasterId r:id="rId18"/>
  </p:handoutMasterIdLst>
  <p:sldIdLst>
    <p:sldId id="3077" r:id="rId2"/>
    <p:sldId id="2757" r:id="rId3"/>
    <p:sldId id="3062" r:id="rId4"/>
    <p:sldId id="3095" r:id="rId5"/>
    <p:sldId id="3096" r:id="rId6"/>
    <p:sldId id="2361" r:id="rId7"/>
    <p:sldId id="3093" r:id="rId8"/>
    <p:sldId id="3046" r:id="rId9"/>
    <p:sldId id="3088" r:id="rId10"/>
    <p:sldId id="3094" r:id="rId11"/>
    <p:sldId id="2932" r:id="rId12"/>
    <p:sldId id="3098" r:id="rId13"/>
    <p:sldId id="3081" r:id="rId14"/>
    <p:sldId id="656" r:id="rId15"/>
    <p:sldId id="400"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387C2C"/>
    <a:srgbClr val="AADB1E"/>
    <a:srgbClr val="6DB33F"/>
    <a:srgbClr val="006990"/>
    <a:srgbClr val="E6E6E6"/>
    <a:srgbClr val="7F35AB"/>
    <a:srgbClr val="7636AE"/>
    <a:srgbClr val="2640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7" autoAdjust="0"/>
    <p:restoredTop sz="74821" autoAdjust="0"/>
  </p:normalViewPr>
  <p:slideViewPr>
    <p:cSldViewPr snapToGrid="0">
      <p:cViewPr varScale="1">
        <p:scale>
          <a:sx n="68" d="100"/>
          <a:sy n="68" d="100"/>
        </p:scale>
        <p:origin x="1608" y="200"/>
      </p:cViewPr>
      <p:guideLst/>
    </p:cSldViewPr>
  </p:slideViewPr>
  <p:outlineViewPr>
    <p:cViewPr>
      <p:scale>
        <a:sx n="33" d="100"/>
        <a:sy n="33" d="100"/>
      </p:scale>
      <p:origin x="0" y="-51182"/>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9" d="100"/>
          <a:sy n="59" d="100"/>
        </p:scale>
        <p:origin x="2371" y="1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4/23/20</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4/23/20</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vmware.com/radius/wp-content/uploads/2018/09/The-Impact-of-a-Digitally-Empowered-Workforce_2017.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01.ibm.com/common/ssi/cgi-bin/ssialias?htmlfid=23015323USE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t>Autonomous vehicles. Smart buildings. Wearables. Commercial drones. New payment methods. What do they all mean for your business</a:t>
            </a:r>
            <a:r>
              <a:rPr lang="en-US" sz="1200" baseline="0" dirty="0"/>
              <a:t>?</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aseline="0" dirty="0"/>
              <a:t>O</a:t>
            </a:r>
            <a:r>
              <a:rPr lang="en-US" sz="1200" dirty="0"/>
              <a:t>pportunities to create new value and deliver great new experiences. They mean new challenges too.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t>These</a:t>
            </a:r>
            <a:r>
              <a:rPr lang="en-US" sz="1200" baseline="0" dirty="0"/>
              <a:t> innovations and many others </a:t>
            </a:r>
            <a:r>
              <a:rPr lang="en-US" sz="1200" dirty="0"/>
              <a:t>will impact</a:t>
            </a:r>
            <a:r>
              <a:rPr lang="en-US" sz="1200" baseline="0" dirty="0"/>
              <a:t> your business directly by transforming part of your value chain, or indirectly by changing the expectations and priorities of your customers.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1076314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We’ve touched repeatedly on security.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Traditional approaches to security are complex and rely on too many products.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Too often they focus on blocking threats at the perimeter and are reactive and after the fact.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believe it’s possible to simplify security; to shrink the attack surface, and to shift from chasing the bad to protecting the known good. </a:t>
            </a:r>
          </a:p>
          <a:p>
            <a:pPr marL="171450" indent="-171450">
              <a:buFont typeface="Wingdings" panose="05000000000000000000" pitchFamily="2" charset="2"/>
              <a:buChar char="§"/>
            </a:pPr>
            <a:endParaRPr lang="en-US" sz="1200" kern="1200" dirty="0">
              <a:solidFill>
                <a:schemeClr val="tx1"/>
              </a:solidFill>
              <a:effectLst/>
              <a:latin typeface="Metropolis" panose="00000500000000000000" pitchFamily="50" charset="0"/>
              <a:ea typeface="+mn-ea"/>
              <a:cs typeface="+mn-cs"/>
            </a:endParaRPr>
          </a:p>
          <a:p>
            <a:pPr marL="0" indent="0">
              <a:buFont typeface="Wingdings" panose="05000000000000000000" pitchFamily="2" charset="2"/>
              <a:buNone/>
            </a:pPr>
            <a:r>
              <a:rPr lang="en-US" sz="1200" kern="1200" dirty="0">
                <a:solidFill>
                  <a:schemeClr val="tx1"/>
                </a:solidFill>
                <a:effectLst/>
                <a:latin typeface="Metropolis" panose="00000500000000000000" pitchFamily="50" charset="0"/>
                <a:ea typeface="+mn-ea"/>
                <a:cs typeface="+mn-cs"/>
              </a:rPr>
              <a:t>[click]</a:t>
            </a:r>
          </a:p>
          <a:p>
            <a:pPr marL="171450" indent="-171450">
              <a:buFont typeface="Wingdings" panose="05000000000000000000" pitchFamily="2" charset="2"/>
              <a:buChar char="§"/>
            </a:pPr>
            <a:r>
              <a:rPr lang="en-US" sz="1200" b="1" kern="1200" dirty="0">
                <a:solidFill>
                  <a:schemeClr val="tx1"/>
                </a:solidFill>
                <a:effectLst/>
                <a:latin typeface="Metropolis" panose="00000500000000000000" pitchFamily="50" charset="0"/>
                <a:ea typeface="+mn-ea"/>
                <a:cs typeface="+mn-cs"/>
              </a:rPr>
              <a:t>To do this, security strategy needs to be aligned to your apps and data—and intrinsic to your infrastructure.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We’re in the best position to better secure our customers’ cloud, networking, app and workspace solutions.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We leverage the security capabilities and practices that are already in your software and virtual infrastructure to drastically simplify your security environment with fewer products, and less management and operational overhead.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1" kern="1200" dirty="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kern="1200" dirty="0">
                <a:solidFill>
                  <a:schemeClr val="tx1"/>
                </a:solidFill>
                <a:effectLst/>
                <a:latin typeface="Metropolis" panose="00000500000000000000" pitchFamily="50" charset="0"/>
                <a:ea typeface="+mn-ea"/>
                <a:cs typeface="+mn-cs"/>
              </a:rPr>
              <a:t>[click]</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Our virtualization software sits in your infrastructure stack or hybrid cloud, in a place where it can give you deeper, unparalleled visibility into your apps and data.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From this vantage point, you can learn an app’s known good behavior in terms of how it interacts with the processor, memory, storage, data and the network, and then you can automate actions based on behavioral anomalies.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This capability enables you to detect a threat like malware, for example, before a malware signature even exists.</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also understand the apps you’re running – and known end-user interactions and behaviors across devices.</a:t>
            </a:r>
          </a:p>
          <a:p>
            <a:pPr marL="171450" indent="-171450">
              <a:buFont typeface="Wingdings" panose="05000000000000000000" pitchFamily="2" charset="2"/>
              <a:buChar char="§"/>
            </a:pPr>
            <a:endParaRPr lang="en-US" sz="1200" kern="1200" dirty="0">
              <a:solidFill>
                <a:schemeClr val="tx1"/>
              </a:solidFill>
              <a:effectLst/>
              <a:latin typeface="Metropolis" panose="00000500000000000000" pitchFamily="50" charset="0"/>
              <a:ea typeface="+mn-ea"/>
              <a:cs typeface="+mn-cs"/>
            </a:endParaRPr>
          </a:p>
          <a:p>
            <a:pPr marL="0" indent="0">
              <a:buFont typeface="Wingdings" panose="05000000000000000000" pitchFamily="2" charset="2"/>
              <a:buNone/>
            </a:pPr>
            <a:r>
              <a:rPr lang="en-US" sz="1200" kern="1200" dirty="0">
                <a:solidFill>
                  <a:schemeClr val="tx1"/>
                </a:solidFill>
                <a:effectLst/>
                <a:latin typeface="Metropolis" panose="00000500000000000000" pitchFamily="50" charset="0"/>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Our intelligent automation allows us to streamline and operationalize security in ways that are very difficult from other vendors to do. We can define policy, enforce, and remediate in dynamic ways that follow whatever your apps and users are doing.</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Intrinsic security enables a more proactive approach to threat management. Rather than adding complexity, we simplify security by leveraging your existing software infrastructure and end points and enabling you to attach security to your apps and data.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This in turn enables you to shift from a legacy security model, where you reactively block or ineffectively chase the bad, to a stronger approach to security, where you enforce the known good.</a:t>
            </a:r>
          </a:p>
          <a:p>
            <a:endParaRPr lang="en-US" sz="900"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11</a:t>
            </a:fld>
            <a:endParaRPr lang="en-US" dirty="0"/>
          </a:p>
        </p:txBody>
      </p:sp>
    </p:spTree>
    <p:extLst>
      <p:ext uri="{BB962C8B-B14F-4D97-AF65-F5344CB8AC3E}">
        <p14:creationId xmlns:p14="http://schemas.microsoft.com/office/powerpoint/2010/main" val="3924632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At the end of the day, you want to create new value, deliver excellent experiences, and protect brand and customer trust.</a:t>
            </a:r>
          </a:p>
          <a:p>
            <a:pPr marL="171450" lvl="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VMware’s cloud, networking, security, and digital workspace solutions work together to enable a foundation that empowers you to achieve your digital business objectives.</a:t>
            </a:r>
          </a:p>
          <a:p>
            <a:pPr marL="171450" lvl="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help in three key ways.</a:t>
            </a:r>
          </a:p>
          <a:p>
            <a:pPr marL="171450" lvl="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help you </a:t>
            </a:r>
            <a:r>
              <a:rPr lang="en-US" sz="1200" b="1" kern="1200" dirty="0">
                <a:solidFill>
                  <a:schemeClr val="tx1"/>
                </a:solidFill>
                <a:effectLst/>
                <a:latin typeface="Metropolis" panose="00000500000000000000" pitchFamily="50" charset="0"/>
                <a:ea typeface="+mn-ea"/>
                <a:cs typeface="+mn-cs"/>
              </a:rPr>
              <a:t>accelerate your cloud journey </a:t>
            </a:r>
            <a:r>
              <a:rPr lang="en-US" sz="1200" kern="1200" dirty="0">
                <a:solidFill>
                  <a:schemeClr val="tx1"/>
                </a:solidFill>
                <a:effectLst/>
                <a:latin typeface="Metropolis" panose="00000500000000000000" pitchFamily="50" charset="0"/>
                <a:ea typeface="+mn-ea"/>
                <a:cs typeface="+mn-cs"/>
              </a:rPr>
              <a:t>and embrace a cloud operating model across IT, while getting the most out of the private, public, and hybrid clouds of your choice. </a:t>
            </a:r>
          </a:p>
          <a:p>
            <a:pPr marL="171450" lvl="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help you </a:t>
            </a:r>
            <a:r>
              <a:rPr lang="en-US" sz="1200" b="1" kern="1200" dirty="0">
                <a:solidFill>
                  <a:schemeClr val="tx1"/>
                </a:solidFill>
                <a:effectLst/>
                <a:latin typeface="Metropolis" panose="00000500000000000000" pitchFamily="50" charset="0"/>
                <a:ea typeface="+mn-ea"/>
                <a:cs typeface="+mn-cs"/>
              </a:rPr>
              <a:t>transform networking and security</a:t>
            </a:r>
            <a:r>
              <a:rPr lang="en-US" sz="1200" kern="1200" dirty="0">
                <a:solidFill>
                  <a:schemeClr val="tx1"/>
                </a:solidFill>
                <a:effectLst/>
                <a:latin typeface="Metropolis" panose="00000500000000000000" pitchFamily="50" charset="0"/>
                <a:ea typeface="+mn-ea"/>
                <a:cs typeface="+mn-cs"/>
              </a:rPr>
              <a:t>, from data center to cloud to branch to edge, to build flexibility, agility and cyber resilience for your business.</a:t>
            </a:r>
          </a:p>
          <a:p>
            <a:pPr marL="171450" lvl="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And we help you </a:t>
            </a:r>
            <a:r>
              <a:rPr lang="en-US" sz="1200" b="1" kern="1200" dirty="0">
                <a:solidFill>
                  <a:schemeClr val="tx1"/>
                </a:solidFill>
                <a:effectLst/>
                <a:latin typeface="Metropolis" panose="00000500000000000000" pitchFamily="50" charset="0"/>
                <a:ea typeface="+mn-ea"/>
                <a:cs typeface="+mn-cs"/>
              </a:rPr>
              <a:t>deliver secure digital workspaces</a:t>
            </a:r>
            <a:r>
              <a:rPr lang="en-US" sz="1200" kern="1200" dirty="0">
                <a:solidFill>
                  <a:schemeClr val="tx1"/>
                </a:solidFill>
                <a:effectLst/>
                <a:latin typeface="Metropolis" panose="00000500000000000000" pitchFamily="50" charset="0"/>
                <a:ea typeface="+mn-ea"/>
                <a:cs typeface="+mn-cs"/>
              </a:rPr>
              <a:t> that empower employees to do their best work, transform customer experiences, encourage process innovation, and improve engagement across your business ecosystem.</a:t>
            </a:r>
          </a:p>
          <a:p>
            <a:pPr marL="171450" lvl="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We’re delivering the technology you need tomorrow, building on the technology you have today. </a:t>
            </a:r>
          </a:p>
          <a:p>
            <a:pPr marL="171450" lvl="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Contact us to learn how we can help you evolve your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endParaRPr lang="en-US" dirty="0"/>
          </a:p>
          <a:p>
            <a:endParaRPr lang="en-US" dirty="0"/>
          </a:p>
        </p:txBody>
      </p:sp>
      <p:sp>
        <p:nvSpPr>
          <p:cNvPr id="4" name="Slide Number Placeholder 3"/>
          <p:cNvSpPr>
            <a:spLocks noGrp="1"/>
          </p:cNvSpPr>
          <p:nvPr>
            <p:ph type="sldNum" sz="quarter" idx="5"/>
          </p:nvPr>
        </p:nvSpPr>
        <p:spPr/>
        <p:txBody>
          <a:bodyPr/>
          <a:lstStyle/>
          <a:p>
            <a:fld id="{DE61840B-3D0F-406C-A88C-3C6D00E2297F}" type="slidenum">
              <a:rPr lang="en-US" smtClean="0"/>
              <a:t>12</a:t>
            </a:fld>
            <a:endParaRPr lang="en-US"/>
          </a:p>
        </p:txBody>
      </p:sp>
    </p:spTree>
    <p:extLst>
      <p:ext uri="{BB962C8B-B14F-4D97-AF65-F5344CB8AC3E}">
        <p14:creationId xmlns:p14="http://schemas.microsoft.com/office/powerpoint/2010/main" val="3925360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etropolis" panose="00000500000000000000" pitchFamily="50" charset="0"/>
                <a:ea typeface="+mn-ea"/>
                <a:cs typeface="+mn-cs"/>
              </a:rPr>
              <a:t>More than any other aspect of our business, our values define us. They are the single most lasting thing we do.</a:t>
            </a:r>
          </a:p>
          <a:p>
            <a:pPr lvl="0"/>
            <a:endParaRPr lang="en-US" sz="1200" kern="1200" dirty="0">
              <a:solidFill>
                <a:schemeClr val="tx1"/>
              </a:solidFill>
              <a:effectLst/>
              <a:latin typeface="Metropolis" panose="00000500000000000000" pitchFamily="50" charset="0"/>
              <a:ea typeface="+mn-ea"/>
              <a:cs typeface="+mn-cs"/>
            </a:endParaRPr>
          </a:p>
          <a:p>
            <a:pPr lvl="0"/>
            <a:r>
              <a:rPr lang="en-US" sz="1200" kern="1200" dirty="0">
                <a:solidFill>
                  <a:schemeClr val="tx1"/>
                </a:solidFill>
                <a:effectLst/>
                <a:latin typeface="Metropolis" panose="00000500000000000000" pitchFamily="50" charset="0"/>
                <a:ea typeface="+mn-ea"/>
                <a:cs typeface="+mn-cs"/>
              </a:rPr>
              <a:t>It’s very gratifying to see this come through loud and clear (once again!) in our Voice of VMware survey results. Our values are important across every region, every business unit, and every function.</a:t>
            </a:r>
          </a:p>
          <a:p>
            <a:pPr lvl="0"/>
            <a:endParaRPr lang="en-US" sz="1200" kern="1200" dirty="0">
              <a:solidFill>
                <a:schemeClr val="tx1"/>
              </a:solidFill>
              <a:effectLst/>
              <a:latin typeface="Metropolis" panose="00000500000000000000" pitchFamily="50" charset="0"/>
              <a:ea typeface="+mn-ea"/>
              <a:cs typeface="+mn-cs"/>
            </a:endParaRPr>
          </a:p>
          <a:p>
            <a:pPr lvl="0"/>
            <a:r>
              <a:rPr lang="en-US" sz="1200" kern="1200" dirty="0">
                <a:solidFill>
                  <a:schemeClr val="tx1"/>
                </a:solidFill>
                <a:effectLst/>
                <a:latin typeface="Metropolis" panose="00000500000000000000" pitchFamily="50" charset="0"/>
                <a:ea typeface="+mn-ea"/>
                <a:cs typeface="+mn-cs"/>
              </a:rPr>
              <a:t>Each of the five elements in EPIC2 are important in how we operate as a business and how we show up every day as individual employees.</a:t>
            </a:r>
          </a:p>
          <a:p>
            <a:pPr lvl="0"/>
            <a:endParaRPr lang="en-US" sz="1200" kern="1200" dirty="0">
              <a:solidFill>
                <a:schemeClr val="tx1"/>
              </a:solidFill>
              <a:effectLst/>
              <a:latin typeface="Metropolis" panose="00000500000000000000" pitchFamily="50" charset="0"/>
              <a:ea typeface="+mn-ea"/>
              <a:cs typeface="+mn-cs"/>
            </a:endParaRPr>
          </a:p>
          <a:p>
            <a:pPr lvl="0"/>
            <a:r>
              <a:rPr lang="en-US" dirty="0"/>
              <a:t>We encourage our employees to innovate in everything across all these areas. Innovation is underpinning all of these values.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etropolis" panose="00000500000000000000" pitchFamily="50" charset="0"/>
                <a:ea typeface="+mn-ea"/>
                <a:cs typeface="+mn-cs"/>
              </a:rPr>
              <a:t>[click for build to “</a:t>
            </a:r>
            <a:r>
              <a:rPr lang="en-US" dirty="0"/>
              <a:t>Innovate in Everything.”]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863990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feel like the pace of technology disruption and change these days is so dizzying that it could not possibly get any more intense. But it will. And we’re here to help.</a:t>
            </a:r>
          </a:p>
          <a:p>
            <a:endParaRPr lang="en-US" dirty="0"/>
          </a:p>
          <a:p>
            <a:r>
              <a:rPr lang="en-US" dirty="0"/>
              <a:t>Our goal is to give you the digital foundation you need: one that helps you continue to absorb and benefit from technology innovation and drive the business outcomes you want now and in the future.</a:t>
            </a:r>
          </a:p>
          <a:p>
            <a:endParaRPr lang="en-US" dirty="0"/>
          </a:p>
          <a:p>
            <a:r>
              <a:rPr lang="en-US" dirty="0"/>
              <a:t>We look forward to working with you.</a:t>
            </a:r>
          </a:p>
          <a:p>
            <a:endParaRPr lang="en-US" dirty="0"/>
          </a:p>
          <a:p>
            <a:r>
              <a:rPr lang="en-US" dirty="0"/>
              <a:t>Thank you!</a:t>
            </a:r>
          </a:p>
          <a:p>
            <a:endParaRPr lang="en-US" dirty="0"/>
          </a:p>
          <a:p>
            <a:endParaRPr lang="en-US" dirty="0"/>
          </a:p>
        </p:txBody>
      </p:sp>
      <p:sp>
        <p:nvSpPr>
          <p:cNvPr id="4" name="Slide Number Placeholder 3"/>
          <p:cNvSpPr>
            <a:spLocks noGrp="1"/>
          </p:cNvSpPr>
          <p:nvPr>
            <p:ph type="sldNum" sz="quarter" idx="10"/>
          </p:nvPr>
        </p:nvSpPr>
        <p:spPr/>
        <p:txBody>
          <a:bodyPr/>
          <a:lstStyle/>
          <a:p>
            <a:fld id="{DE61840B-3D0F-406C-A88C-3C6D00E2297F}" type="slidenum">
              <a:rPr lang="en-US" smtClean="0"/>
              <a:t>15</a:t>
            </a:fld>
            <a:endParaRPr lang="en-US" dirty="0"/>
          </a:p>
        </p:txBody>
      </p:sp>
    </p:spTree>
    <p:extLst>
      <p:ext uri="{BB962C8B-B14F-4D97-AF65-F5344CB8AC3E}">
        <p14:creationId xmlns:p14="http://schemas.microsoft.com/office/powerpoint/2010/main" val="145353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You face increasingly</a:t>
            </a:r>
            <a:r>
              <a:rPr lang="en-US" sz="1200" kern="1200" baseline="0" dirty="0">
                <a:solidFill>
                  <a:schemeClr val="tx1"/>
                </a:solidFill>
                <a:effectLst/>
                <a:latin typeface="Metropolis" panose="00000500000000000000" pitchFamily="50" charset="0"/>
                <a:ea typeface="+mn-ea"/>
                <a:cs typeface="+mn-cs"/>
              </a:rPr>
              <a:t> complex trade-offs that will requiring the right investment decisions across your people, processes and technology</a:t>
            </a:r>
            <a:r>
              <a:rPr lang="en-US" sz="1200" kern="1200" dirty="0">
                <a:solidFill>
                  <a:schemeClr val="tx1"/>
                </a:solidFill>
                <a:effectLst/>
                <a:latin typeface="Metropolis" panose="00000500000000000000" pitchFamily="50" charset="0"/>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Managing these </a:t>
            </a:r>
            <a:r>
              <a:rPr lang="en-US" sz="1200" kern="1200" baseline="0" dirty="0">
                <a:solidFill>
                  <a:schemeClr val="tx1"/>
                </a:solidFill>
                <a:effectLst/>
                <a:latin typeface="Metropolis" panose="00000500000000000000" pitchFamily="50" charset="0"/>
                <a:ea typeface="+mn-ea"/>
                <a:cs typeface="+mn-cs"/>
              </a:rPr>
              <a:t>trade-offs—especially as the speed of disruption and the complexity of technology increase—requires a re-think of IT architecture.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baseline="0" dirty="0">
                <a:solidFill>
                  <a:schemeClr val="tx1"/>
                </a:solidFill>
                <a:effectLst/>
                <a:latin typeface="Metropolis" panose="00000500000000000000" pitchFamily="50" charset="0"/>
                <a:ea typeface="+mn-ea"/>
                <a:cs typeface="+mn-cs"/>
              </a:rPr>
              <a:t>You need an architecture that enables rapid transformation without requiring wholesale disruption.</a:t>
            </a:r>
            <a:endParaRPr lang="en-US" sz="1200" kern="1200" dirty="0">
              <a:solidFill>
                <a:schemeClr val="tx1"/>
              </a:solidFill>
              <a:effectLst/>
              <a:latin typeface="Metropolis" panose="00000500000000000000" pitchFamily="50" charset="0"/>
              <a:ea typeface="+mn-ea"/>
              <a:cs typeface="+mn-cs"/>
            </a:endParaRPr>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dirty="0"/>
          </a:p>
        </p:txBody>
      </p:sp>
    </p:spTree>
    <p:extLst>
      <p:ext uri="{BB962C8B-B14F-4D97-AF65-F5344CB8AC3E}">
        <p14:creationId xmlns:p14="http://schemas.microsoft.com/office/powerpoint/2010/main" val="3289277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call our architecture-led, software-defined infrastructure a “digital foundation.” </a:t>
            </a:r>
          </a:p>
          <a:p>
            <a:pPr marL="171450" indent="-171450" algn="l">
              <a:spcAft>
                <a:spcPts val="600"/>
              </a:spcAft>
              <a:buFont typeface="Wingdings" panose="05000000000000000000" pitchFamily="2" charset="2"/>
              <a:buChar char="§"/>
            </a:pPr>
            <a:r>
              <a:rPr lang="en-US" sz="1200" dirty="0"/>
              <a:t>A digital foundation helps you integrate disruptive technologies with the technologies, processes and </a:t>
            </a:r>
            <a:r>
              <a:rPr lang="en-US" sz="1200" baseline="0" dirty="0"/>
              <a:t>people you have now, while ensuring flexibility as technology and business strategies change. </a:t>
            </a:r>
          </a:p>
          <a:p>
            <a:pPr marL="171450" indent="-171450" algn="l">
              <a:spcAft>
                <a:spcPts val="600"/>
              </a:spcAft>
              <a:buFont typeface="Wingdings" panose="05000000000000000000" pitchFamily="2" charset="2"/>
              <a:buChar char="§"/>
            </a:pPr>
            <a:r>
              <a:rPr lang="en-US" sz="1200" baseline="0" dirty="0"/>
              <a:t>A digital foundation lets you harness new innovations effectively by providing </a:t>
            </a:r>
            <a:r>
              <a:rPr lang="en-US" sz="1200" dirty="0"/>
              <a:t>consistent infrastructure, consistent operations, and intrinsic security. </a:t>
            </a:r>
          </a:p>
          <a:p>
            <a:pPr marL="171450" indent="-171450" algn="l">
              <a:spcAft>
                <a:spcPts val="600"/>
              </a:spcAft>
              <a:buFont typeface="Wingdings" panose="05000000000000000000" pitchFamily="2" charset="2"/>
              <a:buChar char="§"/>
            </a:pPr>
            <a:r>
              <a:rPr lang="en-US" sz="1200" dirty="0"/>
              <a:t>It’s an architecture</a:t>
            </a:r>
            <a:r>
              <a:rPr lang="en-US" sz="1200" baseline="0" dirty="0"/>
              <a:t> for transformation on your terms, and </a:t>
            </a:r>
            <a:r>
              <a:rPr lang="en-US" sz="1200" dirty="0"/>
              <a:t>it’s essential for navigating the rapid change taking place in every industry.</a:t>
            </a:r>
          </a:p>
          <a:p>
            <a:pPr algn="l">
              <a:spcAft>
                <a:spcPts val="600"/>
              </a:spcAft>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l">
              <a:spcAft>
                <a:spcPts val="600"/>
              </a:spcAft>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dirty="0"/>
          </a:p>
        </p:txBody>
      </p:sp>
    </p:spTree>
    <p:extLst>
      <p:ext uri="{BB962C8B-B14F-4D97-AF65-F5344CB8AC3E}">
        <p14:creationId xmlns:p14="http://schemas.microsoft.com/office/powerpoint/2010/main" val="3285510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8F2911A-E4F4-4ADD-8230-17E2F9CB91FF}"/>
              </a:ext>
            </a:extLst>
          </p:cNvPr>
          <p:cNvSpPr>
            <a:spLocks noGrp="1"/>
          </p:cNvSpPr>
          <p:nvPr>
            <p:ph type="body" idx="1"/>
          </p:nvPr>
        </p:nvSpPr>
        <p:spPr/>
        <p:txBody>
          <a:bodyPr>
            <a:noAutofit/>
          </a:bodyPr>
          <a:lstStyle/>
          <a:p>
            <a:pPr marL="171450" lvl="0" indent="-171450">
              <a:buFont typeface="Wingdings" panose="05000000000000000000" pitchFamily="2" charset="2"/>
              <a:buChar char="§"/>
            </a:pPr>
            <a:r>
              <a:rPr lang="en-US" sz="900" kern="1200" dirty="0">
                <a:solidFill>
                  <a:schemeClr val="tx1"/>
                </a:solidFill>
                <a:effectLst/>
                <a:latin typeface="Metropolis" panose="00000500000000000000" pitchFamily="50" charset="0"/>
                <a:ea typeface="+mn-ea"/>
                <a:cs typeface="+mn-cs"/>
              </a:rPr>
              <a:t>Our architecture for a digital foundation enables any app, on any cloud, delivered to any device.</a:t>
            </a:r>
          </a:p>
          <a:p>
            <a:pPr marL="171450" lvl="0" indent="-171450">
              <a:buFont typeface="Wingdings" panose="05000000000000000000" pitchFamily="2" charset="2"/>
              <a:buChar char="§"/>
            </a:pPr>
            <a:r>
              <a:rPr lang="en-US" sz="900" kern="1200" dirty="0">
                <a:solidFill>
                  <a:schemeClr val="tx1"/>
                </a:solidFill>
                <a:effectLst/>
                <a:latin typeface="Metropolis" panose="00000500000000000000" pitchFamily="50" charset="0"/>
                <a:ea typeface="+mn-ea"/>
                <a:cs typeface="+mn-cs"/>
              </a:rPr>
              <a:t>“Any cloud”</a:t>
            </a:r>
            <a:r>
              <a:rPr lang="en-US" sz="900" kern="1200" baseline="0" dirty="0">
                <a:solidFill>
                  <a:schemeClr val="tx1"/>
                </a:solidFill>
                <a:effectLst/>
                <a:latin typeface="Metropolis" panose="00000500000000000000" pitchFamily="50" charset="0"/>
                <a:ea typeface="+mn-ea"/>
                <a:cs typeface="+mn-cs"/>
              </a:rPr>
              <a:t> means you can deploy apps to the clouds of your choice, move on-premises apps to the cloud without expensive refactoring, maintain visibility and security of public cloud workloads, and leverage new environments like telco clouds and edge.</a:t>
            </a:r>
          </a:p>
          <a:p>
            <a:pPr marL="171450" lvl="0" indent="-171450">
              <a:buFont typeface="Wingdings" panose="05000000000000000000" pitchFamily="2" charset="2"/>
              <a:buChar char="§"/>
            </a:pPr>
            <a:r>
              <a:rPr lang="en-US" sz="900" kern="1200" baseline="0" dirty="0">
                <a:solidFill>
                  <a:schemeClr val="tx1"/>
                </a:solidFill>
                <a:effectLst/>
                <a:latin typeface="Metropolis" panose="00000500000000000000" pitchFamily="50" charset="0"/>
                <a:ea typeface="+mn-ea"/>
                <a:cs typeface="+mn-cs"/>
              </a:rPr>
              <a:t>“Any app” means you can support the development and operations of cloud and container-based apps, continue to drive cost out of existing on-prem workloads, and even connect existing apps and data sources with new ones to create value in novel ways.</a:t>
            </a:r>
          </a:p>
          <a:p>
            <a:pPr marL="171450" lvl="0" indent="-171450">
              <a:buFont typeface="Wingdings" panose="05000000000000000000" pitchFamily="2" charset="2"/>
              <a:buChar char="§"/>
            </a:pPr>
            <a:r>
              <a:rPr lang="en-US" sz="900" kern="1200" dirty="0">
                <a:solidFill>
                  <a:schemeClr val="tx1"/>
                </a:solidFill>
                <a:effectLst/>
                <a:latin typeface="Metropolis" panose="00000500000000000000" pitchFamily="50" charset="0"/>
                <a:ea typeface="+mn-ea"/>
                <a:cs typeface="+mn-cs"/>
              </a:rPr>
              <a:t>“Any device</a:t>
            </a:r>
            <a:r>
              <a:rPr lang="en-US" sz="900" kern="1200" baseline="0" dirty="0">
                <a:solidFill>
                  <a:schemeClr val="tx1"/>
                </a:solidFill>
                <a:effectLst/>
                <a:latin typeface="Metropolis" panose="00000500000000000000" pitchFamily="50" charset="0"/>
                <a:ea typeface="+mn-ea"/>
                <a:cs typeface="+mn-cs"/>
              </a:rPr>
              <a:t>” means you can easily manage and secure mobile devices, desktops, edge devices and IoT sensors.</a:t>
            </a:r>
          </a:p>
          <a:p>
            <a:pPr marL="0" lvl="0" indent="0">
              <a:buFont typeface="Wingdings" panose="05000000000000000000" pitchFamily="2" charset="2"/>
              <a:buNone/>
            </a:pPr>
            <a:endParaRPr lang="en-US" sz="900" kern="1200" baseline="0" dirty="0">
              <a:solidFill>
                <a:schemeClr val="tx1"/>
              </a:solidFill>
              <a:effectLst/>
              <a:latin typeface="Metropolis" panose="00000500000000000000" pitchFamily="50" charset="0"/>
              <a:ea typeface="+mn-ea"/>
              <a:cs typeface="+mn-cs"/>
            </a:endParaRPr>
          </a:p>
          <a:p>
            <a:pPr marL="0" lvl="0" indent="0">
              <a:buFont typeface="Wingdings" panose="05000000000000000000" pitchFamily="2" charset="2"/>
              <a:buNone/>
            </a:pPr>
            <a:r>
              <a:rPr lang="en-US" sz="900" kern="1200" baseline="0" dirty="0">
                <a:solidFill>
                  <a:schemeClr val="tx1"/>
                </a:solidFill>
                <a:effectLst/>
                <a:latin typeface="Metropolis" panose="00000500000000000000" pitchFamily="50" charset="0"/>
                <a:ea typeface="+mn-ea"/>
                <a:cs typeface="+mn-cs"/>
              </a:rPr>
              <a:t>Let’s take a closer look.</a:t>
            </a:r>
          </a:p>
          <a:p>
            <a:pPr marL="0" lvl="0" indent="0">
              <a:buFont typeface="Wingdings" panose="05000000000000000000" pitchFamily="2" charset="2"/>
              <a:buNone/>
            </a:pPr>
            <a:endParaRPr lang="en-US" sz="900" kern="1200" baseline="0" dirty="0">
              <a:solidFill>
                <a:schemeClr val="tx1"/>
              </a:solidFill>
              <a:effectLst/>
              <a:latin typeface="Metropolis" panose="00000500000000000000" pitchFamily="50" charset="0"/>
              <a:ea typeface="+mn-ea"/>
              <a:cs typeface="+mn-cs"/>
            </a:endParaRPr>
          </a:p>
          <a:p>
            <a:r>
              <a:rPr lang="en-US" sz="900" kern="1200" dirty="0">
                <a:solidFill>
                  <a:schemeClr val="tx1"/>
                </a:solidFill>
                <a:effectLst/>
                <a:latin typeface="Metropolis" panose="00000500000000000000" pitchFamily="50" charset="0"/>
                <a:ea typeface="+mn-ea"/>
                <a:cs typeface="+mn-cs"/>
              </a:rPr>
              <a:t>Any Cloud</a:t>
            </a:r>
          </a:p>
          <a:p>
            <a:pPr marL="171450" lvl="0" indent="-171450">
              <a:buFont typeface="Arial" panose="020B0604020202020204" pitchFamily="34" charset="0"/>
              <a:buChar char="•"/>
            </a:pPr>
            <a:r>
              <a:rPr lang="en-US" sz="900" kern="1200" dirty="0">
                <a:solidFill>
                  <a:schemeClr val="tx1"/>
                </a:solidFill>
                <a:effectLst/>
                <a:latin typeface="Metropolis" panose="00000500000000000000" pitchFamily="50" charset="0"/>
                <a:ea typeface="+mn-ea"/>
                <a:cs typeface="+mn-cs"/>
              </a:rPr>
              <a:t>VMware is known for virtualizing servers, storage and networks, and integrating them with a management layer, to enable highly efficient and automated private clouds.</a:t>
            </a:r>
          </a:p>
          <a:p>
            <a:pPr marL="171450" lvl="0" indent="-171450">
              <a:buFont typeface="Arial" panose="020B0604020202020204" pitchFamily="34" charset="0"/>
              <a:buChar char="•"/>
            </a:pPr>
            <a:r>
              <a:rPr lang="en-US" sz="900" kern="1200" dirty="0">
                <a:solidFill>
                  <a:schemeClr val="tx1"/>
                </a:solidFill>
                <a:effectLst/>
                <a:latin typeface="Metropolis" panose="00000500000000000000" pitchFamily="50" charset="0"/>
                <a:ea typeface="+mn-ea"/>
                <a:cs typeface="+mn-cs"/>
              </a:rPr>
              <a:t>Using our integrated stack—whether you consume it as software or an HCI appliance or--means you don’t have to look down the stack and put together individual components, you can look up the stack to focus on delivering applications and business value.</a:t>
            </a:r>
          </a:p>
          <a:p>
            <a:pPr marL="171450" lvl="0" indent="-171450">
              <a:buFont typeface="Arial" panose="020B0604020202020204" pitchFamily="34" charset="0"/>
              <a:buChar char="•"/>
            </a:pPr>
            <a:r>
              <a:rPr lang="en-US" sz="900" kern="1200" dirty="0">
                <a:solidFill>
                  <a:schemeClr val="tx1"/>
                </a:solidFill>
                <a:effectLst/>
                <a:latin typeface="Metropolis" panose="00000500000000000000" pitchFamily="50" charset="0"/>
                <a:ea typeface="+mn-ea"/>
                <a:cs typeface="+mn-cs"/>
              </a:rPr>
              <a:t>By putting this integrated stack in the public cloud—either Amazon, IBM or dozens of other service providers—we provide the fastest, safest path to hybrid cloud. We’re also bringing this same integrated stack to the edge—which is a lot like a tiny data center—so you can get the benefits of consistent infrastructure and operations there too. </a:t>
            </a:r>
          </a:p>
          <a:p>
            <a:pPr marL="171450" lvl="0" indent="-171450">
              <a:buFont typeface="Arial" panose="020B0604020202020204" pitchFamily="34" charset="0"/>
              <a:buChar char="•"/>
            </a:pPr>
            <a:r>
              <a:rPr lang="en-US" sz="900" kern="1200" dirty="0">
                <a:solidFill>
                  <a:schemeClr val="tx1"/>
                </a:solidFill>
                <a:effectLst/>
                <a:latin typeface="Metropolis" panose="00000500000000000000" pitchFamily="50" charset="0"/>
                <a:ea typeface="+mn-ea"/>
                <a:cs typeface="+mn-cs"/>
              </a:rPr>
              <a:t>Many of your applications were written for public clouds, so for those apps we provide solutions for consistent operations around visibility, security, governance and automation.</a:t>
            </a:r>
          </a:p>
          <a:p>
            <a:pPr marL="171450" lvl="0" indent="-171450">
              <a:buFont typeface="Arial" panose="020B0604020202020204" pitchFamily="34" charset="0"/>
              <a:buChar char="•"/>
            </a:pPr>
            <a:r>
              <a:rPr lang="en-US" sz="900" kern="1200" dirty="0">
                <a:solidFill>
                  <a:schemeClr val="tx1"/>
                </a:solidFill>
                <a:effectLst/>
                <a:latin typeface="Metropolis" panose="00000500000000000000" pitchFamily="50" charset="0"/>
                <a:ea typeface="+mn-ea"/>
                <a:cs typeface="+mn-cs"/>
              </a:rPr>
              <a:t>As more telco-enabled services like 5G come along—many of them sitting on top of the VMware stack—you’ll be able to integrate those too, and take advantage of new capabilities like IoT.</a:t>
            </a:r>
          </a:p>
          <a:p>
            <a:pPr marL="171450" lvl="0" indent="-171450">
              <a:buFont typeface="Arial" panose="020B0604020202020204" pitchFamily="34" charset="0"/>
              <a:buChar char="•"/>
            </a:pPr>
            <a:r>
              <a:rPr lang="en-US" sz="900" kern="1200" dirty="0">
                <a:solidFill>
                  <a:schemeClr val="tx1"/>
                </a:solidFill>
                <a:effectLst/>
                <a:latin typeface="Metropolis" panose="00000500000000000000" pitchFamily="50" charset="0"/>
                <a:ea typeface="+mn-ea"/>
                <a:cs typeface="+mn-cs"/>
              </a:rPr>
              <a:t>Finally, we connect all of these environments together with a software-defined networking layer built for the agility and security needs of the cloud era.</a:t>
            </a:r>
          </a:p>
          <a:p>
            <a:pPr marL="171450" lvl="0" indent="-171450">
              <a:buFont typeface="Arial" panose="020B0604020202020204" pitchFamily="34" charset="0"/>
              <a:buChar char="•"/>
            </a:pPr>
            <a:r>
              <a:rPr lang="en-US" sz="900" kern="1200" dirty="0">
                <a:solidFill>
                  <a:schemeClr val="tx1"/>
                </a:solidFill>
                <a:effectLst/>
                <a:latin typeface="Metropolis" panose="00000500000000000000" pitchFamily="50" charset="0"/>
                <a:ea typeface="+mn-ea"/>
                <a:cs typeface="+mn-cs"/>
              </a:rPr>
              <a:t>Private and hybrid clouds, edge deployment, public clouds, telco clouds, all connected with a consistent network layer from core to cloud to edge: this enables a true multi-cloud strategy. </a:t>
            </a:r>
          </a:p>
          <a:p>
            <a:pPr marL="171450" lvl="0" indent="-171450">
              <a:buFont typeface="Arial" panose="020B0604020202020204" pitchFamily="34" charset="0"/>
              <a:buChar char="•"/>
            </a:pPr>
            <a:r>
              <a:rPr lang="en-US" sz="900" kern="1200" dirty="0">
                <a:solidFill>
                  <a:schemeClr val="tx1"/>
                </a:solidFill>
                <a:effectLst/>
                <a:latin typeface="Metropolis" panose="00000500000000000000" pitchFamily="50" charset="0"/>
                <a:ea typeface="+mn-ea"/>
                <a:cs typeface="+mn-cs"/>
              </a:rPr>
              <a:t>You can</a:t>
            </a:r>
            <a:r>
              <a:rPr lang="en-US" sz="900" b="1" kern="1200" dirty="0">
                <a:solidFill>
                  <a:schemeClr val="tx1"/>
                </a:solidFill>
                <a:effectLst/>
                <a:latin typeface="Metropolis" panose="00000500000000000000" pitchFamily="50" charset="0"/>
                <a:ea typeface="+mn-ea"/>
                <a:cs typeface="+mn-cs"/>
              </a:rPr>
              <a:t> choose whichever cloud environment best meets your needs, for any application, without giving up visibility, operational consistency, security or control.</a:t>
            </a:r>
            <a:r>
              <a:rPr lang="en-US" sz="900" kern="1200" dirty="0">
                <a:solidFill>
                  <a:schemeClr val="tx1"/>
                </a:solidFill>
                <a:effectLst/>
                <a:latin typeface="Metropolis" panose="00000500000000000000" pitchFamily="50" charset="0"/>
                <a:ea typeface="+mn-ea"/>
                <a:cs typeface="+mn-cs"/>
              </a:rPr>
              <a:t> </a:t>
            </a:r>
          </a:p>
          <a:p>
            <a:r>
              <a:rPr lang="en-US" sz="900" kern="1200" dirty="0">
                <a:solidFill>
                  <a:schemeClr val="tx1"/>
                </a:solidFill>
                <a:effectLst/>
                <a:latin typeface="Metropolis" panose="00000500000000000000" pitchFamily="50" charset="0"/>
                <a:ea typeface="+mn-ea"/>
                <a:cs typeface="+mn-cs"/>
              </a:rPr>
              <a:t> </a:t>
            </a:r>
          </a:p>
          <a:p>
            <a:r>
              <a:rPr lang="en-US" sz="900" kern="1200" dirty="0">
                <a:solidFill>
                  <a:schemeClr val="tx1"/>
                </a:solidFill>
                <a:effectLst/>
                <a:latin typeface="Metropolis" panose="00000500000000000000" pitchFamily="50" charset="0"/>
                <a:ea typeface="+mn-ea"/>
                <a:cs typeface="+mn-cs"/>
              </a:rPr>
              <a:t>Any App</a:t>
            </a:r>
          </a:p>
          <a:p>
            <a:pPr marL="171450" lvl="0" indent="-171450">
              <a:buFont typeface="Wingdings" panose="05000000000000000000" pitchFamily="2" charset="2"/>
              <a:buChar char="§"/>
            </a:pPr>
            <a:r>
              <a:rPr lang="en-US" sz="900" kern="1200" dirty="0">
                <a:solidFill>
                  <a:schemeClr val="tx1"/>
                </a:solidFill>
                <a:effectLst/>
                <a:latin typeface="Metropolis" panose="00000500000000000000" pitchFamily="50" charset="0"/>
                <a:ea typeface="+mn-ea"/>
                <a:cs typeface="+mn-cs"/>
              </a:rPr>
              <a:t>The typical large enterprise has a portfolio of a few thousand applications—and your IT strategy has to support them all. </a:t>
            </a:r>
          </a:p>
          <a:p>
            <a:pPr marL="171450" lvl="0" indent="-171450">
              <a:buFont typeface="Wingdings" panose="05000000000000000000" pitchFamily="2" charset="2"/>
              <a:buChar char="§"/>
            </a:pPr>
            <a:r>
              <a:rPr lang="en-US" sz="900" kern="1200" dirty="0">
                <a:solidFill>
                  <a:schemeClr val="tx1"/>
                </a:solidFill>
                <a:effectLst/>
                <a:latin typeface="Metropolis" panose="00000500000000000000" pitchFamily="50" charset="0"/>
                <a:ea typeface="+mn-ea"/>
                <a:cs typeface="+mn-cs"/>
              </a:rPr>
              <a:t>For existing applications, VMware can help you run them more efficiently, or move them to a cloud environment without having to rewrite them. This means you can focus scarce development resources where they will create the most business value. </a:t>
            </a:r>
          </a:p>
          <a:p>
            <a:pPr marL="171450" lvl="0" indent="-171450">
              <a:buFont typeface="Wingdings" panose="05000000000000000000" pitchFamily="2" charset="2"/>
              <a:buChar char="§"/>
            </a:pPr>
            <a:r>
              <a:rPr lang="en-US" sz="900" kern="1200" dirty="0">
                <a:solidFill>
                  <a:schemeClr val="tx1"/>
                </a:solidFill>
                <a:effectLst/>
                <a:latin typeface="Metropolis" panose="00000500000000000000" pitchFamily="50" charset="0"/>
                <a:ea typeface="+mn-ea"/>
                <a:cs typeface="+mn-cs"/>
              </a:rPr>
              <a:t>To increase the productivity of developers and DevOps teams, VMware’s strategy is to solve the operational challenges around enterprise deployment of containers and Kubernetes by making it as easy and reliable as flipping a switch. </a:t>
            </a:r>
          </a:p>
          <a:p>
            <a:pPr marL="171450" lvl="0" indent="-171450">
              <a:buFont typeface="Wingdings" panose="05000000000000000000" pitchFamily="2" charset="2"/>
              <a:buChar char="§"/>
            </a:pPr>
            <a:r>
              <a:rPr lang="en-US" sz="900" kern="1200" dirty="0">
                <a:solidFill>
                  <a:schemeClr val="tx1"/>
                </a:solidFill>
                <a:effectLst/>
                <a:latin typeface="Metropolis" panose="00000500000000000000" pitchFamily="50" charset="0"/>
                <a:ea typeface="+mn-ea"/>
                <a:cs typeface="+mn-cs"/>
              </a:rPr>
              <a:t>We enable you and your app dev teams to build, operate, and consume container infrastructure on premises or as a cloud service, while addressing the challenges of container security, networking, monitoring and storage.</a:t>
            </a:r>
          </a:p>
          <a:p>
            <a:r>
              <a:rPr lang="en-US" sz="900" kern="1200" dirty="0">
                <a:solidFill>
                  <a:schemeClr val="tx1"/>
                </a:solidFill>
                <a:effectLst/>
                <a:latin typeface="Metropolis" panose="00000500000000000000" pitchFamily="50" charset="0"/>
                <a:ea typeface="+mn-ea"/>
                <a:cs typeface="+mn-cs"/>
              </a:rPr>
              <a:t> </a:t>
            </a:r>
          </a:p>
          <a:p>
            <a:r>
              <a:rPr lang="en-US" sz="900" kern="1200" dirty="0">
                <a:solidFill>
                  <a:schemeClr val="tx1"/>
                </a:solidFill>
                <a:effectLst/>
                <a:latin typeface="Metropolis" panose="00000500000000000000" pitchFamily="50" charset="0"/>
                <a:ea typeface="+mn-ea"/>
                <a:cs typeface="+mn-cs"/>
              </a:rPr>
              <a:t>Any Device</a:t>
            </a:r>
          </a:p>
          <a:p>
            <a:pPr marL="171450" lvl="0" indent="-171450">
              <a:buFont typeface="Wingdings" panose="05000000000000000000" pitchFamily="2" charset="2"/>
              <a:buChar char="§"/>
            </a:pPr>
            <a:r>
              <a:rPr lang="en-US" sz="900" kern="1200" dirty="0">
                <a:solidFill>
                  <a:schemeClr val="tx1"/>
                </a:solidFill>
                <a:effectLst/>
                <a:latin typeface="Metropolis" panose="00000500000000000000" pitchFamily="50" charset="0"/>
                <a:ea typeface="+mn-ea"/>
                <a:cs typeface="+mn-cs"/>
              </a:rPr>
              <a:t>The variety of devices that apps are deployed to continues to grow—much faster than IT teams. At the same time employees are demanding easy, consumer-like experiences from anywhere. VMware enables “consumer simple, enterprise secure” digital workspaces to transform the end user experience while enabling efficient centralized management of user identities, devices and apps.</a:t>
            </a:r>
          </a:p>
          <a:p>
            <a:pPr marL="171450" lvl="0" indent="-171450">
              <a:buFont typeface="Wingdings" panose="05000000000000000000" pitchFamily="2" charset="2"/>
              <a:buChar char="§"/>
            </a:pPr>
            <a:r>
              <a:rPr lang="en-US" sz="900" kern="1200" dirty="0">
                <a:solidFill>
                  <a:schemeClr val="tx1"/>
                </a:solidFill>
                <a:effectLst/>
                <a:latin typeface="Metropolis" panose="00000500000000000000" pitchFamily="50" charset="0"/>
                <a:ea typeface="+mn-ea"/>
                <a:cs typeface="+mn-cs"/>
              </a:rPr>
              <a:t>And of course many endpoints don’t have users—they’re factory floor monitors or security cameras or remote sensors. Our IoT solutions enable gateway and end device management for IoT deployments, again leveraging consistent infrastructure and operations, with intrinsic security.</a:t>
            </a:r>
          </a:p>
          <a:p>
            <a:pPr marL="171450" lvl="0" indent="-171450">
              <a:buFont typeface="Wingdings" panose="05000000000000000000" pitchFamily="2" charset="2"/>
              <a:buChar char="§"/>
            </a:pPr>
            <a:endParaRPr lang="en-US" sz="900" kern="1200" dirty="0">
              <a:solidFill>
                <a:schemeClr val="tx1"/>
              </a:solidFill>
              <a:effectLst/>
              <a:latin typeface="Metropolis" panose="00000500000000000000" pitchFamily="50" charset="0"/>
              <a:ea typeface="+mn-ea"/>
              <a:cs typeface="+mn-cs"/>
            </a:endParaRPr>
          </a:p>
          <a:p>
            <a:pPr lvl="0"/>
            <a:endParaRPr lang="en-US" sz="800" kern="1200" dirty="0">
              <a:solidFill>
                <a:schemeClr val="tx1"/>
              </a:solidFill>
              <a:effectLst/>
              <a:latin typeface="Metropolis" panose="00000500000000000000" pitchFamily="50" charset="0"/>
              <a:ea typeface="+mn-ea"/>
              <a:cs typeface="+mn-cs"/>
            </a:endParaRPr>
          </a:p>
          <a:p>
            <a:endParaRPr lang="en-US" sz="800" dirty="0"/>
          </a:p>
          <a:p>
            <a:pPr lvl="0"/>
            <a:endParaRPr lang="en-US" sz="900" kern="1200" dirty="0">
              <a:solidFill>
                <a:schemeClr val="tx1"/>
              </a:solidFill>
              <a:effectLst/>
              <a:latin typeface="Metropolis" panose="00000500000000000000" pitchFamily="50" charset="0"/>
              <a:ea typeface="+mn-ea"/>
              <a:cs typeface="+mn-cs"/>
            </a:endParaRPr>
          </a:p>
          <a:p>
            <a:endParaRPr lang="en-US" sz="900" dirty="0"/>
          </a:p>
        </p:txBody>
      </p:sp>
    </p:spTree>
    <p:extLst>
      <p:ext uri="{BB962C8B-B14F-4D97-AF65-F5344CB8AC3E}">
        <p14:creationId xmlns:p14="http://schemas.microsoft.com/office/powerpoint/2010/main" val="4294716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3"/>
        <p:cNvGrpSpPr/>
        <p:nvPr/>
      </p:nvGrpSpPr>
      <p:grpSpPr>
        <a:xfrm>
          <a:off x="0" y="0"/>
          <a:ext cx="0" cy="0"/>
          <a:chOff x="0" y="0"/>
          <a:chExt cx="0" cy="0"/>
        </a:xfrm>
      </p:grpSpPr>
      <p:sp>
        <p:nvSpPr>
          <p:cNvPr id="22964" name="Google Shape;22964;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The nature of the applications that power your business has changed dramatically in the last few years.</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Not only have apps proliferated, but the types of apps have also diversified.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Apps are now composite in nature, require diverse resources, and run in a wide range of environments.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The ways in which people consume those apps has changed, too, whether in the data center or at the edge, on desktops or with mobile devices.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And for those users, the speed with which you can develop, deploy and continuously improve apps based on ever-changing customer and market needs is essentially synonymous with your perceived “speed of innovation.”</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You’re discovering that the right digital foundation puts you in control of the development and delivery of all your apps, whether cloud-native apps in the public or private cloud; hybrid apps; or on-premises traditional apps.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And while these diverse application needs are driving cloud strategies, most of our customers are pursuing a hybrid and multi-cloud strategy.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They’re extending their private cloud to public clouds and increasing their use of multiple public clouds for better scale—and not always intentionally, but in many cases, as a result of consuming readily available apps and services that happen to reside in multiple clouds.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At the same time, they’re trying to make data center operations more and more automated and cloud-like.</a:t>
            </a: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22965" name="Google Shape;229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7103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VMware’s heritage is enabling customer choice by abstracting different hardware options into a uniform virtualized layer.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We’ve done that for servers, storage, and networks, while enabling automated and policy-driven operations and management, letting you run IT on your terms.</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do the same with cloud.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let you</a:t>
            </a:r>
            <a:r>
              <a:rPr lang="en-US" sz="1200" b="1" kern="1200" dirty="0">
                <a:solidFill>
                  <a:schemeClr val="tx1"/>
                </a:solidFill>
                <a:effectLst/>
                <a:latin typeface="Metropolis" panose="00000500000000000000" pitchFamily="50" charset="0"/>
                <a:ea typeface="+mn-ea"/>
                <a:cs typeface="+mn-cs"/>
              </a:rPr>
              <a:t> choose whichever cloud environment best meets your needs, without making you give up visibility, operational consistency, security or control.</a:t>
            </a:r>
            <a:r>
              <a:rPr lang="en-US" sz="1200" kern="1200" dirty="0">
                <a:solidFill>
                  <a:schemeClr val="tx1"/>
                </a:solidFill>
                <a:effectLst/>
                <a:latin typeface="Metropolis" panose="00000500000000000000" pitchFamily="50" charset="0"/>
                <a:ea typeface="+mn-ea"/>
                <a:cs typeface="+mn-cs"/>
              </a:rPr>
              <a:t>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do this by offering a valuable set of cloud solutions for whichever path IT chooses—be that moving existing data center workloads to a hybrid cloud; moving native cloud workloads to the data center or edge; natively managing apps and workloads in multiple public clouds; and developing and deploying new container-based apps on top of enterprise-grade Kubernetes.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Ultimately, we enable you to make the right infrastructure and service choices for your apps and then evolve them over time as your needs change.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kern="1200" dirty="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effectLst/>
                <a:latin typeface="Metropolis" panose="00000500000000000000" pitchFamily="50" charset="0"/>
                <a:ea typeface="+mn-ea"/>
                <a:cs typeface="+mn-cs"/>
              </a:rPr>
              <a:t>[click to build]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kern="1200" dirty="0">
              <a:solidFill>
                <a:schemeClr val="tx1"/>
              </a:solidFill>
              <a:effectLst/>
              <a:latin typeface="Metropolis" panose="00000500000000000000" pitchFamily="50" charset="0"/>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Our fully integrated </a:t>
            </a:r>
            <a:r>
              <a:rPr lang="en-US" sz="1200" b="1" kern="1200" dirty="0">
                <a:solidFill>
                  <a:schemeClr val="tx1"/>
                </a:solidFill>
                <a:effectLst/>
                <a:latin typeface="Metropolis" panose="00000500000000000000" pitchFamily="50" charset="0"/>
                <a:ea typeface="+mn-ea"/>
                <a:cs typeface="+mn-cs"/>
              </a:rPr>
              <a:t>hybrid cloud platform</a:t>
            </a:r>
            <a:r>
              <a:rPr lang="en-US" sz="1200" kern="1200" dirty="0">
                <a:solidFill>
                  <a:schemeClr val="tx1"/>
                </a:solidFill>
                <a:effectLst/>
                <a:latin typeface="Metropolis" panose="00000500000000000000" pitchFamily="50" charset="0"/>
                <a:ea typeface="+mn-ea"/>
                <a:cs typeface="+mn-cs"/>
              </a:rPr>
              <a:t> delivers software-defined compute, storage, networking, security and cloud management in both private and public environments.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This simplifies data center operations, bringing the ease and automation of the public cloud in-house with a standardized and validated architecture that features built-in lifecycle automation for the entire cloud stack.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Deployment options include on-premises, as a service from VMware running in AWS, and as a service from dozens of other major cloud providers.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Project Dimension will extend hybrid cloud to the edge as well.</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Our hybrid cloud stack also leverages VMware virtualization to provide intrinsic security at every level of the infrastructure, including micro-segmentation at the networking layer, behavioral app-level protection at the compute layer, and data encryptions at the storage layer.</a:t>
            </a:r>
          </a:p>
          <a:p>
            <a:pPr marL="171450" indent="-171450">
              <a:buFont typeface="Wingdings" panose="05000000000000000000" pitchFamily="2" charset="2"/>
              <a:buChar char="§"/>
            </a:pPr>
            <a:endParaRPr lang="en-US" sz="1200" kern="1200" dirty="0">
              <a:solidFill>
                <a:schemeClr val="tx1"/>
              </a:solidFill>
              <a:effectLst/>
              <a:latin typeface="Metropolis" panose="00000500000000000000" pitchFamily="50" charset="0"/>
              <a:ea typeface="+mn-ea"/>
              <a:cs typeface="+mn-cs"/>
            </a:endParaRPr>
          </a:p>
          <a:p>
            <a:pPr marL="0" indent="0">
              <a:buFont typeface="Wingdings" panose="05000000000000000000" pitchFamily="2" charset="2"/>
              <a:buNone/>
            </a:pPr>
            <a:r>
              <a:rPr lang="en-US" sz="1200" kern="1200" dirty="0">
                <a:solidFill>
                  <a:schemeClr val="tx1"/>
                </a:solidFill>
                <a:effectLst/>
                <a:latin typeface="Metropolis" panose="00000500000000000000" pitchFamily="50" charset="0"/>
                <a:ea typeface="+mn-ea"/>
                <a:cs typeface="+mn-cs"/>
              </a:rPr>
              <a:t>[click to build]</a:t>
            </a:r>
          </a:p>
          <a:p>
            <a:pPr marL="0" indent="0">
              <a:buFont typeface="Wingdings" panose="05000000000000000000" pitchFamily="2" charset="2"/>
              <a:buNone/>
            </a:pPr>
            <a:endParaRPr lang="en-US" sz="1200" kern="1200" dirty="0">
              <a:solidFill>
                <a:schemeClr val="tx1"/>
              </a:solidFill>
              <a:effectLst/>
              <a:latin typeface="Metropolis" panose="00000500000000000000"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But not all of your workloads are running in virtualized environments. Increasingly, more of your workloads are cloud-native as you start consuming commoditized apps from AWS, Azure, Google Cloud Platform, IBM or any cloud provider.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With industry-leading cloud management and networking and security solutions, we enable common operations and automation for greater visibility and cost management, as well as greater security and better control.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Increasingly </a:t>
            </a:r>
            <a:r>
              <a:rPr lang="en-US" sz="1600" dirty="0">
                <a:solidFill>
                  <a:schemeClr val="accent2"/>
                </a:solidFill>
              </a:rPr>
              <a:t>intelligent operations management also gives you c</a:t>
            </a:r>
            <a:r>
              <a:rPr lang="en-US" sz="1200" kern="1200" dirty="0">
                <a:solidFill>
                  <a:schemeClr val="dk1"/>
                </a:solidFill>
                <a:latin typeface="Metropolis" panose="00000500000000000000" pitchFamily="50" charset="0"/>
                <a:ea typeface="+mn-ea"/>
                <a:cs typeface="+mn-cs"/>
              </a:rPr>
              <a:t>ontinuous performance optimizations, efficient capacity management, and intelligent remediation.</a:t>
            </a:r>
            <a:endParaRPr lang="en-US" sz="1200" kern="1200" dirty="0">
              <a:solidFill>
                <a:schemeClr val="tx1"/>
              </a:solidFill>
              <a:effectLst/>
              <a:latin typeface="Metropolis" panose="00000500000000000000"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dirty="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effectLst/>
                <a:latin typeface="Metropolis" panose="00000500000000000000" pitchFamily="50" charset="0"/>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etropolis" panose="00000500000000000000" pitchFamily="50" charset="0"/>
                <a:ea typeface="+mn-ea"/>
                <a:cs typeface="+mn-cs"/>
              </a:rPr>
              <a:t>And at the end of the day, you benefit with a developer-friendly environment across clouds, and the ability to help your ops team manage compliance, cost and ongoing cloud operations across a multi-cloud environment in a frictionless way.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dirty="0">
              <a:solidFill>
                <a:schemeClr val="tx1"/>
              </a:solidFill>
              <a:effectLst/>
              <a:latin typeface="Metropolis" panose="00000500000000000000" pitchFamily="50" charset="0"/>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Obviously, a key goal of any cloud strategy is to increase the productivity of developers and DevOps teams, who are driving a significant portion of your cloud consumption.</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That’s why we see so much interest in the Kubernetes platform for automating the deployment, scaling and management of container-based apps.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VMware’s container strategy is to solve the operational challenges around enterprise deployment of Kubernetes by making it as easy and reliable as flipping a switch.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deliver complete Kubernetes orchestration, easy setup and day-two operations for the ongoing management of containers.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help you enable your DevOps teams to build, operate, and consume container-based apps on a hybrid cloud, as well as consume those apps on a native public cloud, while addressing the challenges of container security, networking, monitoring and storage.</a:t>
            </a:r>
            <a:endParaRPr lang="en-US" sz="2000" kern="1200" dirty="0">
              <a:solidFill>
                <a:schemeClr val="tx1"/>
              </a:solidFill>
              <a:latin typeface="Metropolis" panose="00000500000000000000"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dirty="0">
              <a:solidFill>
                <a:schemeClr val="tx1"/>
              </a:solidFill>
              <a:effectLst/>
              <a:latin typeface="Metropolis" panose="00000500000000000000"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dirty="0">
              <a:solidFill>
                <a:schemeClr val="accent2"/>
              </a:solidFill>
              <a:effectLst/>
              <a:latin typeface="Metropolis" panose="00000500000000000000" pitchFamily="50" charset="0"/>
              <a:ea typeface="+mn-ea"/>
              <a:cs typeface="+mn-cs"/>
            </a:endParaRPr>
          </a:p>
          <a:p>
            <a:r>
              <a:rPr lang="en-US" sz="1200" kern="1200" dirty="0">
                <a:solidFill>
                  <a:schemeClr val="tx1"/>
                </a:solidFill>
                <a:effectLst/>
                <a:latin typeface="Metropolis" panose="00000500000000000000" pitchFamily="50" charset="0"/>
                <a:ea typeface="+mn-ea"/>
                <a:cs typeface="+mn-cs"/>
              </a:rPr>
              <a:t> </a:t>
            </a:r>
            <a:endParaRPr lang="en-US" sz="1200" dirty="0">
              <a:latin typeface="Metropolis" panose="00000500000000000000" pitchFamily="50"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1200" dirty="0">
              <a:latin typeface="Metropolis" panose="00000500000000000000" pitchFamily="50" charset="0"/>
            </a:endParaRPr>
          </a:p>
          <a:p>
            <a:pPr algn="l">
              <a:spcAft>
                <a:spcPts val="600"/>
              </a:spcAft>
            </a:pPr>
            <a:endParaRPr lang="en-US" sz="1200" dirty="0"/>
          </a:p>
          <a:p>
            <a:pPr algn="l">
              <a:spcAft>
                <a:spcPts val="600"/>
              </a:spcAft>
            </a:pPr>
            <a:endParaRPr lang="en-US" sz="1200" dirty="0"/>
          </a:p>
          <a:p>
            <a:pPr algn="l">
              <a:spcAft>
                <a:spcPts val="600"/>
              </a:spcAft>
            </a:pPr>
            <a:endParaRPr lang="en-US" sz="1200" dirty="0"/>
          </a:p>
          <a:p>
            <a:pPr algn="l">
              <a:spcAft>
                <a:spcPts val="600"/>
              </a:spcAft>
            </a:pPr>
            <a:endParaRPr lang="en-US" sz="1200" dirty="0"/>
          </a:p>
          <a:p>
            <a:endParaRPr lang="en-US"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dirty="0">
              <a:solidFill>
                <a:schemeClr val="tx1"/>
              </a:solidFill>
              <a:effectLst/>
              <a:latin typeface="Metropolis" panose="00000500000000000000"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dirty="0">
              <a:solidFill>
                <a:schemeClr val="accent2"/>
              </a:solidFill>
              <a:effectLst/>
              <a:latin typeface="Metropolis" panose="00000500000000000000" pitchFamily="50" charset="0"/>
              <a:ea typeface="+mn-ea"/>
              <a:cs typeface="+mn-cs"/>
            </a:endParaRPr>
          </a:p>
          <a:p>
            <a:r>
              <a:rPr lang="en-US" sz="1200" kern="1200" dirty="0">
                <a:solidFill>
                  <a:schemeClr val="tx1"/>
                </a:solidFill>
                <a:effectLst/>
                <a:latin typeface="Metropolis" panose="00000500000000000000" pitchFamily="50" charset="0"/>
                <a:ea typeface="+mn-ea"/>
                <a:cs typeface="+mn-cs"/>
              </a:rPr>
              <a:t> </a:t>
            </a:r>
            <a:endParaRPr lang="en-US" sz="1200" dirty="0">
              <a:latin typeface="Metropolis" panose="00000500000000000000" pitchFamily="50"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1200" dirty="0">
              <a:latin typeface="Metropolis" panose="00000500000000000000" pitchFamily="50" charset="0"/>
            </a:endParaRPr>
          </a:p>
          <a:p>
            <a:pPr algn="l">
              <a:spcAft>
                <a:spcPts val="600"/>
              </a:spcAft>
            </a:pPr>
            <a:endParaRPr lang="en-US" sz="1200" dirty="0"/>
          </a:p>
          <a:p>
            <a:pPr algn="l">
              <a:spcAft>
                <a:spcPts val="600"/>
              </a:spcAft>
            </a:pPr>
            <a:endParaRPr lang="en-US" sz="1200" dirty="0"/>
          </a:p>
          <a:p>
            <a:pPr algn="l">
              <a:spcAft>
                <a:spcPts val="600"/>
              </a:spcAft>
            </a:pPr>
            <a:endParaRPr lang="en-US" sz="1200" dirty="0"/>
          </a:p>
          <a:p>
            <a:pPr algn="l">
              <a:spcAft>
                <a:spcPts val="600"/>
              </a:spcAft>
            </a:pPr>
            <a:endParaRPr lang="en-US" sz="1200"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1921964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When it comes to consuming those apps, you’re also focused on enabling users to consume them anywhere, anytime, on any device.</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You want to give employees the choice to work where and how they work best, with their favorite tools.</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Because you know great employee experiences can help you attract and retain the best talent, drive deeper engagement, and increase productivity.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In fact, in a recent Forbes study, 87% of CIOs surveyed indicated their belief that digitally empowering their employees can drive at least 5 percent additional revenue growth over 3 years.</a:t>
            </a:r>
            <a:r>
              <a:rPr lang="en-US" sz="1200" kern="1200" baseline="30000" dirty="0">
                <a:solidFill>
                  <a:schemeClr val="tx1"/>
                </a:solidFill>
                <a:effectLst/>
                <a:latin typeface="Metropolis" panose="00000500000000000000" pitchFamily="50" charset="0"/>
                <a:ea typeface="+mn-ea"/>
                <a:cs typeface="+mn-cs"/>
              </a:rPr>
              <a:t>1</a:t>
            </a:r>
            <a:r>
              <a:rPr lang="en-US" sz="1200" kern="1200" dirty="0">
                <a:solidFill>
                  <a:schemeClr val="tx1"/>
                </a:solidFill>
                <a:effectLst/>
                <a:latin typeface="Metropolis" panose="00000500000000000000" pitchFamily="50" charset="0"/>
                <a:ea typeface="+mn-ea"/>
                <a:cs typeface="+mn-cs"/>
              </a:rPr>
              <a:t>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And so, taking advantage of today’s cloud-based management, you’re using digital workspaces to deliver self-service, out-of-the-box experiences to end users, scaling across platforms, locations, and device-ownership models.</a:t>
            </a:r>
          </a:p>
          <a:p>
            <a:pPr marL="171450" indent="-171450">
              <a:buFont typeface="Wingdings" panose="05000000000000000000" pitchFamily="2" charset="2"/>
              <a:buChar char="§"/>
            </a:pPr>
            <a:r>
              <a:rPr lang="en-US" sz="1200" b="1" kern="1200" dirty="0">
                <a:solidFill>
                  <a:schemeClr val="tx1"/>
                </a:solidFill>
                <a:effectLst/>
                <a:highlight>
                  <a:srgbClr val="FFFF00"/>
                </a:highlight>
                <a:latin typeface="Metropolis" panose="00000500000000000000" pitchFamily="50" charset="0"/>
                <a:ea typeface="+mn-ea"/>
                <a:cs typeface="+mn-cs"/>
              </a:rPr>
              <a:t>Building on our virtualization expertise, we’ve developed a digital workspace solution establishes a new engagement model between IT and end users. </a:t>
            </a:r>
          </a:p>
          <a:p>
            <a:pPr marL="171450" indent="-171450">
              <a:buFont typeface="Wingdings" panose="05000000000000000000" pitchFamily="2" charset="2"/>
              <a:buChar char="§"/>
            </a:pPr>
            <a:r>
              <a:rPr lang="en-US" sz="1200" b="1" kern="1200" dirty="0">
                <a:solidFill>
                  <a:schemeClr val="tx1"/>
                </a:solidFill>
                <a:effectLst/>
                <a:highlight>
                  <a:srgbClr val="FFFF00"/>
                </a:highlight>
                <a:latin typeface="Metropolis" panose="00000500000000000000" pitchFamily="50" charset="0"/>
                <a:ea typeface="+mn-ea"/>
                <a:cs typeface="+mn-cs"/>
              </a:rPr>
              <a:t>It assumes that users, their devices, and many of their apps are beyond the firewall, requiring a zero-trust approach that protects information with context-aware intelligence and automated remediation.</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This approach takes the friction out of app delivery and promotes choice and flexibility while improving security.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You already have multiple security tools is use; however, VMware provides the Trust Network that allows member-security solutions to share contextual data that informs risk and reduces the attack fatigue that stretches your IT and Security resources.</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Our solution reduces the complexities of endpoint management across Android, iOS, macOS, Chrome OS, Windows 10, and across established and emerging IoT platforms.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Physical and virtual desktops can be managed side by side, freeing administrators to concentrate on defining and delivering a workspace experience, rather than building images and chasing down patch reports.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Virtual desktops can now take advantage of our Hybrid Cloud infrastructure to run virtual apps or virtual desktop workloads optimized for both employee location or latency from mission critical systems of record.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The digital experiences your employees consume will continue to be a collection of new and legacy apps, physical and virtual, internal, SaaS, and inside and outside the firewall.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Only VMware provides a platform to abstract and shift the complexity of IT and Security away from your employees, providing the consumer-like experiences they expect, and the flexibility and power to do their very best work.</a:t>
            </a:r>
          </a:p>
          <a:p>
            <a:pPr marL="171450" indent="-171450">
              <a:buFont typeface="Wingdings" panose="05000000000000000000" pitchFamily="2" charset="2"/>
              <a:buChar char="§"/>
            </a:pPr>
            <a:endParaRPr lang="en-US" sz="1200" kern="1200" dirty="0">
              <a:solidFill>
                <a:schemeClr val="tx1"/>
              </a:solidFill>
              <a:effectLst/>
              <a:latin typeface="Metropolis" panose="00000500000000000000" pitchFamily="50" charset="0"/>
              <a:ea typeface="+mn-ea"/>
              <a:cs typeface="+mn-cs"/>
            </a:endParaRPr>
          </a:p>
          <a:p>
            <a:pPr marL="171450" indent="-171450">
              <a:buFont typeface="Wingdings" panose="05000000000000000000" pitchFamily="2" charset="2"/>
              <a:buChar char="§"/>
            </a:pPr>
            <a:endParaRPr lang="en-US" sz="1200" kern="1200" dirty="0">
              <a:solidFill>
                <a:schemeClr val="tx1"/>
              </a:solidFill>
              <a:effectLst/>
              <a:latin typeface="Metropolis" panose="00000500000000000000" pitchFamily="50" charset="0"/>
              <a:ea typeface="+mn-ea"/>
              <a:cs typeface="+mn-cs"/>
            </a:endParaRPr>
          </a:p>
          <a:p>
            <a:pPr marL="0" indent="0">
              <a:buFont typeface="Wingdings" panose="05000000000000000000" pitchFamily="2" charset="2"/>
              <a:buNone/>
            </a:pPr>
            <a:endParaRPr lang="en-US" sz="1200" kern="1200" dirty="0">
              <a:solidFill>
                <a:schemeClr val="tx1"/>
              </a:solidFill>
              <a:effectLst/>
              <a:latin typeface="Metropolis" panose="00000500000000000000" pitchFamily="50" charset="0"/>
              <a:ea typeface="+mn-ea"/>
              <a:cs typeface="+mn-cs"/>
            </a:endParaRPr>
          </a:p>
          <a:p>
            <a:pPr marL="0" indent="0">
              <a:buFont typeface="Wingdings" panose="05000000000000000000" pitchFamily="2" charset="2"/>
              <a:buNone/>
            </a:pPr>
            <a:r>
              <a:rPr lang="en-US" dirty="0"/>
              <a:t>1.  “The Impact of a Digitally Empowered Workforce,” VMware and Forbes Insight, 2018. Accessed online at </a:t>
            </a:r>
            <a:r>
              <a:rPr lang="en-US" dirty="0">
                <a:hlinkClick r:id="rId3"/>
              </a:rPr>
              <a:t>https://www.vmware.com/radius/wp-content/uploads/2018/09/The-Impact-of-a-Digitally-Empowered-Workforce_2017.pdf</a:t>
            </a:r>
            <a:r>
              <a:rPr lang="en-US" dirty="0"/>
              <a:t>  April 14, 2019.</a:t>
            </a:r>
          </a:p>
        </p:txBody>
      </p:sp>
      <p:sp>
        <p:nvSpPr>
          <p:cNvPr id="4" name="Slide Number Placeholder 3"/>
          <p:cNvSpPr>
            <a:spLocks noGrp="1"/>
          </p:cNvSpPr>
          <p:nvPr>
            <p:ph type="sldNum" sz="quarter" idx="5"/>
          </p:nvPr>
        </p:nvSpPr>
        <p:spPr/>
        <p:txBody>
          <a:bodyPr/>
          <a:lstStyle/>
          <a:p>
            <a:fld id="{9F4FBC3A-A12C-40F9-BB8D-BC30C7901396}" type="slidenum">
              <a:rPr lang="en-US" smtClean="0"/>
              <a:pPr/>
              <a:t>8</a:t>
            </a:fld>
            <a:endParaRPr lang="en-US" dirty="0"/>
          </a:p>
        </p:txBody>
      </p:sp>
    </p:spTree>
    <p:extLst>
      <p:ext uri="{BB962C8B-B14F-4D97-AF65-F5344CB8AC3E}">
        <p14:creationId xmlns:p14="http://schemas.microsoft.com/office/powerpoint/2010/main" val="3969594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Wingdings" panose="05000000000000000000" pitchFamily="2" charset="2"/>
              <a:buChar char="§"/>
            </a:pPr>
            <a:r>
              <a:rPr lang="en-US" dirty="0"/>
              <a:t>Now you have more users on more devices, accessing more apps from more locations than ever.</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Apps and data are moving out of traditional data centers—to multiple clouds, to branch offices, to the edge.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And they’re no longer monolithic.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They’re distributed; they’re built using microservices, they’re using data from a variety of sources; they reside across a heterogeneous infrastructure. </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9</a:t>
            </a:fld>
            <a:endParaRPr lang="en-US" dirty="0"/>
          </a:p>
        </p:txBody>
      </p:sp>
    </p:spTree>
    <p:extLst>
      <p:ext uri="{BB962C8B-B14F-4D97-AF65-F5344CB8AC3E}">
        <p14:creationId xmlns:p14="http://schemas.microsoft.com/office/powerpoint/2010/main" val="1747639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This means a flexible and secure network is a critical requirement for a digital foundation that supports your apps.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The network needs to be as agile as the business, with the capability to adapt as business and application needs require.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That can only happen in software.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A</a:t>
            </a:r>
            <a:r>
              <a:rPr lang="en-US" sz="1200" b="1" kern="1200" dirty="0">
                <a:solidFill>
                  <a:schemeClr val="tx1"/>
                </a:solidFill>
                <a:effectLst/>
                <a:latin typeface="Metropolis" panose="00000500000000000000" pitchFamily="50" charset="0"/>
                <a:ea typeface="+mn-ea"/>
                <a:cs typeface="+mn-cs"/>
              </a:rPr>
              <a:t> software-defined networking </a:t>
            </a:r>
            <a:r>
              <a:rPr lang="en-US" sz="1200" kern="1200" dirty="0">
                <a:solidFill>
                  <a:schemeClr val="tx1"/>
                </a:solidFill>
                <a:effectLst/>
                <a:latin typeface="Metropolis" panose="00000500000000000000" pitchFamily="50" charset="0"/>
                <a:ea typeface="+mn-ea"/>
                <a:cs typeface="+mn-cs"/>
              </a:rPr>
              <a:t>approach leverages network virtualization—creating a network abstraction in software.</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Network virtualization makes it easier to provide a consistent level of connectivity, policy and automation wherever your apps and data reside.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This means interoperability across virtual machines, bare metal servers, and containers, as well as on premises, public cloud, IoT edge devices, or cloud-based services.</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We call this the </a:t>
            </a:r>
            <a:r>
              <a:rPr lang="en-US" sz="1200" b="1" kern="1200" dirty="0">
                <a:solidFill>
                  <a:schemeClr val="tx1"/>
                </a:solidFill>
                <a:effectLst/>
                <a:latin typeface="Metropolis" panose="00000500000000000000" pitchFamily="50" charset="0"/>
                <a:ea typeface="+mn-ea"/>
                <a:cs typeface="+mn-cs"/>
              </a:rPr>
              <a:t>Virtual Cloud Network.</a:t>
            </a:r>
            <a:r>
              <a:rPr lang="en-US" sz="1200" kern="1200" dirty="0">
                <a:solidFill>
                  <a:schemeClr val="tx1"/>
                </a:solidFill>
                <a:effectLst/>
                <a:latin typeface="Metropolis" panose="00000500000000000000" pitchFamily="50" charset="0"/>
                <a:ea typeface="+mn-ea"/>
                <a:cs typeface="+mn-cs"/>
              </a:rPr>
              <a:t>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It’s our approach to networking today and into the future as we move from data centers to centers of data.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With the Virtual Cloud Network, you can connect and protect apps and data, regardless of where they reside.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Virtual Cloud Network provides networking consistency end to end; it’s fully defined in software so it’s programmable and automated, and it’s intrinsically more secure than hardware-based networks because security policies sit as close as possible to the app.</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This paradigm must extend to the edge as increasingly, customers are building branch and edge sites to be more intelligent, efficient and automated.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With a fully virtualized edge, you can add new applications, cloud-enabled edge services, and network and security services by deploying additional software or simply updating existing policies. </a:t>
            </a:r>
          </a:p>
          <a:p>
            <a:pPr marL="0" indent="0">
              <a:buFont typeface="Wingdings" panose="05000000000000000000" pitchFamily="2" charset="2"/>
              <a:buNone/>
            </a:pPr>
            <a:endParaRPr lang="en-US" sz="1200" kern="1200" dirty="0">
              <a:solidFill>
                <a:schemeClr val="tx1"/>
              </a:solidFill>
              <a:effectLst/>
              <a:latin typeface="Metropolis" panose="00000500000000000000" pitchFamily="50" charset="0"/>
              <a:ea typeface="+mn-ea"/>
              <a:cs typeface="+mn-cs"/>
            </a:endParaRPr>
          </a:p>
          <a:p>
            <a:pPr marL="0" indent="0">
              <a:buFont typeface="Wingdings" panose="05000000000000000000" pitchFamily="2" charset="2"/>
              <a:buNone/>
            </a:pPr>
            <a:r>
              <a:rPr lang="en-US" sz="1200" kern="1200" dirty="0">
                <a:solidFill>
                  <a:schemeClr val="tx1"/>
                </a:solidFill>
                <a:effectLst/>
                <a:latin typeface="Metropolis" panose="00000500000000000000" pitchFamily="50" charset="0"/>
                <a:ea typeface="+mn-ea"/>
                <a:cs typeface="+mn-cs"/>
              </a:rPr>
              <a:t>[click]</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Software-defined wide area networking (SD-WAN) is a transformational approach that simplifies branch office and edge networking – reducing costs and complexity and assuring optimal application performance.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SD-WAN helps accelerate your business by managing, optimizing, and securing all application traffic from distributed locations to private and public cloud data centers.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An extension of software-defined networking, VMware’s SD-WAN solution (</a:t>
            </a:r>
            <a:r>
              <a:rPr lang="en-US" sz="1200" b="1" kern="1200" dirty="0">
                <a:solidFill>
                  <a:schemeClr val="tx1"/>
                </a:solidFill>
                <a:effectLst/>
                <a:latin typeface="Metropolis" panose="00000500000000000000" pitchFamily="50" charset="0"/>
                <a:ea typeface="+mn-ea"/>
                <a:cs typeface="+mn-cs"/>
              </a:rPr>
              <a:t>VMware SD-WAN by </a:t>
            </a:r>
            <a:r>
              <a:rPr lang="en-US" sz="1200" b="1" kern="1200" dirty="0" err="1">
                <a:solidFill>
                  <a:schemeClr val="tx1"/>
                </a:solidFill>
                <a:effectLst/>
                <a:latin typeface="Metropolis" panose="00000500000000000000" pitchFamily="50" charset="0"/>
                <a:ea typeface="+mn-ea"/>
                <a:cs typeface="+mn-cs"/>
              </a:rPr>
              <a:t>VeloCloud</a:t>
            </a:r>
            <a:r>
              <a:rPr lang="en-US" sz="1200" b="1" kern="1200" dirty="0">
                <a:solidFill>
                  <a:schemeClr val="tx1"/>
                </a:solidFill>
                <a:effectLst/>
                <a:latin typeface="Metropolis" panose="00000500000000000000" pitchFamily="50" charset="0"/>
                <a:ea typeface="+mn-ea"/>
                <a:cs typeface="+mn-cs"/>
              </a:rPr>
              <a:t>)</a:t>
            </a:r>
            <a:r>
              <a:rPr lang="en-US" sz="1200" kern="1200" dirty="0">
                <a:solidFill>
                  <a:schemeClr val="tx1"/>
                </a:solidFill>
                <a:effectLst/>
                <a:latin typeface="Metropolis" panose="00000500000000000000" pitchFamily="50" charset="0"/>
                <a:ea typeface="+mn-ea"/>
                <a:cs typeface="+mn-cs"/>
              </a:rPr>
              <a:t> enables your organization to provision branch offices and edge locations faster with automated, zero-touch deployment and the ability to insert network services.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SD-WAN also gives you unprecedented control of your network functions with consolidated monitoring and visibility across multiple WAN links and service providers.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Software-defined networking enables powerful automation. Information Technology Intelligence Corp.’s 2018 survey of more than 800 customers worldwide found that 59 percent of respondents cited human error as the No. 1 cause of unplanned downtime.</a:t>
            </a:r>
            <a:r>
              <a:rPr lang="en-US" sz="1200" kern="1200" baseline="30000" dirty="0">
                <a:solidFill>
                  <a:schemeClr val="tx1"/>
                </a:solidFill>
                <a:effectLst/>
                <a:latin typeface="Metropolis" panose="00000500000000000000" pitchFamily="50" charset="0"/>
                <a:ea typeface="+mn-ea"/>
                <a:cs typeface="+mn-cs"/>
              </a:rPr>
              <a:t>1</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If instead you rely on rules and automation for network configuration, you’re able to streamline operations and reduce operator error.</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However, although you need to connect everything, you can’t build flat networks.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It would be a security nightmare. </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In today’s distributed app environment, our technology enables you to wrap security as close as possible to each of your apps and components, making it possible to compartmentalize the network through micro-segmentation, ensuring that the app is doing only what it should be doing.</a:t>
            </a:r>
          </a:p>
          <a:p>
            <a:pPr marL="171450" indent="-171450">
              <a:buFont typeface="Wingdings" panose="05000000000000000000" pitchFamily="2" charset="2"/>
              <a:buChar char="§"/>
            </a:pPr>
            <a:r>
              <a:rPr lang="en-US" sz="1200" kern="1200" dirty="0">
                <a:solidFill>
                  <a:schemeClr val="tx1"/>
                </a:solidFill>
                <a:effectLst/>
                <a:latin typeface="Metropolis" panose="00000500000000000000" pitchFamily="50" charset="0"/>
                <a:ea typeface="+mn-ea"/>
                <a:cs typeface="+mn-cs"/>
              </a:rPr>
              <a:t>With VMware networking solutions, you’re able to address the needs of your multi-cloud and modern multi-app reality and enable consistent networking and security policies to follow your apps and data across your entire IT environment, from data center to cloud to branch to edge.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dirty="0">
              <a:solidFill>
                <a:schemeClr val="accent2"/>
              </a:solidFill>
            </a:endParaRPr>
          </a:p>
          <a:p>
            <a:endParaRPr lang="en-US" dirty="0"/>
          </a:p>
          <a:p>
            <a:r>
              <a:rPr lang="en-US" sz="1200" b="0" i="0" kern="1200" dirty="0">
                <a:solidFill>
                  <a:schemeClr val="tx1"/>
                </a:solidFill>
                <a:effectLst/>
                <a:latin typeface="Metropolis" panose="00000500000000000000" pitchFamily="50" charset="0"/>
                <a:ea typeface="+mn-ea"/>
                <a:cs typeface="+mn-cs"/>
              </a:rPr>
              <a:t>1. Information Technology Intelligence Corp.’s (ITIC) 2018 Global Server Hardware, Server OS Reliability Survey (</a:t>
            </a:r>
            <a:r>
              <a:rPr lang="en-US" sz="1200" b="0" i="0" u="none" strike="noStrike" kern="1200" dirty="0">
                <a:solidFill>
                  <a:schemeClr val="tx1"/>
                </a:solidFill>
                <a:effectLst/>
                <a:latin typeface="Metropolis" panose="00000500000000000000" pitchFamily="50" charset="0"/>
                <a:ea typeface="+mn-ea"/>
                <a:cs typeface="+mn-cs"/>
                <a:hlinkClick r:id="rId3"/>
              </a:rPr>
              <a:t>ibm.co/2LCX6gz</a:t>
            </a:r>
            <a:r>
              <a:rPr lang="en-US" sz="1200" b="0" i="0" kern="1200" dirty="0">
                <a:solidFill>
                  <a:schemeClr val="tx1"/>
                </a:solidFill>
                <a:effectLst/>
                <a:latin typeface="Metropolis" panose="00000500000000000000" pitchFamily="50" charset="0"/>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10</a:t>
            </a:fld>
            <a:endParaRPr lang="en-US" dirty="0"/>
          </a:p>
        </p:txBody>
      </p:sp>
    </p:spTree>
    <p:extLst>
      <p:ext uri="{BB962C8B-B14F-4D97-AF65-F5344CB8AC3E}">
        <p14:creationId xmlns:p14="http://schemas.microsoft.com/office/powerpoint/2010/main" val="2774170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customXml" Target="../ink/ink3.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37038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18647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2945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537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21671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185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194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tx1"/>
                </a:solidFill>
                <a:latin typeface="+mj-lt"/>
                <a:ea typeface="Verdana" panose="020B0604030504040204" pitchFamily="34" charset="0"/>
                <a:cs typeface="Verdana" panose="020B0604030504040204" pitchFamily="34" charset="0"/>
              </a:rPr>
              <a:t>Confidential   </a:t>
            </a:r>
            <a:r>
              <a:rPr lang="en-US" sz="800" dirty="0">
                <a:solidFill>
                  <a:schemeClr val="tx1"/>
                </a:solidFill>
                <a:latin typeface="+mj-lt"/>
                <a:ea typeface="Verdana" panose="020B0604030504040204" pitchFamily="34" charset="0"/>
                <a:cs typeface="Arial" panose="020B0604020202020204" pitchFamily="34" charset="0"/>
              </a:rPr>
              <a:t>│</a:t>
            </a:r>
            <a:r>
              <a:rPr lang="en-US" sz="800" dirty="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dirty="0"/>
              <a:t>Source Name</a:t>
            </a: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Eighth level</a:t>
            </a:r>
          </a:p>
          <a:p>
            <a:pPr lvl="8"/>
            <a:r>
              <a:rPr lang="en-US" dirty="0"/>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dirty="0"/>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dirty="0"/>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 level</a:t>
            </a:r>
          </a:p>
          <a:p>
            <a:pPr lvl="8"/>
            <a:r>
              <a:rPr lang="en-US" dirty="0"/>
              <a:t>Ninth level</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111529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0421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4470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1312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dirty="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hlinkClick r:id="rId2">
                  <a:extLst>
                    <a:ext uri="{A12FA001-AC4F-418D-AE19-62706E023703}">
                      <ahyp:hlinkClr xmlns:ahyp="http://schemas.microsoft.com/office/drawing/2018/hyperlinkcolor" val="tx"/>
                    </a:ext>
                  </a:extLst>
                </a:hlinkClick>
              </a:rPr>
              <a:t>Click here</a:t>
            </a:r>
            <a:r>
              <a:rPr lang="en-US" sz="1800" dirty="0">
                <a:solidFill>
                  <a:schemeClr val="bg1"/>
                </a:solidFill>
              </a:rPr>
              <a:t> to download the font</a:t>
            </a:r>
            <a:r>
              <a:rPr lang="en-US" sz="1800" baseline="0" dirty="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Brand Central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guidelines or contact Oasis.</a:t>
            </a:r>
          </a:p>
          <a:p>
            <a:pPr>
              <a:lnSpc>
                <a:spcPct val="130000"/>
              </a:lnSpc>
            </a:pPr>
            <a:r>
              <a:rPr lang="en-US" sz="1800" dirty="0">
                <a:solidFill>
                  <a:schemeClr val="bg1"/>
                </a:solidFill>
              </a:rPr>
              <a:t> </a:t>
            </a:r>
            <a:endParaRPr lang="en-US" sz="3200" dirty="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gr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Subtitle">
  <p:cSld name="1_Title and Subtitle">
    <p:spTree>
      <p:nvGrpSpPr>
        <p:cNvPr id="1" name="Shape 3426"/>
        <p:cNvGrpSpPr/>
        <p:nvPr/>
      </p:nvGrpSpPr>
      <p:grpSpPr>
        <a:xfrm>
          <a:off x="0" y="0"/>
          <a:ext cx="0" cy="0"/>
          <a:chOff x="0" y="0"/>
          <a:chExt cx="0" cy="0"/>
        </a:xfrm>
      </p:grpSpPr>
      <p:sp>
        <p:nvSpPr>
          <p:cNvPr id="3427" name="Google Shape;3427;p151"/>
          <p:cNvSpPr txBox="1"/>
          <p:nvPr/>
        </p:nvSpPr>
        <p:spPr>
          <a:xfrm>
            <a:off x="11490941" y="6388100"/>
            <a:ext cx="437886" cy="365100"/>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dk2"/>
              </a:buClr>
              <a:buSzPts val="800"/>
              <a:buFont typeface="Arial"/>
              <a:buNone/>
            </a:pPr>
            <a:fld id="{00000000-1234-1234-1234-123412341234}" type="slidenum">
              <a:rPr lang="en-US" sz="800" b="0" i="0" u="none" strike="noStrike" cap="none">
                <a:solidFill>
                  <a:schemeClr val="dk2"/>
                </a:solidFill>
                <a:latin typeface="Metropolis Regular" pitchFamily="2" charset="77"/>
                <a:ea typeface="Arial"/>
                <a:cs typeface="Arial"/>
                <a:sym typeface="Arial"/>
              </a:rPr>
              <a:pPr marL="0" marR="0" lvl="0" indent="0" algn="r" rtl="0">
                <a:lnSpc>
                  <a:spcPct val="90000"/>
                </a:lnSpc>
                <a:spcBef>
                  <a:spcPts val="0"/>
                </a:spcBef>
                <a:spcAft>
                  <a:spcPts val="0"/>
                </a:spcAft>
                <a:buClr>
                  <a:schemeClr val="dk2"/>
                </a:buClr>
                <a:buSzPts val="800"/>
                <a:buFont typeface="Arial"/>
                <a:buNone/>
              </a:pPr>
              <a:t>‹#›</a:t>
            </a:fld>
            <a:endParaRPr sz="1400" b="0" i="0" u="none" strike="noStrike" cap="none">
              <a:solidFill>
                <a:schemeClr val="dk2"/>
              </a:solidFill>
              <a:latin typeface="Metropolis Regular" pitchFamily="2" charset="77"/>
              <a:ea typeface="Arial"/>
              <a:cs typeface="Arial"/>
              <a:sym typeface="Arial"/>
            </a:endParaRPr>
          </a:p>
        </p:txBody>
      </p:sp>
      <p:sp>
        <p:nvSpPr>
          <p:cNvPr id="3428" name="Google Shape;3428;p151"/>
          <p:cNvSpPr txBox="1"/>
          <p:nvPr/>
        </p:nvSpPr>
        <p:spPr>
          <a:xfrm>
            <a:off x="2117556" y="6510279"/>
            <a:ext cx="1965388" cy="150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800"/>
              <a:buFont typeface="Arial"/>
              <a:buNone/>
            </a:pPr>
            <a:r>
              <a:rPr lang="en-US" sz="800" b="0" i="0" u="none" strike="noStrike" cap="none">
                <a:solidFill>
                  <a:schemeClr val="dk2"/>
                </a:solidFill>
                <a:latin typeface="Metropolis Regular" pitchFamily="2" charset="77"/>
                <a:ea typeface="Arial"/>
                <a:cs typeface="Arial"/>
                <a:sym typeface="Arial"/>
              </a:rPr>
              <a:t>Confidential   │  ©2018 VMware, Inc.</a:t>
            </a:r>
            <a:endParaRPr sz="1799" b="0" i="0" u="none" strike="noStrike" cap="none">
              <a:solidFill>
                <a:schemeClr val="dk1"/>
              </a:solidFill>
              <a:latin typeface="Metropolis Regular" pitchFamily="2" charset="77"/>
              <a:ea typeface="Arial"/>
              <a:cs typeface="Arial"/>
              <a:sym typeface="Arial"/>
            </a:endParaRPr>
          </a:p>
          <a:p>
            <a:pPr marL="0" marR="0" lvl="0" indent="0" algn="l" rtl="0">
              <a:lnSpc>
                <a:spcPct val="90000"/>
              </a:lnSpc>
              <a:spcBef>
                <a:spcPts val="0"/>
              </a:spcBef>
              <a:spcAft>
                <a:spcPts val="0"/>
              </a:spcAft>
              <a:buClr>
                <a:schemeClr val="dk1"/>
              </a:buClr>
              <a:buSzPts val="800"/>
              <a:buFont typeface="Arial"/>
              <a:buNone/>
            </a:pPr>
            <a:endParaRPr sz="800" b="0" i="0" u="none" strike="noStrike" cap="none">
              <a:solidFill>
                <a:schemeClr val="dk2"/>
              </a:solidFill>
              <a:latin typeface="Metropolis Regular" pitchFamily="2" charset="77"/>
              <a:ea typeface="Arial"/>
              <a:cs typeface="Arial"/>
              <a:sym typeface="Arial"/>
            </a:endParaRPr>
          </a:p>
        </p:txBody>
      </p:sp>
      <p:sp>
        <p:nvSpPr>
          <p:cNvPr id="3429" name="Google Shape;3429;p151"/>
          <p:cNvSpPr txBox="1">
            <a:spLocks noGrp="1"/>
          </p:cNvSpPr>
          <p:nvPr>
            <p:ph type="title"/>
          </p:nvPr>
        </p:nvSpPr>
        <p:spPr>
          <a:xfrm>
            <a:off x="579809" y="412751"/>
            <a:ext cx="11001134" cy="38100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dk2"/>
              </a:buClr>
              <a:buSzPts val="2800"/>
              <a:buFont typeface="Arial"/>
              <a:buNone/>
              <a:defRPr sz="2799" b="0" i="0" u="none" strike="noStrike" cap="none">
                <a:solidFill>
                  <a:schemeClr val="dk2"/>
                </a:solidFill>
                <a:latin typeface="Metropolis Regular" pitchFamily="2" charset="77"/>
                <a:ea typeface="Metropolis Regular" pitchFamily="2" charset="77"/>
                <a:cs typeface="Arial"/>
                <a:sym typeface="Arial"/>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rgbClr val="000000"/>
                </a:solidFill>
                <a:latin typeface="Arial"/>
                <a:ea typeface="Arial"/>
                <a:cs typeface="Arial"/>
                <a:sym typeface="Arial"/>
              </a:defRPr>
            </a:lvl9pPr>
          </a:lstStyle>
          <a:p>
            <a:endParaRPr/>
          </a:p>
        </p:txBody>
      </p:sp>
      <p:sp>
        <p:nvSpPr>
          <p:cNvPr id="3430" name="Google Shape;3430;p151"/>
          <p:cNvSpPr txBox="1">
            <a:spLocks noGrp="1"/>
          </p:cNvSpPr>
          <p:nvPr>
            <p:ph type="subTitle" idx="1"/>
          </p:nvPr>
        </p:nvSpPr>
        <p:spPr>
          <a:xfrm>
            <a:off x="592867" y="811831"/>
            <a:ext cx="10962744" cy="247800"/>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rgbClr val="F7F7F7"/>
              </a:buClr>
              <a:buSzPts val="1800"/>
              <a:buFont typeface="Arial"/>
              <a:buNone/>
              <a:defRPr sz="1999" b="0" i="0" u="none" strike="noStrike" cap="none">
                <a:solidFill>
                  <a:schemeClr val="accent1"/>
                </a:solidFill>
                <a:latin typeface="Metropolis Regular" pitchFamily="2" charset="77"/>
                <a:ea typeface="Metropolis Regular" pitchFamily="2" charset="77"/>
                <a:cs typeface="Arial"/>
                <a:sym typeface="Arial"/>
              </a:defRPr>
            </a:lvl1pPr>
            <a:lvl2pPr marR="0" lvl="1" algn="ctr" rtl="0">
              <a:lnSpc>
                <a:spcPct val="100000"/>
              </a:lnSpc>
              <a:spcBef>
                <a:spcPts val="300"/>
              </a:spcBef>
              <a:spcAft>
                <a:spcPts val="0"/>
              </a:spcAft>
              <a:buClr>
                <a:schemeClr val="dk2"/>
              </a:buClr>
              <a:buSzPts val="1800"/>
              <a:buFont typeface="Arial"/>
              <a:buNone/>
              <a:defRPr sz="1999" b="0" i="0" u="none" strike="noStrike" cap="none">
                <a:solidFill>
                  <a:schemeClr val="dk2"/>
                </a:solidFill>
                <a:latin typeface="Arial"/>
                <a:ea typeface="Arial"/>
                <a:cs typeface="Arial"/>
                <a:sym typeface="Arial"/>
              </a:defRPr>
            </a:lvl2pPr>
            <a:lvl3pPr marR="0" lvl="2" algn="ctr" rtl="0">
              <a:lnSpc>
                <a:spcPct val="100000"/>
              </a:lnSpc>
              <a:spcBef>
                <a:spcPts val="300"/>
              </a:spcBef>
              <a:spcAft>
                <a:spcPts val="0"/>
              </a:spcAft>
              <a:buClr>
                <a:schemeClr val="dk2"/>
              </a:buClr>
              <a:buSzPts val="1620"/>
              <a:buFont typeface="Arial"/>
              <a:buNone/>
              <a:defRPr sz="1799" b="0" i="0" u="none" strike="noStrike" cap="none">
                <a:solidFill>
                  <a:schemeClr val="dk2"/>
                </a:solidFill>
                <a:latin typeface="Arial"/>
                <a:ea typeface="Arial"/>
                <a:cs typeface="Arial"/>
                <a:sym typeface="Arial"/>
              </a:defRPr>
            </a:lvl3pPr>
            <a:lvl4pPr marR="0" lvl="3" algn="ctr" rtl="0">
              <a:lnSpc>
                <a:spcPct val="100000"/>
              </a:lnSpc>
              <a:spcBef>
                <a:spcPts val="300"/>
              </a:spcBef>
              <a:spcAft>
                <a:spcPts val="0"/>
              </a:spcAft>
              <a:buClr>
                <a:schemeClr val="dk2"/>
              </a:buClr>
              <a:buSzPts val="1440"/>
              <a:buFont typeface="Arial"/>
              <a:buNone/>
              <a:defRPr sz="1600" b="0" i="0" u="none" strike="noStrike" cap="none">
                <a:solidFill>
                  <a:schemeClr val="dk2"/>
                </a:solidFill>
                <a:latin typeface="Arial"/>
                <a:ea typeface="Arial"/>
                <a:cs typeface="Arial"/>
                <a:sym typeface="Arial"/>
              </a:defRPr>
            </a:lvl4pPr>
            <a:lvl5pPr marR="0" lvl="4" algn="ctr" rtl="0">
              <a:lnSpc>
                <a:spcPct val="100000"/>
              </a:lnSpc>
              <a:spcBef>
                <a:spcPts val="300"/>
              </a:spcBef>
              <a:spcAft>
                <a:spcPts val="0"/>
              </a:spcAft>
              <a:buClr>
                <a:schemeClr val="dk2"/>
              </a:buClr>
              <a:buSzPts val="1440"/>
              <a:buFont typeface="Arial"/>
              <a:buNone/>
              <a:defRPr sz="1600" b="0" i="0" u="none" strike="noStrike" cap="none">
                <a:solidFill>
                  <a:schemeClr val="dk2"/>
                </a:solidFill>
                <a:latin typeface="Arial"/>
                <a:ea typeface="Arial"/>
                <a:cs typeface="Arial"/>
                <a:sym typeface="Arial"/>
              </a:defRPr>
            </a:lvl5pPr>
            <a:lvl6pPr marR="0" lvl="5" algn="ctr" rtl="0">
              <a:lnSpc>
                <a:spcPct val="100000"/>
              </a:lnSpc>
              <a:spcBef>
                <a:spcPts val="1799"/>
              </a:spcBef>
              <a:spcAft>
                <a:spcPts val="0"/>
              </a:spcAft>
              <a:buClr>
                <a:srgbClr val="F7F7F7"/>
              </a:buClr>
              <a:buSzPts val="1440"/>
              <a:buFont typeface="Arial"/>
              <a:buNone/>
              <a:defRPr sz="1600" b="0" i="0" u="none" strike="noStrike" cap="none">
                <a:solidFill>
                  <a:schemeClr val="dk2"/>
                </a:solidFill>
                <a:latin typeface="Arial"/>
                <a:ea typeface="Arial"/>
                <a:cs typeface="Arial"/>
                <a:sym typeface="Arial"/>
              </a:defRPr>
            </a:lvl6pPr>
            <a:lvl7pPr marR="0" lvl="6" algn="ctr" rtl="0">
              <a:lnSpc>
                <a:spcPct val="100000"/>
              </a:lnSpc>
              <a:spcBef>
                <a:spcPts val="300"/>
              </a:spcBef>
              <a:spcAft>
                <a:spcPts val="0"/>
              </a:spcAft>
              <a:buClr>
                <a:srgbClr val="F7F7F7"/>
              </a:buClr>
              <a:buSzPts val="1440"/>
              <a:buFont typeface="Arial"/>
              <a:buNone/>
              <a:defRPr sz="1600" b="0" i="0" u="none" strike="noStrike" cap="none">
                <a:solidFill>
                  <a:schemeClr val="dk2"/>
                </a:solidFill>
                <a:latin typeface="Arial"/>
                <a:ea typeface="Arial"/>
                <a:cs typeface="Arial"/>
                <a:sym typeface="Arial"/>
              </a:defRPr>
            </a:lvl7pPr>
            <a:lvl8pPr marR="0" lvl="7" algn="ctr" rtl="0">
              <a:lnSpc>
                <a:spcPct val="100000"/>
              </a:lnSpc>
              <a:spcBef>
                <a:spcPts val="300"/>
              </a:spcBef>
              <a:spcAft>
                <a:spcPts val="0"/>
              </a:spcAft>
              <a:buClr>
                <a:srgbClr val="F7F7F7"/>
              </a:buClr>
              <a:buSzPts val="1440"/>
              <a:buFont typeface="Arial"/>
              <a:buNone/>
              <a:defRPr sz="1600" b="0" i="0" u="none" strike="noStrike" cap="none">
                <a:solidFill>
                  <a:schemeClr val="dk2"/>
                </a:solidFill>
                <a:latin typeface="Arial"/>
                <a:ea typeface="Arial"/>
                <a:cs typeface="Arial"/>
                <a:sym typeface="Arial"/>
              </a:defRPr>
            </a:lvl8pPr>
            <a:lvl9pPr marR="0" lvl="8" algn="ctr" rtl="0">
              <a:lnSpc>
                <a:spcPct val="100000"/>
              </a:lnSpc>
              <a:spcBef>
                <a:spcPts val="1799"/>
              </a:spcBef>
              <a:spcAft>
                <a:spcPts val="0"/>
              </a:spcAft>
              <a:buClr>
                <a:srgbClr val="F7F7F7"/>
              </a:buClr>
              <a:buSzPts val="1440"/>
              <a:buFont typeface="Arial"/>
              <a:buNone/>
              <a:defRPr sz="16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6755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76"/>
        <p:cNvGrpSpPr/>
        <p:nvPr/>
      </p:nvGrpSpPr>
      <p:grpSpPr>
        <a:xfrm>
          <a:off x="0" y="0"/>
          <a:ext cx="0" cy="0"/>
          <a:chOff x="0" y="0"/>
          <a:chExt cx="0" cy="0"/>
        </a:xfrm>
      </p:grpSpPr>
      <p:sp>
        <p:nvSpPr>
          <p:cNvPr id="877" name="Google Shape;877;p39"/>
          <p:cNvSpPr txBox="1">
            <a:spLocks noGrp="1"/>
          </p:cNvSpPr>
          <p:nvPr>
            <p:ph type="title"/>
          </p:nvPr>
        </p:nvSpPr>
        <p:spPr>
          <a:xfrm>
            <a:off x="607870" y="457200"/>
            <a:ext cx="11810923" cy="45720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dk2"/>
              </a:buClr>
              <a:buSzPts val="2800"/>
              <a:buFont typeface="Avenir"/>
              <a:buNone/>
              <a:defRPr sz="2799" b="0" i="0" u="none" strike="noStrike" cap="none">
                <a:solidFill>
                  <a:schemeClr val="dk2"/>
                </a:solidFill>
                <a:latin typeface="Metropolis Regular" pitchFamily="2" charset="77"/>
                <a:ea typeface="Metropolis Regular" pitchFamily="2" charset="77"/>
                <a:cs typeface="Arial"/>
                <a:sym typeface="Arial"/>
              </a:defRPr>
            </a:lvl1pPr>
            <a:lvl2pPr marR="0" lvl="1" algn="l" rtl="0">
              <a:lnSpc>
                <a:spcPct val="100000"/>
              </a:lnSpc>
              <a:spcBef>
                <a:spcPts val="0"/>
              </a:spcBef>
              <a:spcAft>
                <a:spcPts val="0"/>
              </a:spcAft>
              <a:buClr>
                <a:srgbClr val="000000"/>
              </a:buClr>
              <a:buSzPts val="1400"/>
              <a:buFont typeface="Avenir"/>
              <a:buNone/>
              <a:defRPr sz="1799" b="0" i="0" u="none" strike="noStrike" cap="none">
                <a:solidFill>
                  <a:srgbClr val="000000"/>
                </a:solidFill>
                <a:latin typeface="Avenir"/>
                <a:ea typeface="Avenir"/>
                <a:cs typeface="Avenir"/>
                <a:sym typeface="Avenir"/>
              </a:defRPr>
            </a:lvl2pPr>
            <a:lvl3pPr marR="0" lvl="2" algn="l" rtl="0">
              <a:lnSpc>
                <a:spcPct val="100000"/>
              </a:lnSpc>
              <a:spcBef>
                <a:spcPts val="0"/>
              </a:spcBef>
              <a:spcAft>
                <a:spcPts val="0"/>
              </a:spcAft>
              <a:buClr>
                <a:srgbClr val="000000"/>
              </a:buClr>
              <a:buSzPts val="1400"/>
              <a:buFont typeface="Avenir"/>
              <a:buNone/>
              <a:defRPr sz="1799" b="0" i="0" u="none" strike="noStrike" cap="none">
                <a:solidFill>
                  <a:srgbClr val="000000"/>
                </a:solidFill>
                <a:latin typeface="Avenir"/>
                <a:ea typeface="Avenir"/>
                <a:cs typeface="Avenir"/>
                <a:sym typeface="Avenir"/>
              </a:defRPr>
            </a:lvl3pPr>
            <a:lvl4pPr marR="0" lvl="3" algn="l" rtl="0">
              <a:lnSpc>
                <a:spcPct val="100000"/>
              </a:lnSpc>
              <a:spcBef>
                <a:spcPts val="0"/>
              </a:spcBef>
              <a:spcAft>
                <a:spcPts val="0"/>
              </a:spcAft>
              <a:buClr>
                <a:srgbClr val="000000"/>
              </a:buClr>
              <a:buSzPts val="1400"/>
              <a:buFont typeface="Avenir"/>
              <a:buNone/>
              <a:defRPr sz="1799" b="0" i="0" u="none" strike="noStrike" cap="none">
                <a:solidFill>
                  <a:srgbClr val="000000"/>
                </a:solidFill>
                <a:latin typeface="Avenir"/>
                <a:ea typeface="Avenir"/>
                <a:cs typeface="Avenir"/>
                <a:sym typeface="Avenir"/>
              </a:defRPr>
            </a:lvl4pPr>
            <a:lvl5pPr marR="0" lvl="4" algn="l" rtl="0">
              <a:lnSpc>
                <a:spcPct val="100000"/>
              </a:lnSpc>
              <a:spcBef>
                <a:spcPts val="0"/>
              </a:spcBef>
              <a:spcAft>
                <a:spcPts val="0"/>
              </a:spcAft>
              <a:buClr>
                <a:srgbClr val="000000"/>
              </a:buClr>
              <a:buSzPts val="1400"/>
              <a:buFont typeface="Avenir"/>
              <a:buNone/>
              <a:defRPr sz="1799" b="0" i="0" u="none" strike="noStrike" cap="none">
                <a:solidFill>
                  <a:srgbClr val="000000"/>
                </a:solidFill>
                <a:latin typeface="Avenir"/>
                <a:ea typeface="Avenir"/>
                <a:cs typeface="Avenir"/>
                <a:sym typeface="Avenir"/>
              </a:defRPr>
            </a:lvl5pPr>
            <a:lvl6pPr marR="0" lvl="5" algn="l" rtl="0">
              <a:lnSpc>
                <a:spcPct val="100000"/>
              </a:lnSpc>
              <a:spcBef>
                <a:spcPts val="0"/>
              </a:spcBef>
              <a:spcAft>
                <a:spcPts val="0"/>
              </a:spcAft>
              <a:buClr>
                <a:srgbClr val="000000"/>
              </a:buClr>
              <a:buSzPts val="1400"/>
              <a:buFont typeface="Avenir"/>
              <a:buNone/>
              <a:defRPr sz="1799" b="0" i="0" u="none" strike="noStrike" cap="none">
                <a:solidFill>
                  <a:srgbClr val="000000"/>
                </a:solidFill>
                <a:latin typeface="Avenir"/>
                <a:ea typeface="Avenir"/>
                <a:cs typeface="Avenir"/>
                <a:sym typeface="Avenir"/>
              </a:defRPr>
            </a:lvl6pPr>
            <a:lvl7pPr marR="0" lvl="6" algn="l" rtl="0">
              <a:lnSpc>
                <a:spcPct val="100000"/>
              </a:lnSpc>
              <a:spcBef>
                <a:spcPts val="0"/>
              </a:spcBef>
              <a:spcAft>
                <a:spcPts val="0"/>
              </a:spcAft>
              <a:buClr>
                <a:srgbClr val="000000"/>
              </a:buClr>
              <a:buSzPts val="1400"/>
              <a:buFont typeface="Avenir"/>
              <a:buNone/>
              <a:defRPr sz="1799" b="0" i="0" u="none" strike="noStrike" cap="none">
                <a:solidFill>
                  <a:srgbClr val="000000"/>
                </a:solidFill>
                <a:latin typeface="Avenir"/>
                <a:ea typeface="Avenir"/>
                <a:cs typeface="Avenir"/>
                <a:sym typeface="Avenir"/>
              </a:defRPr>
            </a:lvl7pPr>
            <a:lvl8pPr marR="0" lvl="7" algn="l" rtl="0">
              <a:lnSpc>
                <a:spcPct val="100000"/>
              </a:lnSpc>
              <a:spcBef>
                <a:spcPts val="0"/>
              </a:spcBef>
              <a:spcAft>
                <a:spcPts val="0"/>
              </a:spcAft>
              <a:buClr>
                <a:srgbClr val="000000"/>
              </a:buClr>
              <a:buSzPts val="1400"/>
              <a:buFont typeface="Avenir"/>
              <a:buNone/>
              <a:defRPr sz="1799" b="0" i="0" u="none" strike="noStrike" cap="none">
                <a:solidFill>
                  <a:srgbClr val="000000"/>
                </a:solidFill>
                <a:latin typeface="Avenir"/>
                <a:ea typeface="Avenir"/>
                <a:cs typeface="Avenir"/>
                <a:sym typeface="Avenir"/>
              </a:defRPr>
            </a:lvl8pPr>
            <a:lvl9pPr marR="0" lvl="8" algn="l" rtl="0">
              <a:lnSpc>
                <a:spcPct val="100000"/>
              </a:lnSpc>
              <a:spcBef>
                <a:spcPts val="0"/>
              </a:spcBef>
              <a:spcAft>
                <a:spcPts val="0"/>
              </a:spcAft>
              <a:buClr>
                <a:srgbClr val="000000"/>
              </a:buClr>
              <a:buSzPts val="1400"/>
              <a:buFont typeface="Avenir"/>
              <a:buNone/>
              <a:defRPr sz="1799" b="0" i="0" u="none" strike="noStrike" cap="none">
                <a:solidFill>
                  <a:srgbClr val="000000"/>
                </a:solidFill>
                <a:latin typeface="Avenir"/>
                <a:ea typeface="Avenir"/>
                <a:cs typeface="Avenir"/>
                <a:sym typeface="Avenir"/>
              </a:defRPr>
            </a:lvl9pPr>
          </a:lstStyle>
          <a:p>
            <a:endParaRPr/>
          </a:p>
        </p:txBody>
      </p:sp>
      <p:sp>
        <p:nvSpPr>
          <p:cNvPr id="878" name="Google Shape;878;p39"/>
          <p:cNvSpPr txBox="1">
            <a:spLocks noGrp="1"/>
          </p:cNvSpPr>
          <p:nvPr>
            <p:ph type="body" idx="1"/>
          </p:nvPr>
        </p:nvSpPr>
        <p:spPr>
          <a:xfrm>
            <a:off x="607870" y="1143000"/>
            <a:ext cx="11810923" cy="5181600"/>
          </a:xfrm>
          <a:prstGeom prst="rect">
            <a:avLst/>
          </a:prstGeom>
          <a:noFill/>
          <a:ln>
            <a:noFill/>
          </a:ln>
        </p:spPr>
        <p:txBody>
          <a:bodyPr spcFirstLastPara="1" wrap="square" lIns="0" tIns="0" rIns="0" bIns="0" anchor="t" anchorCtr="0"/>
          <a:lstStyle>
            <a:lvl1pPr marL="457063" marR="0" lvl="0" indent="-305660" algn="l" rtl="0">
              <a:lnSpc>
                <a:spcPct val="100000"/>
              </a:lnSpc>
              <a:spcBef>
                <a:spcPts val="0"/>
              </a:spcBef>
              <a:spcAft>
                <a:spcPts val="0"/>
              </a:spcAft>
              <a:buClr>
                <a:srgbClr val="F7F7F7"/>
              </a:buClr>
              <a:buSzPts val="1215"/>
              <a:buFont typeface="Avenir"/>
              <a:buChar char="​"/>
              <a:defRPr sz="1350" b="0" i="0" u="none" strike="noStrike" cap="none">
                <a:solidFill>
                  <a:schemeClr val="dk1"/>
                </a:solidFill>
                <a:latin typeface="Metropolis Regular" pitchFamily="2" charset="77"/>
                <a:ea typeface="Metropolis Regular" pitchFamily="2" charset="77"/>
                <a:cs typeface="Arial"/>
                <a:sym typeface="Arial"/>
              </a:defRPr>
            </a:lvl1pPr>
            <a:lvl2pPr marL="914126" marR="0" lvl="1" indent="-305660" algn="l" rtl="0">
              <a:lnSpc>
                <a:spcPct val="100000"/>
              </a:lnSpc>
              <a:spcBef>
                <a:spcPts val="0"/>
              </a:spcBef>
              <a:spcAft>
                <a:spcPts val="0"/>
              </a:spcAft>
              <a:buClr>
                <a:schemeClr val="dk2"/>
              </a:buClr>
              <a:buSzPts val="1215"/>
              <a:buFont typeface="Avenir"/>
              <a:buChar char="•"/>
              <a:defRPr sz="1350" b="0" i="0" u="none" strike="noStrike" cap="none">
                <a:solidFill>
                  <a:schemeClr val="dk1"/>
                </a:solidFill>
                <a:latin typeface="Avenir"/>
                <a:ea typeface="Avenir"/>
                <a:cs typeface="Avenir"/>
                <a:sym typeface="Avenir"/>
              </a:defRPr>
            </a:lvl2pPr>
            <a:lvl3pPr marL="1371189" marR="0" lvl="2" indent="-305660" algn="l" rtl="0">
              <a:lnSpc>
                <a:spcPct val="100000"/>
              </a:lnSpc>
              <a:spcBef>
                <a:spcPts val="0"/>
              </a:spcBef>
              <a:spcAft>
                <a:spcPts val="0"/>
              </a:spcAft>
              <a:buClr>
                <a:schemeClr val="dk2"/>
              </a:buClr>
              <a:buSzPts val="1215"/>
              <a:buFont typeface="Avenir"/>
              <a:buChar char="–"/>
              <a:defRPr sz="1350" b="0" i="0" u="none" strike="noStrike" cap="none">
                <a:solidFill>
                  <a:schemeClr val="dk1"/>
                </a:solidFill>
                <a:latin typeface="Avenir"/>
                <a:ea typeface="Avenir"/>
                <a:cs typeface="Avenir"/>
                <a:sym typeface="Avenir"/>
              </a:defRPr>
            </a:lvl3pPr>
            <a:lvl4pPr marL="1828251" marR="0" lvl="3" indent="-305660" algn="l" rtl="0">
              <a:lnSpc>
                <a:spcPct val="100000"/>
              </a:lnSpc>
              <a:spcBef>
                <a:spcPts val="0"/>
              </a:spcBef>
              <a:spcAft>
                <a:spcPts val="0"/>
              </a:spcAft>
              <a:buClr>
                <a:schemeClr val="dk2"/>
              </a:buClr>
              <a:buSzPts val="1215"/>
              <a:buFont typeface="Avenir"/>
              <a:buChar char="•"/>
              <a:defRPr sz="1350" b="0" i="0" u="none" strike="noStrike" cap="none">
                <a:solidFill>
                  <a:schemeClr val="dk1"/>
                </a:solidFill>
                <a:latin typeface="Avenir"/>
                <a:ea typeface="Avenir"/>
                <a:cs typeface="Avenir"/>
                <a:sym typeface="Avenir"/>
              </a:defRPr>
            </a:lvl4pPr>
            <a:lvl5pPr marL="2285314" marR="0" lvl="4" indent="-305660" algn="l" rtl="0">
              <a:lnSpc>
                <a:spcPct val="100000"/>
              </a:lnSpc>
              <a:spcBef>
                <a:spcPts val="0"/>
              </a:spcBef>
              <a:spcAft>
                <a:spcPts val="0"/>
              </a:spcAft>
              <a:buClr>
                <a:schemeClr val="dk2"/>
              </a:buClr>
              <a:buSzPts val="1215"/>
              <a:buFont typeface="Avenir"/>
              <a:buChar char="–"/>
              <a:defRPr sz="1350" b="0" i="0" u="none" strike="noStrike" cap="none">
                <a:solidFill>
                  <a:schemeClr val="dk1"/>
                </a:solidFill>
                <a:latin typeface="Avenir"/>
                <a:ea typeface="Avenir"/>
                <a:cs typeface="Avenir"/>
                <a:sym typeface="Avenir"/>
              </a:defRPr>
            </a:lvl5pPr>
            <a:lvl6pPr marL="2742377" marR="0" lvl="5" indent="-342797" algn="l" rtl="0">
              <a:lnSpc>
                <a:spcPct val="100000"/>
              </a:lnSpc>
              <a:spcBef>
                <a:spcPts val="1799"/>
              </a:spcBef>
              <a:spcAft>
                <a:spcPts val="0"/>
              </a:spcAft>
              <a:buClr>
                <a:srgbClr val="F7F7F7"/>
              </a:buClr>
              <a:buSzPts val="1800"/>
              <a:buFont typeface="Avenir"/>
              <a:buAutoNum type="arabicPeriod"/>
              <a:defRPr sz="1999" b="0" i="0" u="none" strike="noStrike" cap="none">
                <a:solidFill>
                  <a:schemeClr val="dk2"/>
                </a:solidFill>
                <a:latin typeface="Avenir"/>
                <a:ea typeface="Avenir"/>
                <a:cs typeface="Avenir"/>
                <a:sym typeface="Avenir"/>
              </a:defRPr>
            </a:lvl6pPr>
            <a:lvl7pPr marL="3199440" marR="0" lvl="6" indent="-319943" algn="l" rtl="0">
              <a:lnSpc>
                <a:spcPct val="100000"/>
              </a:lnSpc>
              <a:spcBef>
                <a:spcPts val="300"/>
              </a:spcBef>
              <a:spcAft>
                <a:spcPts val="0"/>
              </a:spcAft>
              <a:buClr>
                <a:srgbClr val="F7F7F7"/>
              </a:buClr>
              <a:buSzPts val="1440"/>
              <a:buFont typeface="Avenir"/>
              <a:buAutoNum type="alphaLcPeriod"/>
              <a:defRPr sz="1600" b="0" i="0" u="none" strike="noStrike" cap="none">
                <a:solidFill>
                  <a:schemeClr val="dk2"/>
                </a:solidFill>
                <a:latin typeface="Avenir"/>
                <a:ea typeface="Avenir"/>
                <a:cs typeface="Avenir"/>
                <a:sym typeface="Avenir"/>
              </a:defRPr>
            </a:lvl7pPr>
            <a:lvl8pPr marL="3656503" marR="0" lvl="7" indent="-308516" algn="l" rtl="0">
              <a:lnSpc>
                <a:spcPct val="100000"/>
              </a:lnSpc>
              <a:spcBef>
                <a:spcPts val="300"/>
              </a:spcBef>
              <a:spcAft>
                <a:spcPts val="0"/>
              </a:spcAft>
              <a:buClr>
                <a:srgbClr val="F7F7F7"/>
              </a:buClr>
              <a:buSzPts val="1260"/>
              <a:buFont typeface="Avenir"/>
              <a:buAutoNum type="romanLcPeriod"/>
              <a:defRPr sz="1400" b="0" i="0" u="none" strike="noStrike" cap="none">
                <a:solidFill>
                  <a:schemeClr val="dk2"/>
                </a:solidFill>
                <a:latin typeface="Avenir"/>
                <a:ea typeface="Avenir"/>
                <a:cs typeface="Avenir"/>
                <a:sym typeface="Avenir"/>
              </a:defRPr>
            </a:lvl8pPr>
            <a:lvl9pPr marL="4113566" marR="0" lvl="8" indent="-342797" algn="l" rtl="0">
              <a:lnSpc>
                <a:spcPct val="100000"/>
              </a:lnSpc>
              <a:spcBef>
                <a:spcPts val="1799"/>
              </a:spcBef>
              <a:spcAft>
                <a:spcPts val="0"/>
              </a:spcAft>
              <a:buClr>
                <a:srgbClr val="F7F7F7"/>
              </a:buClr>
              <a:buSzPts val="1800"/>
              <a:buFont typeface="Avenir"/>
              <a:buAutoNum type="alphaUcPeriod"/>
              <a:defRPr sz="1999" b="0" i="0" u="none" strike="noStrike" cap="none">
                <a:solidFill>
                  <a:schemeClr val="dk2"/>
                </a:solidFill>
                <a:latin typeface="Avenir"/>
                <a:ea typeface="Avenir"/>
                <a:cs typeface="Avenir"/>
                <a:sym typeface="Avenir"/>
              </a:defRPr>
            </a:lvl9pPr>
          </a:lstStyle>
          <a:p>
            <a:endParaRPr/>
          </a:p>
        </p:txBody>
      </p:sp>
      <p:sp>
        <p:nvSpPr>
          <p:cNvPr id="879" name="Google Shape;879;p39"/>
          <p:cNvSpPr txBox="1">
            <a:spLocks noGrp="1"/>
          </p:cNvSpPr>
          <p:nvPr>
            <p:ph type="ftr" idx="11"/>
          </p:nvPr>
        </p:nvSpPr>
        <p:spPr>
          <a:xfrm>
            <a:off x="4037013" y="735738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F5F5F5"/>
                </a:solidFill>
                <a:latin typeface="Metropolis Regular" pitchFamily="2" charset="77"/>
                <a:ea typeface="Metropolis Regular" pitchFamily="2" charset="77"/>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lang="en-AU"/>
          </a:p>
        </p:txBody>
      </p:sp>
      <p:sp>
        <p:nvSpPr>
          <p:cNvPr id="880" name="Google Shape;880;p39"/>
          <p:cNvSpPr txBox="1">
            <a:spLocks noGrp="1"/>
          </p:cNvSpPr>
          <p:nvPr>
            <p:ph type="sldNum" idx="12"/>
          </p:nvPr>
        </p:nvSpPr>
        <p:spPr>
          <a:xfrm>
            <a:off x="8609013" y="7357380"/>
            <a:ext cx="274161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F5F5F5"/>
                </a:solidFill>
                <a:latin typeface="Metropolis Regular" pitchFamily="2" charset="77"/>
                <a:ea typeface="Metropolis Regular" pitchFamily="2" charset="77"/>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F5F5F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F5F5F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F5F5F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F5F5F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F5F5F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F5F5F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F5F5F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F5F5F5"/>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1582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Tree>
    <p:extLst>
      <p:ext uri="{BB962C8B-B14F-4D97-AF65-F5344CB8AC3E}">
        <p14:creationId xmlns:p14="http://schemas.microsoft.com/office/powerpoint/2010/main" val="40138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90" r:id="rId13"/>
    <p:sldLayoutId id="2147483991" r:id="rId14"/>
    <p:sldLayoutId id="2147483992" r:id="rId15"/>
    <p:sldLayoutId id="2147483993" r:id="rId16"/>
    <p:sldLayoutId id="2147483994" r:id="rId17"/>
    <p:sldLayoutId id="214748399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72" r:id="rId35"/>
    <p:sldLayoutId id="2147483973" r:id="rId36"/>
    <p:sldLayoutId id="2147483974" r:id="rId37"/>
    <p:sldLayoutId id="2147483975" r:id="rId38"/>
    <p:sldLayoutId id="2147483976" r:id="rId39"/>
    <p:sldLayoutId id="2147483977" r:id="rId40"/>
    <p:sldLayoutId id="2147483978" r:id="rId41"/>
    <p:sldLayoutId id="2147483979" r:id="rId42"/>
    <p:sldLayoutId id="2147483980" r:id="rId43"/>
    <p:sldLayoutId id="2147483981" r:id="rId44"/>
    <p:sldLayoutId id="2147483982" r:id="rId45"/>
    <p:sldLayoutId id="2147483983" r:id="rId46"/>
    <p:sldLayoutId id="2147483984" r:id="rId47"/>
    <p:sldLayoutId id="2147483985" r:id="rId48"/>
    <p:sldLayoutId id="2147483996" r:id="rId49"/>
    <p:sldLayoutId id="214748399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notesSlide" Target="../notesSlides/notesSlide1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42.xml"/><Relationship Id="rId5" Type="http://schemas.openxmlformats.org/officeDocument/2006/relationships/tags" Target="../tags/tag7.xml"/><Relationship Id="rId4" Type="http://schemas.openxmlformats.org/officeDocument/2006/relationships/tags" Target="../tags/tag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1.xml"/><Relationship Id="rId16" Type="http://schemas.openxmlformats.org/officeDocument/2006/relationships/image" Target="../media/image25.svg"/><Relationship Id="rId1" Type="http://schemas.openxmlformats.org/officeDocument/2006/relationships/slideLayout" Target="../slideLayouts/slideLayout19.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6.png"/><Relationship Id="rId21" Type="http://schemas.openxmlformats.org/officeDocument/2006/relationships/image" Target="../media/image20.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2.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19.xml"/><Relationship Id="rId6" Type="http://schemas.openxmlformats.org/officeDocument/2006/relationships/image" Target="../media/image29.svg"/><Relationship Id="rId11" Type="http://schemas.openxmlformats.org/officeDocument/2006/relationships/image" Target="../media/image34.png"/><Relationship Id="rId24" Type="http://schemas.openxmlformats.org/officeDocument/2006/relationships/image" Target="../media/image23.svg"/><Relationship Id="rId5" Type="http://schemas.openxmlformats.org/officeDocument/2006/relationships/image" Target="../media/image28.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33.svg"/><Relationship Id="rId19" Type="http://schemas.openxmlformats.org/officeDocument/2006/relationships/image" Target="../media/image18.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13.svg"/><Relationship Id="rId22"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37.svg"/><Relationship Id="rId3" Type="http://schemas.openxmlformats.org/officeDocument/2006/relationships/image" Target="../media/image12.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17.svg"/><Relationship Id="rId20" Type="http://schemas.openxmlformats.org/officeDocument/2006/relationships/image" Target="../media/image39.svg"/><Relationship Id="rId1" Type="http://schemas.openxmlformats.org/officeDocument/2006/relationships/slideLayout" Target="../slideLayouts/slideLayout19.xml"/><Relationship Id="rId6" Type="http://schemas.openxmlformats.org/officeDocument/2006/relationships/image" Target="../media/image15.svg"/><Relationship Id="rId11" Type="http://schemas.openxmlformats.org/officeDocument/2006/relationships/image" Target="../media/image22.png"/><Relationship Id="rId5" Type="http://schemas.openxmlformats.org/officeDocument/2006/relationships/image" Target="../media/image14.png"/><Relationship Id="rId15" Type="http://schemas.openxmlformats.org/officeDocument/2006/relationships/image" Target="../media/image16.png"/><Relationship Id="rId10" Type="http://schemas.openxmlformats.org/officeDocument/2006/relationships/image" Target="../media/image21.svg"/><Relationship Id="rId19" Type="http://schemas.openxmlformats.org/officeDocument/2006/relationships/image" Target="../media/image38.png"/><Relationship Id="rId4" Type="http://schemas.openxmlformats.org/officeDocument/2006/relationships/image" Target="../media/image13.svg"/><Relationship Id="rId9" Type="http://schemas.openxmlformats.org/officeDocument/2006/relationships/image" Target="../media/image20.png"/><Relationship Id="rId14" Type="http://schemas.openxmlformats.org/officeDocument/2006/relationships/image" Target="../media/image25.svg"/></Relationships>
</file>

<file path=ppt/slides/_rels/slide5.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sv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sv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5" Type="http://schemas.openxmlformats.org/officeDocument/2006/relationships/image" Target="../media/image62.svg"/><Relationship Id="rId33" Type="http://schemas.openxmlformats.org/officeDocument/2006/relationships/image" Target="../media/image70.svg"/><Relationship Id="rId2" Type="http://schemas.openxmlformats.org/officeDocument/2006/relationships/notesSlide" Target="../notesSlides/notesSlide4.xml"/><Relationship Id="rId16" Type="http://schemas.openxmlformats.org/officeDocument/2006/relationships/image" Target="../media/image53.svg"/><Relationship Id="rId20" Type="http://schemas.openxmlformats.org/officeDocument/2006/relationships/image" Target="../media/image57.svg"/><Relationship Id="rId29" Type="http://schemas.openxmlformats.org/officeDocument/2006/relationships/image" Target="../media/image66.svg"/><Relationship Id="rId1" Type="http://schemas.openxmlformats.org/officeDocument/2006/relationships/slideLayout" Target="../slideLayouts/slideLayout19.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svg"/><Relationship Id="rId28" Type="http://schemas.openxmlformats.org/officeDocument/2006/relationships/image" Target="../media/image65.png"/><Relationship Id="rId10" Type="http://schemas.openxmlformats.org/officeDocument/2006/relationships/image" Target="../media/image47.svg"/><Relationship Id="rId19" Type="http://schemas.openxmlformats.org/officeDocument/2006/relationships/image" Target="../media/image56.png"/><Relationship Id="rId31" Type="http://schemas.openxmlformats.org/officeDocument/2006/relationships/image" Target="../media/image68.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png"/><Relationship Id="rId27" Type="http://schemas.openxmlformats.org/officeDocument/2006/relationships/image" Target="../media/image64.svg"/><Relationship Id="rId30" Type="http://schemas.openxmlformats.org/officeDocument/2006/relationships/image" Target="../media/image67.png"/><Relationship Id="rId8" Type="http://schemas.openxmlformats.org/officeDocument/2006/relationships/image" Target="../media/image4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svg"/><Relationship Id="rId3" Type="http://schemas.openxmlformats.org/officeDocument/2006/relationships/image" Target="../media/image71.png"/><Relationship Id="rId21" Type="http://schemas.openxmlformats.org/officeDocument/2006/relationships/image" Target="../media/image87.png"/><Relationship Id="rId34" Type="http://schemas.openxmlformats.org/officeDocument/2006/relationships/image" Target="../media/image33.sv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82.tiff"/><Relationship Id="rId20" Type="http://schemas.openxmlformats.org/officeDocument/2006/relationships/image" Target="../media/image86.png"/><Relationship Id="rId29"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43.svg"/><Relationship Id="rId11" Type="http://schemas.openxmlformats.org/officeDocument/2006/relationships/image" Target="../media/image77.png"/><Relationship Id="rId24" Type="http://schemas.openxmlformats.org/officeDocument/2006/relationships/image" Target="../media/image90.svg"/><Relationship Id="rId32" Type="http://schemas.openxmlformats.org/officeDocument/2006/relationships/image" Target="../media/image94.svg"/><Relationship Id="rId5" Type="http://schemas.openxmlformats.org/officeDocument/2006/relationships/image" Target="../media/image42.png"/><Relationship Id="rId15" Type="http://schemas.openxmlformats.org/officeDocument/2006/relationships/image" Target="../media/image81.tiff"/><Relationship Id="rId23" Type="http://schemas.openxmlformats.org/officeDocument/2006/relationships/image" Target="../media/image89.png"/><Relationship Id="rId28" Type="http://schemas.openxmlformats.org/officeDocument/2006/relationships/image" Target="../media/image62.svg"/><Relationship Id="rId36" Type="http://schemas.openxmlformats.org/officeDocument/2006/relationships/image" Target="../media/image96.svg"/><Relationship Id="rId10" Type="http://schemas.openxmlformats.org/officeDocument/2006/relationships/image" Target="../media/image76.svg"/><Relationship Id="rId19" Type="http://schemas.openxmlformats.org/officeDocument/2006/relationships/image" Target="../media/image85.png"/><Relationship Id="rId31" Type="http://schemas.openxmlformats.org/officeDocument/2006/relationships/image" Target="../media/image93.png"/><Relationship Id="rId4" Type="http://schemas.openxmlformats.org/officeDocument/2006/relationships/image" Target="../media/image72.svg"/><Relationship Id="rId9" Type="http://schemas.openxmlformats.org/officeDocument/2006/relationships/image" Target="../media/image75.png"/><Relationship Id="rId14" Type="http://schemas.openxmlformats.org/officeDocument/2006/relationships/image" Target="../media/image80.tiff"/><Relationship Id="rId22" Type="http://schemas.openxmlformats.org/officeDocument/2006/relationships/image" Target="../media/image88.png"/><Relationship Id="rId27" Type="http://schemas.openxmlformats.org/officeDocument/2006/relationships/image" Target="../media/image61.png"/><Relationship Id="rId30" Type="http://schemas.openxmlformats.org/officeDocument/2006/relationships/image" Target="../media/image64.svg"/><Relationship Id="rId35" Type="http://schemas.openxmlformats.org/officeDocument/2006/relationships/image" Target="../media/image95.png"/><Relationship Id="rId8" Type="http://schemas.openxmlformats.org/officeDocument/2006/relationships/image" Target="../media/image74.svg"/></Relationships>
</file>

<file path=ppt/slides/_rels/slide8.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18" Type="http://schemas.openxmlformats.org/officeDocument/2006/relationships/image" Target="../media/image110.sv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17" Type="http://schemas.openxmlformats.org/officeDocument/2006/relationships/image" Target="../media/image109.png"/><Relationship Id="rId2" Type="http://schemas.openxmlformats.org/officeDocument/2006/relationships/notesSlide" Target="../notesSlides/notesSlide7.xml"/><Relationship Id="rId16" Type="http://schemas.openxmlformats.org/officeDocument/2006/relationships/image" Target="../media/image27.svg"/><Relationship Id="rId1" Type="http://schemas.openxmlformats.org/officeDocument/2006/relationships/slideLayout" Target="../slideLayouts/slideLayout19.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26.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svg"/></Relationships>
</file>

<file path=ppt/slides/_rels/slide9.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41.svg"/><Relationship Id="rId4" Type="http://schemas.openxmlformats.org/officeDocument/2006/relationships/image" Target="../media/image112.sv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1ED1F6-1FB4-244F-BA59-2695C181F05C}"/>
              </a:ext>
            </a:extLst>
          </p:cNvPr>
          <p:cNvSpPr>
            <a:spLocks noGrp="1"/>
          </p:cNvSpPr>
          <p:nvPr>
            <p:ph type="title"/>
          </p:nvPr>
        </p:nvSpPr>
        <p:spPr>
          <a:xfrm>
            <a:off x="6592948" y="2298089"/>
            <a:ext cx="4996403" cy="1234440"/>
          </a:xfrm>
        </p:spPr>
        <p:txBody>
          <a:bodyPr/>
          <a:lstStyle/>
          <a:p>
            <a:r>
              <a:rPr lang="en-US" dirty="0"/>
              <a:t>Building A Foundation for Digital Business</a:t>
            </a:r>
          </a:p>
        </p:txBody>
      </p:sp>
      <p:sp>
        <p:nvSpPr>
          <p:cNvPr id="4" name="Subtitle 3">
            <a:extLst>
              <a:ext uri="{FF2B5EF4-FFF2-40B4-BE49-F238E27FC236}">
                <a16:creationId xmlns:a16="http://schemas.microsoft.com/office/drawing/2014/main" id="{5E83A7FB-0B9C-FD4E-8266-DF00493451ED}"/>
              </a:ext>
            </a:extLst>
          </p:cNvPr>
          <p:cNvSpPr>
            <a:spLocks noGrp="1"/>
          </p:cNvSpPr>
          <p:nvPr>
            <p:ph type="subTitle" idx="10"/>
          </p:nvPr>
        </p:nvSpPr>
        <p:spPr>
          <a:xfrm>
            <a:off x="6592948" y="3582790"/>
            <a:ext cx="5116452" cy="416403"/>
          </a:xfrm>
        </p:spPr>
        <p:txBody>
          <a:bodyPr/>
          <a:lstStyle/>
          <a:p>
            <a:r>
              <a:rPr lang="en-US"/>
              <a:t>VMware, Inc.</a:t>
            </a:r>
            <a:endParaRPr lang="en-US" dirty="0"/>
          </a:p>
        </p:txBody>
      </p:sp>
      <p:sp>
        <p:nvSpPr>
          <p:cNvPr id="9" name="Text Placeholder 8">
            <a:extLst>
              <a:ext uri="{FF2B5EF4-FFF2-40B4-BE49-F238E27FC236}">
                <a16:creationId xmlns:a16="http://schemas.microsoft.com/office/drawing/2014/main" id="{503D3049-FBDE-5948-8F98-585BC40B94CB}"/>
              </a:ext>
            </a:extLst>
          </p:cNvPr>
          <p:cNvSpPr>
            <a:spLocks noGrp="1"/>
          </p:cNvSpPr>
          <p:nvPr>
            <p:ph type="body" sz="quarter" idx="11"/>
          </p:nvPr>
        </p:nvSpPr>
        <p:spPr/>
        <p:txBody>
          <a:bodyPr/>
          <a:lstStyle/>
          <a:p>
            <a:endParaRPr lang="en-US"/>
          </a:p>
        </p:txBody>
      </p:sp>
      <p:sp>
        <p:nvSpPr>
          <p:cNvPr id="10" name="Text Placeholder 9">
            <a:extLst>
              <a:ext uri="{FF2B5EF4-FFF2-40B4-BE49-F238E27FC236}">
                <a16:creationId xmlns:a16="http://schemas.microsoft.com/office/drawing/2014/main" id="{65784FEE-8222-9E4D-8E66-32914911C248}"/>
              </a:ext>
            </a:extLst>
          </p:cNvPr>
          <p:cNvSpPr>
            <a:spLocks noGrp="1"/>
          </p:cNvSpPr>
          <p:nvPr>
            <p:ph type="body" sz="quarter" idx="12"/>
          </p:nvPr>
        </p:nvSpPr>
        <p:spPr/>
        <p:txBody>
          <a:bodyPr/>
          <a:lstStyle/>
          <a:p>
            <a:endParaRPr lang="en-US"/>
          </a:p>
        </p:txBody>
      </p:sp>
      <p:sp>
        <p:nvSpPr>
          <p:cNvPr id="11" name="Text Placeholder 10">
            <a:extLst>
              <a:ext uri="{FF2B5EF4-FFF2-40B4-BE49-F238E27FC236}">
                <a16:creationId xmlns:a16="http://schemas.microsoft.com/office/drawing/2014/main" id="{DB5DC79B-631C-AA47-BB96-7DC17B09806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5086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43DEF3A8-81AB-0549-A433-303E5512C3DD}"/>
              </a:ext>
            </a:extLst>
          </p:cNvPr>
          <p:cNvSpPr>
            <a:spLocks noGrp="1"/>
          </p:cNvSpPr>
          <p:nvPr>
            <p:ph type="subTitle" idx="10"/>
          </p:nvPr>
        </p:nvSpPr>
        <p:spPr/>
        <p:txBody>
          <a:bodyPr/>
          <a:lstStyle/>
          <a:p>
            <a:r>
              <a:rPr lang="en-US" dirty="0"/>
              <a:t>Enabling modern, flexible and secure network services </a:t>
            </a:r>
            <a:r>
              <a:rPr lang="en-US" b="1" dirty="0"/>
              <a:t>EVERYWHERE</a:t>
            </a:r>
          </a:p>
        </p:txBody>
      </p:sp>
      <p:sp>
        <p:nvSpPr>
          <p:cNvPr id="3" name="Title 2">
            <a:extLst>
              <a:ext uri="{FF2B5EF4-FFF2-40B4-BE49-F238E27FC236}">
                <a16:creationId xmlns:a16="http://schemas.microsoft.com/office/drawing/2014/main" id="{F73A27C0-8EE4-9B43-9F2D-792A83D0F639}"/>
              </a:ext>
            </a:extLst>
          </p:cNvPr>
          <p:cNvSpPr>
            <a:spLocks noGrp="1"/>
          </p:cNvSpPr>
          <p:nvPr>
            <p:ph type="title"/>
          </p:nvPr>
        </p:nvSpPr>
        <p:spPr/>
        <p:txBody>
          <a:bodyPr/>
          <a:lstStyle/>
          <a:p>
            <a:r>
              <a:rPr lang="en-US" dirty="0"/>
              <a:t>Software-Defined Networking Offers Scale and Greater Security</a:t>
            </a:r>
          </a:p>
        </p:txBody>
      </p:sp>
      <p:cxnSp>
        <p:nvCxnSpPr>
          <p:cNvPr id="67" name="Straight Connector 66">
            <a:extLst>
              <a:ext uri="{FF2B5EF4-FFF2-40B4-BE49-F238E27FC236}">
                <a16:creationId xmlns:a16="http://schemas.microsoft.com/office/drawing/2014/main" id="{A21976FA-01DA-5847-90CA-E39B0DE3EB3C}"/>
              </a:ext>
            </a:extLst>
          </p:cNvPr>
          <p:cNvCxnSpPr>
            <a:cxnSpLocks/>
          </p:cNvCxnSpPr>
          <p:nvPr/>
        </p:nvCxnSpPr>
        <p:spPr bwMode="gray">
          <a:xfrm flipH="1">
            <a:off x="4197557" y="1996560"/>
            <a:ext cx="3703064" cy="2617344"/>
          </a:xfrm>
          <a:prstGeom prst="line">
            <a:avLst/>
          </a:prstGeom>
          <a:ln w="31750">
            <a:solidFill>
              <a:schemeClr val="accent2"/>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047AA-2652-264E-8C10-645EE6924697}"/>
              </a:ext>
            </a:extLst>
          </p:cNvPr>
          <p:cNvCxnSpPr>
            <a:cxnSpLocks/>
          </p:cNvCxnSpPr>
          <p:nvPr/>
        </p:nvCxnSpPr>
        <p:spPr bwMode="gray">
          <a:xfrm>
            <a:off x="2856687" y="3520133"/>
            <a:ext cx="5332948" cy="0"/>
          </a:xfrm>
          <a:prstGeom prst="line">
            <a:avLst/>
          </a:prstGeom>
          <a:ln w="31750">
            <a:solidFill>
              <a:schemeClr val="accent2"/>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EDA530E-D8B0-134D-8AD6-67DC6F9E6CDD}"/>
              </a:ext>
            </a:extLst>
          </p:cNvPr>
          <p:cNvCxnSpPr>
            <a:cxnSpLocks/>
            <a:endCxn id="53" idx="1"/>
          </p:cNvCxnSpPr>
          <p:nvPr/>
        </p:nvCxnSpPr>
        <p:spPr bwMode="gray">
          <a:xfrm>
            <a:off x="4234501" y="2320624"/>
            <a:ext cx="2825941" cy="2108553"/>
          </a:xfrm>
          <a:prstGeom prst="line">
            <a:avLst/>
          </a:prstGeom>
          <a:ln w="31750">
            <a:solidFill>
              <a:schemeClr val="accent2"/>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26" name="Text Placeholder 37">
            <a:extLst>
              <a:ext uri="{FF2B5EF4-FFF2-40B4-BE49-F238E27FC236}">
                <a16:creationId xmlns:a16="http://schemas.microsoft.com/office/drawing/2014/main" id="{43EA2E62-5D22-584B-9293-A6D3ECF31371}"/>
              </a:ext>
            </a:extLst>
          </p:cNvPr>
          <p:cNvSpPr txBox="1">
            <a:spLocks/>
          </p:cNvSpPr>
          <p:nvPr/>
        </p:nvSpPr>
        <p:spPr>
          <a:xfrm>
            <a:off x="6637899" y="5324284"/>
            <a:ext cx="1600364" cy="268977"/>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Microservices</a:t>
            </a:r>
          </a:p>
        </p:txBody>
      </p:sp>
      <p:sp>
        <p:nvSpPr>
          <p:cNvPr id="29" name="Oval 28">
            <a:extLst>
              <a:ext uri="{FF2B5EF4-FFF2-40B4-BE49-F238E27FC236}">
                <a16:creationId xmlns:a16="http://schemas.microsoft.com/office/drawing/2014/main" id="{B3391288-CC73-384B-AEED-3B9780E1BD7A}"/>
              </a:ext>
            </a:extLst>
          </p:cNvPr>
          <p:cNvSpPr/>
          <p:nvPr/>
        </p:nvSpPr>
        <p:spPr>
          <a:xfrm>
            <a:off x="3481727" y="4257393"/>
            <a:ext cx="964854" cy="964854"/>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400" dirty="0"/>
          </a:p>
        </p:txBody>
      </p:sp>
      <p:sp>
        <p:nvSpPr>
          <p:cNvPr id="30" name="Freeform 29">
            <a:extLst>
              <a:ext uri="{FF2B5EF4-FFF2-40B4-BE49-F238E27FC236}">
                <a16:creationId xmlns:a16="http://schemas.microsoft.com/office/drawing/2014/main" id="{D626226C-607F-DC4A-A6D7-C06ED7523D57}"/>
              </a:ext>
            </a:extLst>
          </p:cNvPr>
          <p:cNvSpPr>
            <a:spLocks noChangeAspect="1" noEditPoints="1"/>
          </p:cNvSpPr>
          <p:nvPr/>
        </p:nvSpPr>
        <p:spPr bwMode="auto">
          <a:xfrm>
            <a:off x="3666446" y="4456796"/>
            <a:ext cx="581210" cy="570936"/>
          </a:xfrm>
          <a:custGeom>
            <a:avLst/>
            <a:gdLst>
              <a:gd name="T0" fmla="*/ 362 w 386"/>
              <a:gd name="T1" fmla="*/ 205 h 379"/>
              <a:gd name="T2" fmla="*/ 309 w 386"/>
              <a:gd name="T3" fmla="*/ 221 h 379"/>
              <a:gd name="T4" fmla="*/ 320 w 386"/>
              <a:gd name="T5" fmla="*/ 206 h 379"/>
              <a:gd name="T6" fmla="*/ 369 w 386"/>
              <a:gd name="T7" fmla="*/ 151 h 379"/>
              <a:gd name="T8" fmla="*/ 319 w 386"/>
              <a:gd name="T9" fmla="*/ 93 h 379"/>
              <a:gd name="T10" fmla="*/ 248 w 386"/>
              <a:gd name="T11" fmla="*/ 17 h 379"/>
              <a:gd name="T12" fmla="*/ 180 w 386"/>
              <a:gd name="T13" fmla="*/ 64 h 379"/>
              <a:gd name="T14" fmla="*/ 170 w 386"/>
              <a:gd name="T15" fmla="*/ 69 h 379"/>
              <a:gd name="T16" fmla="*/ 85 w 386"/>
              <a:gd name="T17" fmla="*/ 110 h 379"/>
              <a:gd name="T18" fmla="*/ 76 w 386"/>
              <a:gd name="T19" fmla="*/ 116 h 379"/>
              <a:gd name="T20" fmla="*/ 17 w 386"/>
              <a:gd name="T21" fmla="*/ 158 h 379"/>
              <a:gd name="T22" fmla="*/ 83 w 386"/>
              <a:gd name="T23" fmla="*/ 200 h 379"/>
              <a:gd name="T24" fmla="*/ 62 w 386"/>
              <a:gd name="T25" fmla="*/ 220 h 379"/>
              <a:gd name="T26" fmla="*/ 64 w 386"/>
              <a:gd name="T27" fmla="*/ 98 h 379"/>
              <a:gd name="T28" fmla="*/ 146 w 386"/>
              <a:gd name="T29" fmla="*/ 47 h 379"/>
              <a:gd name="T30" fmla="*/ 249 w 386"/>
              <a:gd name="T31" fmla="*/ 1 h 379"/>
              <a:gd name="T32" fmla="*/ 385 w 386"/>
              <a:gd name="T33" fmla="*/ 151 h 379"/>
              <a:gd name="T34" fmla="*/ 291 w 386"/>
              <a:gd name="T35" fmla="*/ 350 h 379"/>
              <a:gd name="T36" fmla="*/ 95 w 386"/>
              <a:gd name="T37" fmla="*/ 350 h 379"/>
              <a:gd name="T38" fmla="*/ 193 w 386"/>
              <a:gd name="T39" fmla="*/ 116 h 379"/>
              <a:gd name="T40" fmla="*/ 280 w 386"/>
              <a:gd name="T41" fmla="*/ 296 h 379"/>
              <a:gd name="T42" fmla="*/ 106 w 386"/>
              <a:gd name="T43" fmla="*/ 296 h 379"/>
              <a:gd name="T44" fmla="*/ 193 w 386"/>
              <a:gd name="T45" fmla="*/ 368 h 379"/>
              <a:gd name="T46" fmla="*/ 280 w 386"/>
              <a:gd name="T47" fmla="*/ 296 h 379"/>
              <a:gd name="T48" fmla="*/ 193 w 386"/>
              <a:gd name="T49" fmla="*/ 243 h 379"/>
              <a:gd name="T50" fmla="*/ 106 w 386"/>
              <a:gd name="T51" fmla="*/ 282 h 379"/>
              <a:gd name="T52" fmla="*/ 280 w 386"/>
              <a:gd name="T53" fmla="*/ 283 h 379"/>
              <a:gd name="T54" fmla="*/ 280 w 386"/>
              <a:gd name="T55" fmla="*/ 214 h 379"/>
              <a:gd name="T56" fmla="*/ 193 w 386"/>
              <a:gd name="T57" fmla="*/ 175 h 379"/>
              <a:gd name="T58" fmla="*/ 106 w 386"/>
              <a:gd name="T59" fmla="*/ 214 h 379"/>
              <a:gd name="T60" fmla="*/ 280 w 386"/>
              <a:gd name="T61" fmla="*/ 214 h 379"/>
              <a:gd name="T62" fmla="*/ 193 w 386"/>
              <a:gd name="T63" fmla="*/ 127 h 379"/>
              <a:gd name="T64" fmla="*/ 193 w 386"/>
              <a:gd name="T65" fmla="*/ 16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6" h="379">
                <a:moveTo>
                  <a:pt x="385" y="151"/>
                </a:moveTo>
                <a:cubicBezTo>
                  <a:pt x="385" y="172"/>
                  <a:pt x="376" y="192"/>
                  <a:pt x="362" y="205"/>
                </a:cubicBezTo>
                <a:cubicBezTo>
                  <a:pt x="350" y="216"/>
                  <a:pt x="335" y="222"/>
                  <a:pt x="319" y="222"/>
                </a:cubicBezTo>
                <a:cubicBezTo>
                  <a:pt x="316" y="222"/>
                  <a:pt x="312" y="222"/>
                  <a:pt x="309" y="221"/>
                </a:cubicBezTo>
                <a:cubicBezTo>
                  <a:pt x="309" y="204"/>
                  <a:pt x="309" y="204"/>
                  <a:pt x="309" y="204"/>
                </a:cubicBezTo>
                <a:cubicBezTo>
                  <a:pt x="312" y="205"/>
                  <a:pt x="316" y="206"/>
                  <a:pt x="320" y="206"/>
                </a:cubicBezTo>
                <a:cubicBezTo>
                  <a:pt x="331" y="206"/>
                  <a:pt x="342" y="202"/>
                  <a:pt x="351" y="193"/>
                </a:cubicBezTo>
                <a:cubicBezTo>
                  <a:pt x="362" y="183"/>
                  <a:pt x="369" y="167"/>
                  <a:pt x="369" y="151"/>
                </a:cubicBezTo>
                <a:cubicBezTo>
                  <a:pt x="370" y="121"/>
                  <a:pt x="351" y="96"/>
                  <a:pt x="325" y="94"/>
                </a:cubicBezTo>
                <a:cubicBezTo>
                  <a:pt x="319" y="93"/>
                  <a:pt x="319" y="93"/>
                  <a:pt x="319" y="93"/>
                </a:cubicBezTo>
                <a:cubicBezTo>
                  <a:pt x="318" y="87"/>
                  <a:pt x="318" y="87"/>
                  <a:pt x="318" y="87"/>
                </a:cubicBezTo>
                <a:cubicBezTo>
                  <a:pt x="314" y="48"/>
                  <a:pt x="284" y="18"/>
                  <a:pt x="248" y="17"/>
                </a:cubicBezTo>
                <a:cubicBezTo>
                  <a:pt x="248" y="17"/>
                  <a:pt x="247" y="17"/>
                  <a:pt x="247" y="17"/>
                </a:cubicBezTo>
                <a:cubicBezTo>
                  <a:pt x="218" y="17"/>
                  <a:pt x="192" y="35"/>
                  <a:pt x="180" y="64"/>
                </a:cubicBezTo>
                <a:cubicBezTo>
                  <a:pt x="177" y="72"/>
                  <a:pt x="177" y="72"/>
                  <a:pt x="177" y="72"/>
                </a:cubicBezTo>
                <a:cubicBezTo>
                  <a:pt x="170" y="69"/>
                  <a:pt x="170" y="69"/>
                  <a:pt x="170" y="69"/>
                </a:cubicBezTo>
                <a:cubicBezTo>
                  <a:pt x="162" y="65"/>
                  <a:pt x="154" y="63"/>
                  <a:pt x="145" y="63"/>
                </a:cubicBezTo>
                <a:cubicBezTo>
                  <a:pt x="117" y="62"/>
                  <a:pt x="91"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6" y="183"/>
                  <a:pt x="37" y="203"/>
                  <a:pt x="62" y="204"/>
                </a:cubicBezTo>
                <a:cubicBezTo>
                  <a:pt x="70" y="204"/>
                  <a:pt x="77" y="203"/>
                  <a:pt x="83" y="200"/>
                </a:cubicBezTo>
                <a:cubicBezTo>
                  <a:pt x="83" y="217"/>
                  <a:pt x="83" y="217"/>
                  <a:pt x="83" y="217"/>
                </a:cubicBezTo>
                <a:cubicBezTo>
                  <a:pt x="76" y="219"/>
                  <a:pt x="69" y="220"/>
                  <a:pt x="62" y="220"/>
                </a:cubicBezTo>
                <a:cubicBezTo>
                  <a:pt x="27" y="219"/>
                  <a:pt x="0" y="191"/>
                  <a:pt x="1" y="158"/>
                </a:cubicBezTo>
                <a:cubicBezTo>
                  <a:pt x="2" y="124"/>
                  <a:pt x="30" y="97"/>
                  <a:pt x="64" y="98"/>
                </a:cubicBezTo>
                <a:cubicBezTo>
                  <a:pt x="67" y="98"/>
                  <a:pt x="69"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1"/>
                </a:cubicBezTo>
                <a:close/>
                <a:moveTo>
                  <a:pt x="291" y="146"/>
                </a:moveTo>
                <a:cubicBezTo>
                  <a:pt x="291" y="350"/>
                  <a:pt x="291" y="350"/>
                  <a:pt x="291" y="350"/>
                </a:cubicBezTo>
                <a:cubicBezTo>
                  <a:pt x="291" y="370"/>
                  <a:pt x="240" y="379"/>
                  <a:pt x="193" y="379"/>
                </a:cubicBezTo>
                <a:cubicBezTo>
                  <a:pt x="146" y="379"/>
                  <a:pt x="95" y="370"/>
                  <a:pt x="95" y="350"/>
                </a:cubicBezTo>
                <a:cubicBezTo>
                  <a:pt x="95" y="146"/>
                  <a:pt x="95" y="146"/>
                  <a:pt x="95" y="146"/>
                </a:cubicBezTo>
                <a:cubicBezTo>
                  <a:pt x="95" y="125"/>
                  <a:pt x="146" y="116"/>
                  <a:pt x="193" y="116"/>
                </a:cubicBezTo>
                <a:cubicBezTo>
                  <a:pt x="240" y="116"/>
                  <a:pt x="291" y="125"/>
                  <a:pt x="291" y="146"/>
                </a:cubicBezTo>
                <a:close/>
                <a:moveTo>
                  <a:pt x="280" y="296"/>
                </a:moveTo>
                <a:cubicBezTo>
                  <a:pt x="262" y="305"/>
                  <a:pt x="229" y="311"/>
                  <a:pt x="194" y="311"/>
                </a:cubicBezTo>
                <a:cubicBezTo>
                  <a:pt x="160" y="311"/>
                  <a:pt x="124" y="306"/>
                  <a:pt x="106" y="296"/>
                </a:cubicBezTo>
                <a:cubicBezTo>
                  <a:pt x="106" y="350"/>
                  <a:pt x="106" y="350"/>
                  <a:pt x="106" y="350"/>
                </a:cubicBezTo>
                <a:cubicBezTo>
                  <a:pt x="106" y="356"/>
                  <a:pt x="137" y="368"/>
                  <a:pt x="193" y="368"/>
                </a:cubicBezTo>
                <a:cubicBezTo>
                  <a:pt x="249" y="368"/>
                  <a:pt x="280" y="356"/>
                  <a:pt x="280" y="350"/>
                </a:cubicBezTo>
                <a:lnTo>
                  <a:pt x="280" y="296"/>
                </a:lnTo>
                <a:close/>
                <a:moveTo>
                  <a:pt x="280" y="228"/>
                </a:moveTo>
                <a:cubicBezTo>
                  <a:pt x="262" y="238"/>
                  <a:pt x="227" y="243"/>
                  <a:pt x="193" y="243"/>
                </a:cubicBezTo>
                <a:cubicBezTo>
                  <a:pt x="159" y="243"/>
                  <a:pt x="124" y="238"/>
                  <a:pt x="106" y="228"/>
                </a:cubicBezTo>
                <a:cubicBezTo>
                  <a:pt x="106" y="282"/>
                  <a:pt x="106" y="282"/>
                  <a:pt x="106" y="282"/>
                </a:cubicBezTo>
                <a:cubicBezTo>
                  <a:pt x="106" y="287"/>
                  <a:pt x="136" y="300"/>
                  <a:pt x="194" y="300"/>
                </a:cubicBezTo>
                <a:cubicBezTo>
                  <a:pt x="235" y="300"/>
                  <a:pt x="269" y="291"/>
                  <a:pt x="280" y="283"/>
                </a:cubicBezTo>
                <a:lnTo>
                  <a:pt x="280" y="228"/>
                </a:lnTo>
                <a:close/>
                <a:moveTo>
                  <a:pt x="280" y="214"/>
                </a:moveTo>
                <a:cubicBezTo>
                  <a:pt x="280" y="160"/>
                  <a:pt x="280" y="160"/>
                  <a:pt x="280" y="160"/>
                </a:cubicBezTo>
                <a:cubicBezTo>
                  <a:pt x="262" y="170"/>
                  <a:pt x="227" y="175"/>
                  <a:pt x="193" y="175"/>
                </a:cubicBezTo>
                <a:cubicBezTo>
                  <a:pt x="159" y="175"/>
                  <a:pt x="124" y="170"/>
                  <a:pt x="106" y="160"/>
                </a:cubicBezTo>
                <a:cubicBezTo>
                  <a:pt x="106" y="214"/>
                  <a:pt x="106" y="214"/>
                  <a:pt x="106" y="214"/>
                </a:cubicBezTo>
                <a:cubicBezTo>
                  <a:pt x="106" y="220"/>
                  <a:pt x="137" y="232"/>
                  <a:pt x="193" y="232"/>
                </a:cubicBezTo>
                <a:cubicBezTo>
                  <a:pt x="249" y="232"/>
                  <a:pt x="280" y="220"/>
                  <a:pt x="280" y="214"/>
                </a:cubicBezTo>
                <a:close/>
                <a:moveTo>
                  <a:pt x="280" y="146"/>
                </a:moveTo>
                <a:cubicBezTo>
                  <a:pt x="280" y="140"/>
                  <a:pt x="250" y="127"/>
                  <a:pt x="193" y="127"/>
                </a:cubicBezTo>
                <a:cubicBezTo>
                  <a:pt x="136" y="127"/>
                  <a:pt x="106" y="140"/>
                  <a:pt x="106" y="146"/>
                </a:cubicBezTo>
                <a:cubicBezTo>
                  <a:pt x="106" y="151"/>
                  <a:pt x="136" y="164"/>
                  <a:pt x="193" y="164"/>
                </a:cubicBezTo>
                <a:cubicBezTo>
                  <a:pt x="250" y="164"/>
                  <a:pt x="280" y="151"/>
                  <a:pt x="280" y="1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a:p>
        </p:txBody>
      </p:sp>
      <p:sp>
        <p:nvSpPr>
          <p:cNvPr id="31" name="Oval 30">
            <a:extLst>
              <a:ext uri="{FF2B5EF4-FFF2-40B4-BE49-F238E27FC236}">
                <a16:creationId xmlns:a16="http://schemas.microsoft.com/office/drawing/2014/main" id="{EFB48CA3-BE4E-8E40-B759-10658F11C847}"/>
              </a:ext>
            </a:extLst>
          </p:cNvPr>
          <p:cNvSpPr/>
          <p:nvPr/>
        </p:nvSpPr>
        <p:spPr>
          <a:xfrm>
            <a:off x="8062623" y="3001424"/>
            <a:ext cx="927355" cy="927355"/>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dirty="0"/>
          </a:p>
        </p:txBody>
      </p:sp>
      <p:sp>
        <p:nvSpPr>
          <p:cNvPr id="32" name="Text Placeholder 36">
            <a:extLst>
              <a:ext uri="{FF2B5EF4-FFF2-40B4-BE49-F238E27FC236}">
                <a16:creationId xmlns:a16="http://schemas.microsoft.com/office/drawing/2014/main" id="{4752A347-EE28-9B4C-AA0D-E360D9BAB282}"/>
              </a:ext>
            </a:extLst>
          </p:cNvPr>
          <p:cNvSpPr txBox="1">
            <a:spLocks/>
          </p:cNvSpPr>
          <p:nvPr/>
        </p:nvSpPr>
        <p:spPr>
          <a:xfrm>
            <a:off x="7809343" y="3964375"/>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Database</a:t>
            </a:r>
          </a:p>
        </p:txBody>
      </p:sp>
      <p:sp>
        <p:nvSpPr>
          <p:cNvPr id="33" name="Freeform 78">
            <a:extLst>
              <a:ext uri="{FF2B5EF4-FFF2-40B4-BE49-F238E27FC236}">
                <a16:creationId xmlns:a16="http://schemas.microsoft.com/office/drawing/2014/main" id="{7CB62F8D-740F-BB4A-A29A-111DEB1B4EE8}"/>
              </a:ext>
            </a:extLst>
          </p:cNvPr>
          <p:cNvSpPr>
            <a:spLocks noChangeAspect="1" noEditPoints="1"/>
          </p:cNvSpPr>
          <p:nvPr/>
        </p:nvSpPr>
        <p:spPr bwMode="auto">
          <a:xfrm>
            <a:off x="8319285" y="3187201"/>
            <a:ext cx="414029" cy="555800"/>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a:p>
        </p:txBody>
      </p:sp>
      <p:sp>
        <p:nvSpPr>
          <p:cNvPr id="34" name="Oval 33">
            <a:extLst>
              <a:ext uri="{FF2B5EF4-FFF2-40B4-BE49-F238E27FC236}">
                <a16:creationId xmlns:a16="http://schemas.microsoft.com/office/drawing/2014/main" id="{B6AD353B-C958-8540-B34D-873A6985169E}"/>
              </a:ext>
            </a:extLst>
          </p:cNvPr>
          <p:cNvSpPr/>
          <p:nvPr/>
        </p:nvSpPr>
        <p:spPr>
          <a:xfrm>
            <a:off x="3473709" y="1587643"/>
            <a:ext cx="927355" cy="927355"/>
          </a:xfrm>
          <a:prstGeom prst="ellipse">
            <a:avLst/>
          </a:prstGeom>
          <a:solidFill>
            <a:schemeClr val="accent2"/>
          </a:solidFill>
          <a:ln>
            <a:noFill/>
          </a:ln>
          <a:effectLst/>
        </p:spPr>
        <p:txBody>
          <a:bodyPr vert="horz" wrap="square" lIns="0" tIns="0" rIns="0" bIns="0" numCol="1" anchor="ctr" anchorCtr="0" compatLnSpc="1">
            <a:prstTxWarp prst="textNoShape">
              <a:avLst/>
            </a:prstTxWarp>
          </a:bodyPr>
          <a:lstStyle/>
          <a:p>
            <a:pPr lvl="0" algn="ctr"/>
            <a:endParaRPr lang="en-US" sz="1400" dirty="0">
              <a:solidFill>
                <a:schemeClr val="bg1"/>
              </a:solidFill>
            </a:endParaRPr>
          </a:p>
        </p:txBody>
      </p:sp>
      <p:grpSp>
        <p:nvGrpSpPr>
          <p:cNvPr id="36" name="Group 35">
            <a:extLst>
              <a:ext uri="{FF2B5EF4-FFF2-40B4-BE49-F238E27FC236}">
                <a16:creationId xmlns:a16="http://schemas.microsoft.com/office/drawing/2014/main" id="{B8585F8B-F79C-6D42-8A6B-321BBFBF1E26}"/>
              </a:ext>
            </a:extLst>
          </p:cNvPr>
          <p:cNvGrpSpPr/>
          <p:nvPr/>
        </p:nvGrpSpPr>
        <p:grpSpPr>
          <a:xfrm>
            <a:off x="3645858" y="1890920"/>
            <a:ext cx="584234" cy="360525"/>
            <a:chOff x="-10552754" y="8867361"/>
            <a:chExt cx="3744720" cy="2310840"/>
          </a:xfrm>
          <a:solidFill>
            <a:schemeClr val="bg1"/>
          </a:solidFill>
        </p:grpSpPr>
        <p:sp>
          <p:nvSpPr>
            <p:cNvPr id="37" name="Freeform: Shape 26">
              <a:extLst>
                <a:ext uri="{FF2B5EF4-FFF2-40B4-BE49-F238E27FC236}">
                  <a16:creationId xmlns:a16="http://schemas.microsoft.com/office/drawing/2014/main" id="{C263A75F-E7CA-2549-B3E6-A8645C27940B}"/>
                </a:ext>
              </a:extLst>
            </p:cNvPr>
            <p:cNvSpPr/>
            <p:nvPr/>
          </p:nvSpPr>
          <p:spPr>
            <a:xfrm>
              <a:off x="-10552754" y="8867361"/>
              <a:ext cx="3744720" cy="2310840"/>
            </a:xfrm>
            <a:custGeom>
              <a:avLst/>
              <a:gdLst/>
              <a:ahLst/>
              <a:cxnLst>
                <a:cxn ang="3cd4">
                  <a:pos x="hc" y="t"/>
                </a:cxn>
                <a:cxn ang="cd2">
                  <a:pos x="l" y="vc"/>
                </a:cxn>
                <a:cxn ang="cd4">
                  <a:pos x="hc" y="b"/>
                </a:cxn>
                <a:cxn ang="0">
                  <a:pos x="r" y="vc"/>
                </a:cxn>
              </a:cxnLst>
              <a:rect l="l" t="t" r="r" b="b"/>
              <a:pathLst>
                <a:path w="10403" h="6420">
                  <a:moveTo>
                    <a:pt x="9710" y="5987"/>
                  </a:moveTo>
                  <a:lnTo>
                    <a:pt x="9710" y="2387"/>
                  </a:lnTo>
                  <a:lnTo>
                    <a:pt x="9710" y="1981"/>
                  </a:lnTo>
                  <a:lnTo>
                    <a:pt x="9710" y="265"/>
                  </a:lnTo>
                  <a:lnTo>
                    <a:pt x="8157" y="265"/>
                  </a:lnTo>
                  <a:lnTo>
                    <a:pt x="8157" y="0"/>
                  </a:lnTo>
                  <a:lnTo>
                    <a:pt x="5559" y="0"/>
                  </a:lnTo>
                  <a:lnTo>
                    <a:pt x="5559" y="265"/>
                  </a:lnTo>
                  <a:lnTo>
                    <a:pt x="4844" y="265"/>
                  </a:lnTo>
                  <a:lnTo>
                    <a:pt x="4844" y="0"/>
                  </a:lnTo>
                  <a:lnTo>
                    <a:pt x="2246" y="0"/>
                  </a:lnTo>
                  <a:lnTo>
                    <a:pt x="2246" y="265"/>
                  </a:lnTo>
                  <a:lnTo>
                    <a:pt x="693" y="265"/>
                  </a:lnTo>
                  <a:lnTo>
                    <a:pt x="693" y="1981"/>
                  </a:lnTo>
                  <a:lnTo>
                    <a:pt x="693" y="2387"/>
                  </a:lnTo>
                  <a:lnTo>
                    <a:pt x="693" y="5987"/>
                  </a:lnTo>
                  <a:lnTo>
                    <a:pt x="0" y="5987"/>
                  </a:lnTo>
                  <a:lnTo>
                    <a:pt x="0" y="6420"/>
                  </a:lnTo>
                  <a:lnTo>
                    <a:pt x="10403" y="6420"/>
                  </a:lnTo>
                  <a:lnTo>
                    <a:pt x="10403" y="5987"/>
                  </a:lnTo>
                  <a:close/>
                  <a:moveTo>
                    <a:pt x="1131" y="704"/>
                  </a:moveTo>
                  <a:lnTo>
                    <a:pt x="9272" y="704"/>
                  </a:lnTo>
                  <a:lnTo>
                    <a:pt x="9272" y="1949"/>
                  </a:lnTo>
                  <a:lnTo>
                    <a:pt x="1131" y="1949"/>
                  </a:lnTo>
                  <a:close/>
                  <a:moveTo>
                    <a:pt x="1131" y="5716"/>
                  </a:moveTo>
                  <a:lnTo>
                    <a:pt x="1131" y="2420"/>
                  </a:lnTo>
                  <a:lnTo>
                    <a:pt x="9272" y="2420"/>
                  </a:lnTo>
                  <a:lnTo>
                    <a:pt x="9272" y="5716"/>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38" name="Freeform: Shape 27">
              <a:extLst>
                <a:ext uri="{FF2B5EF4-FFF2-40B4-BE49-F238E27FC236}">
                  <a16:creationId xmlns:a16="http://schemas.microsoft.com/office/drawing/2014/main" id="{605E6B67-45BF-3A4C-9CA9-DA8B564A701B}"/>
                </a:ext>
              </a:extLst>
            </p:cNvPr>
            <p:cNvSpPr/>
            <p:nvPr/>
          </p:nvSpPr>
          <p:spPr>
            <a:xfrm>
              <a:off x="-9196274" y="9935480"/>
              <a:ext cx="392760" cy="155160"/>
            </a:xfrm>
            <a:custGeom>
              <a:avLst/>
              <a:gdLst/>
              <a:ahLst/>
              <a:cxnLst>
                <a:cxn ang="3cd4">
                  <a:pos x="hc" y="t"/>
                </a:cxn>
                <a:cxn ang="cd2">
                  <a:pos x="l" y="vc"/>
                </a:cxn>
                <a:cxn ang="cd4">
                  <a:pos x="hc" y="b"/>
                </a:cxn>
                <a:cxn ang="0">
                  <a:pos x="r" y="vc"/>
                </a:cxn>
              </a:cxnLst>
              <a:rect l="l" t="t" r="r" b="b"/>
              <a:pathLst>
                <a:path w="1092" h="432">
                  <a:moveTo>
                    <a:pt x="0" y="432"/>
                  </a:moveTo>
                  <a:lnTo>
                    <a:pt x="1092" y="432"/>
                  </a:lnTo>
                  <a:lnTo>
                    <a:pt x="1092"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39" name="Freeform: Shape 28">
              <a:extLst>
                <a:ext uri="{FF2B5EF4-FFF2-40B4-BE49-F238E27FC236}">
                  <a16:creationId xmlns:a16="http://schemas.microsoft.com/office/drawing/2014/main" id="{03572A41-AAC2-414A-86C3-1913D13ACC02}"/>
                </a:ext>
              </a:extLst>
            </p:cNvPr>
            <p:cNvSpPr/>
            <p:nvPr/>
          </p:nvSpPr>
          <p:spPr>
            <a:xfrm>
              <a:off x="-8559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0" name="Freeform: Shape 29">
              <a:extLst>
                <a:ext uri="{FF2B5EF4-FFF2-40B4-BE49-F238E27FC236}">
                  <a16:creationId xmlns:a16="http://schemas.microsoft.com/office/drawing/2014/main" id="{D6106059-70E8-564F-ADB3-0FDC108A589D}"/>
                </a:ext>
              </a:extLst>
            </p:cNvPr>
            <p:cNvSpPr/>
            <p:nvPr/>
          </p:nvSpPr>
          <p:spPr>
            <a:xfrm>
              <a:off x="-9835635"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1" name="Freeform: Shape 30">
              <a:extLst>
                <a:ext uri="{FF2B5EF4-FFF2-40B4-BE49-F238E27FC236}">
                  <a16:creationId xmlns:a16="http://schemas.microsoft.com/office/drawing/2014/main" id="{F46C04A5-D933-5942-8BCE-62F892F98579}"/>
                </a:ext>
              </a:extLst>
            </p:cNvPr>
            <p:cNvSpPr/>
            <p:nvPr/>
          </p:nvSpPr>
          <p:spPr>
            <a:xfrm>
              <a:off x="-7920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2" name="Freeform: Shape 31">
              <a:extLst>
                <a:ext uri="{FF2B5EF4-FFF2-40B4-BE49-F238E27FC236}">
                  <a16:creationId xmlns:a16="http://schemas.microsoft.com/office/drawing/2014/main" id="{6FBE2375-6D27-5140-9E88-5F315F30E620}"/>
                </a:ext>
              </a:extLst>
            </p:cNvPr>
            <p:cNvSpPr/>
            <p:nvPr/>
          </p:nvSpPr>
          <p:spPr>
            <a:xfrm>
              <a:off x="-9196274" y="9266961"/>
              <a:ext cx="392760" cy="157320"/>
            </a:xfrm>
            <a:custGeom>
              <a:avLst/>
              <a:gdLst/>
              <a:ahLst/>
              <a:cxnLst>
                <a:cxn ang="3cd4">
                  <a:pos x="hc" y="t"/>
                </a:cxn>
                <a:cxn ang="cd2">
                  <a:pos x="l" y="vc"/>
                </a:cxn>
                <a:cxn ang="cd4">
                  <a:pos x="hc" y="b"/>
                </a:cxn>
                <a:cxn ang="0">
                  <a:pos x="r" y="vc"/>
                </a:cxn>
              </a:cxnLst>
              <a:rect l="l" t="t" r="r" b="b"/>
              <a:pathLst>
                <a:path w="1092" h="438">
                  <a:moveTo>
                    <a:pt x="0" y="438"/>
                  </a:moveTo>
                  <a:lnTo>
                    <a:pt x="1092" y="438"/>
                  </a:lnTo>
                  <a:lnTo>
                    <a:pt x="1092"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3" name="Freeform: Shape 32">
              <a:extLst>
                <a:ext uri="{FF2B5EF4-FFF2-40B4-BE49-F238E27FC236}">
                  <a16:creationId xmlns:a16="http://schemas.microsoft.com/office/drawing/2014/main" id="{7987B203-26E9-754E-9FE8-45D1C2AC0ECC}"/>
                </a:ext>
              </a:extLst>
            </p:cNvPr>
            <p:cNvSpPr/>
            <p:nvPr/>
          </p:nvSpPr>
          <p:spPr>
            <a:xfrm>
              <a:off x="-8559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4" name="Freeform: Shape 33">
              <a:extLst>
                <a:ext uri="{FF2B5EF4-FFF2-40B4-BE49-F238E27FC236}">
                  <a16:creationId xmlns:a16="http://schemas.microsoft.com/office/drawing/2014/main" id="{B06622BB-0134-4E4C-8BBE-8083F15AB9E7}"/>
                </a:ext>
              </a:extLst>
            </p:cNvPr>
            <p:cNvSpPr/>
            <p:nvPr/>
          </p:nvSpPr>
          <p:spPr>
            <a:xfrm>
              <a:off x="-9835635"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5" name="Freeform: Shape 34">
              <a:extLst>
                <a:ext uri="{FF2B5EF4-FFF2-40B4-BE49-F238E27FC236}">
                  <a16:creationId xmlns:a16="http://schemas.microsoft.com/office/drawing/2014/main" id="{24E33E29-9B2A-9C44-A886-73AEFF0F425B}"/>
                </a:ext>
              </a:extLst>
            </p:cNvPr>
            <p:cNvSpPr/>
            <p:nvPr/>
          </p:nvSpPr>
          <p:spPr>
            <a:xfrm>
              <a:off x="-7920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6" name="Freeform: Shape 35">
              <a:extLst>
                <a:ext uri="{FF2B5EF4-FFF2-40B4-BE49-F238E27FC236}">
                  <a16:creationId xmlns:a16="http://schemas.microsoft.com/office/drawing/2014/main" id="{411757A3-49FD-8648-917C-9254A6DDE56A}"/>
                </a:ext>
              </a:extLst>
            </p:cNvPr>
            <p:cNvSpPr/>
            <p:nvPr/>
          </p:nvSpPr>
          <p:spPr>
            <a:xfrm>
              <a:off x="-7920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7" name="Freeform: Shape 36">
              <a:extLst>
                <a:ext uri="{FF2B5EF4-FFF2-40B4-BE49-F238E27FC236}">
                  <a16:creationId xmlns:a16="http://schemas.microsoft.com/office/drawing/2014/main" id="{2891FC82-DE65-134A-80C0-E978F22AABBD}"/>
                </a:ext>
              </a:extLst>
            </p:cNvPr>
            <p:cNvSpPr/>
            <p:nvPr/>
          </p:nvSpPr>
          <p:spPr>
            <a:xfrm>
              <a:off x="-9196274" y="10264521"/>
              <a:ext cx="392760" cy="393480"/>
            </a:xfrm>
            <a:custGeom>
              <a:avLst/>
              <a:gdLst/>
              <a:ahLst/>
              <a:cxnLst>
                <a:cxn ang="3cd4">
                  <a:pos x="hc" y="t"/>
                </a:cxn>
                <a:cxn ang="cd2">
                  <a:pos x="l" y="vc"/>
                </a:cxn>
                <a:cxn ang="cd4">
                  <a:pos x="hc" y="b"/>
                </a:cxn>
                <a:cxn ang="0">
                  <a:pos x="r" y="vc"/>
                </a:cxn>
              </a:cxnLst>
              <a:rect l="l" t="t" r="r" b="b"/>
              <a:pathLst>
                <a:path w="1092" h="1094">
                  <a:moveTo>
                    <a:pt x="0" y="1094"/>
                  </a:moveTo>
                  <a:lnTo>
                    <a:pt x="1092" y="1094"/>
                  </a:lnTo>
                  <a:lnTo>
                    <a:pt x="1092"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8" name="Freeform: Shape 37">
              <a:extLst>
                <a:ext uri="{FF2B5EF4-FFF2-40B4-BE49-F238E27FC236}">
                  <a16:creationId xmlns:a16="http://schemas.microsoft.com/office/drawing/2014/main" id="{75CF1E52-9ABB-6E44-A62D-ED2BC7E945C5}"/>
                </a:ext>
              </a:extLst>
            </p:cNvPr>
            <p:cNvSpPr/>
            <p:nvPr/>
          </p:nvSpPr>
          <p:spPr>
            <a:xfrm>
              <a:off x="-8559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9" name="Freeform: Shape 38">
              <a:extLst>
                <a:ext uri="{FF2B5EF4-FFF2-40B4-BE49-F238E27FC236}">
                  <a16:creationId xmlns:a16="http://schemas.microsoft.com/office/drawing/2014/main" id="{F25A55EB-AFDB-4141-8810-5684CB3254EA}"/>
                </a:ext>
              </a:extLst>
            </p:cNvPr>
            <p:cNvSpPr/>
            <p:nvPr/>
          </p:nvSpPr>
          <p:spPr>
            <a:xfrm>
              <a:off x="-9835635"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grpSp>
      <p:sp>
        <p:nvSpPr>
          <p:cNvPr id="53" name="Oval 52">
            <a:extLst>
              <a:ext uri="{FF2B5EF4-FFF2-40B4-BE49-F238E27FC236}">
                <a16:creationId xmlns:a16="http://schemas.microsoft.com/office/drawing/2014/main" id="{516954D5-8389-9749-9212-7255A407FC70}"/>
              </a:ext>
            </a:extLst>
          </p:cNvPr>
          <p:cNvSpPr/>
          <p:nvPr/>
        </p:nvSpPr>
        <p:spPr>
          <a:xfrm>
            <a:off x="6913246" y="4281981"/>
            <a:ext cx="1005117" cy="1005116"/>
          </a:xfrm>
          <a:prstGeom prst="ellipse">
            <a:avLst/>
          </a:prstGeom>
          <a:solidFill>
            <a:schemeClr val="accent5"/>
          </a:solidFill>
          <a:ln>
            <a:noFill/>
          </a:ln>
          <a:effectLst/>
        </p:spPr>
        <p:txBody>
          <a:bodyPr vert="horz" wrap="square" lIns="0" tIns="0" rIns="0" bIns="0" numCol="1" anchor="ctr" anchorCtr="0" compatLnSpc="1">
            <a:prstTxWarp prst="textNoShape">
              <a:avLst/>
            </a:prstTxWarp>
          </a:bodyPr>
          <a:lstStyle/>
          <a:p>
            <a:pPr lvl="0" algn="ctr"/>
            <a:endParaRPr lang="en-US" sz="1400" dirty="0">
              <a:solidFill>
                <a:schemeClr val="bg1"/>
              </a:solidFill>
            </a:endParaRPr>
          </a:p>
        </p:txBody>
      </p:sp>
      <p:pic>
        <p:nvPicPr>
          <p:cNvPr id="54" name="Graphic 53">
            <a:extLst>
              <a:ext uri="{FF2B5EF4-FFF2-40B4-BE49-F238E27FC236}">
                <a16:creationId xmlns:a16="http://schemas.microsoft.com/office/drawing/2014/main" id="{2B07D86E-A033-5944-AFEA-05C9C39A66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422" y="4494130"/>
            <a:ext cx="577498" cy="577498"/>
          </a:xfrm>
          <a:prstGeom prst="rect">
            <a:avLst/>
          </a:prstGeom>
        </p:spPr>
      </p:pic>
      <p:sp>
        <p:nvSpPr>
          <p:cNvPr id="69" name="Oval 68">
            <a:extLst>
              <a:ext uri="{FF2B5EF4-FFF2-40B4-BE49-F238E27FC236}">
                <a16:creationId xmlns:a16="http://schemas.microsoft.com/office/drawing/2014/main" id="{B7E31777-561F-F343-9400-1880F83EA5DD}"/>
              </a:ext>
            </a:extLst>
          </p:cNvPr>
          <p:cNvSpPr/>
          <p:nvPr/>
        </p:nvSpPr>
        <p:spPr>
          <a:xfrm>
            <a:off x="2486532" y="3001424"/>
            <a:ext cx="927355" cy="927355"/>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dirty="0"/>
          </a:p>
        </p:txBody>
      </p:sp>
      <p:sp>
        <p:nvSpPr>
          <p:cNvPr id="70" name="Text Placeholder 36">
            <a:extLst>
              <a:ext uri="{FF2B5EF4-FFF2-40B4-BE49-F238E27FC236}">
                <a16:creationId xmlns:a16="http://schemas.microsoft.com/office/drawing/2014/main" id="{C6FB73A3-B56B-664C-9F06-306B8B880795}"/>
              </a:ext>
            </a:extLst>
          </p:cNvPr>
          <p:cNvSpPr txBox="1">
            <a:spLocks/>
          </p:cNvSpPr>
          <p:nvPr/>
        </p:nvSpPr>
        <p:spPr>
          <a:xfrm>
            <a:off x="2233253" y="3964375"/>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IoT Device</a:t>
            </a:r>
          </a:p>
        </p:txBody>
      </p:sp>
      <p:sp>
        <p:nvSpPr>
          <p:cNvPr id="71" name="Freeform 25">
            <a:extLst>
              <a:ext uri="{FF2B5EF4-FFF2-40B4-BE49-F238E27FC236}">
                <a16:creationId xmlns:a16="http://schemas.microsoft.com/office/drawing/2014/main" id="{74A098C5-04E3-4145-BBE1-6CB71954A945}"/>
              </a:ext>
            </a:extLst>
          </p:cNvPr>
          <p:cNvSpPr>
            <a:spLocks noChangeAspect="1" noEditPoints="1"/>
          </p:cNvSpPr>
          <p:nvPr/>
        </p:nvSpPr>
        <p:spPr bwMode="auto">
          <a:xfrm>
            <a:off x="2628953" y="3239995"/>
            <a:ext cx="621294" cy="490861"/>
          </a:xfrm>
          <a:custGeom>
            <a:avLst/>
            <a:gdLst>
              <a:gd name="T0" fmla="*/ 352 w 392"/>
              <a:gd name="T1" fmla="*/ 145 h 310"/>
              <a:gd name="T2" fmla="*/ 294 w 392"/>
              <a:gd name="T3" fmla="*/ 106 h 310"/>
              <a:gd name="T4" fmla="*/ 297 w 392"/>
              <a:gd name="T5" fmla="*/ 64 h 310"/>
              <a:gd name="T6" fmla="*/ 311 w 392"/>
              <a:gd name="T7" fmla="*/ 39 h 310"/>
              <a:gd name="T8" fmla="*/ 286 w 392"/>
              <a:gd name="T9" fmla="*/ 52 h 310"/>
              <a:gd name="T10" fmla="*/ 230 w 392"/>
              <a:gd name="T11" fmla="*/ 48 h 310"/>
              <a:gd name="T12" fmla="*/ 206 w 392"/>
              <a:gd name="T13" fmla="*/ 51 h 310"/>
              <a:gd name="T14" fmla="*/ 219 w 392"/>
              <a:gd name="T15" fmla="*/ 21 h 310"/>
              <a:gd name="T16" fmla="*/ 177 w 392"/>
              <a:gd name="T17" fmla="*/ 21 h 310"/>
              <a:gd name="T18" fmla="*/ 190 w 392"/>
              <a:gd name="T19" fmla="*/ 60 h 310"/>
              <a:gd name="T20" fmla="*/ 153 w 392"/>
              <a:gd name="T21" fmla="*/ 82 h 310"/>
              <a:gd name="T22" fmla="*/ 103 w 392"/>
              <a:gd name="T23" fmla="*/ 47 h 310"/>
              <a:gd name="T24" fmla="*/ 85 w 392"/>
              <a:gd name="T25" fmla="*/ 21 h 310"/>
              <a:gd name="T26" fmla="*/ 85 w 392"/>
              <a:gd name="T27" fmla="*/ 60 h 310"/>
              <a:gd name="T28" fmla="*/ 123 w 392"/>
              <a:gd name="T29" fmla="*/ 90 h 310"/>
              <a:gd name="T30" fmla="*/ 93 w 392"/>
              <a:gd name="T31" fmla="*/ 119 h 310"/>
              <a:gd name="T32" fmla="*/ 40 w 392"/>
              <a:gd name="T33" fmla="*/ 146 h 310"/>
              <a:gd name="T34" fmla="*/ 0 w 392"/>
              <a:gd name="T35" fmla="*/ 155 h 310"/>
              <a:gd name="T36" fmla="*/ 40 w 392"/>
              <a:gd name="T37" fmla="*/ 162 h 310"/>
              <a:gd name="T38" fmla="*/ 44 w 392"/>
              <a:gd name="T39" fmla="*/ 166 h 310"/>
              <a:gd name="T40" fmla="*/ 109 w 392"/>
              <a:gd name="T41" fmla="*/ 211 h 310"/>
              <a:gd name="T42" fmla="*/ 95 w 392"/>
              <a:gd name="T43" fmla="*/ 249 h 310"/>
              <a:gd name="T44" fmla="*/ 72 w 392"/>
              <a:gd name="T45" fmla="*/ 273 h 310"/>
              <a:gd name="T46" fmla="*/ 106 w 392"/>
              <a:gd name="T47" fmla="*/ 260 h 310"/>
              <a:gd name="T48" fmla="*/ 154 w 392"/>
              <a:gd name="T49" fmla="*/ 227 h 310"/>
              <a:gd name="T50" fmla="*/ 189 w 392"/>
              <a:gd name="T51" fmla="*/ 270 h 310"/>
              <a:gd name="T52" fmla="*/ 197 w 392"/>
              <a:gd name="T53" fmla="*/ 310 h 310"/>
              <a:gd name="T54" fmla="*/ 205 w 392"/>
              <a:gd name="T55" fmla="*/ 270 h 310"/>
              <a:gd name="T56" fmla="*/ 224 w 392"/>
              <a:gd name="T57" fmla="*/ 232 h 310"/>
              <a:gd name="T58" fmla="*/ 254 w 392"/>
              <a:gd name="T59" fmla="*/ 223 h 310"/>
              <a:gd name="T60" fmla="*/ 269 w 392"/>
              <a:gd name="T61" fmla="*/ 250 h 310"/>
              <a:gd name="T62" fmla="*/ 291 w 392"/>
              <a:gd name="T63" fmla="*/ 228 h 310"/>
              <a:gd name="T64" fmla="*/ 266 w 392"/>
              <a:gd name="T65" fmla="*/ 213 h 310"/>
              <a:gd name="T66" fmla="*/ 282 w 392"/>
              <a:gd name="T67" fmla="*/ 215 h 310"/>
              <a:gd name="T68" fmla="*/ 332 w 392"/>
              <a:gd name="T69" fmla="*/ 161 h 310"/>
              <a:gd name="T70" fmla="*/ 352 w 392"/>
              <a:gd name="T71" fmla="*/ 161 h 310"/>
              <a:gd name="T72" fmla="*/ 392 w 392"/>
              <a:gd name="T73" fmla="*/ 153 h 310"/>
              <a:gd name="T74" fmla="*/ 198 w 392"/>
              <a:gd name="T75" fmla="*/ 16 h 310"/>
              <a:gd name="T76" fmla="*/ 198 w 392"/>
              <a:gd name="T77" fmla="*/ 26 h 310"/>
              <a:gd name="T78" fmla="*/ 198 w 392"/>
              <a:gd name="T79" fmla="*/ 16 h 310"/>
              <a:gd name="T80" fmla="*/ 16 w 392"/>
              <a:gd name="T81" fmla="*/ 155 h 310"/>
              <a:gd name="T82" fmla="*/ 26 w 392"/>
              <a:gd name="T83" fmla="*/ 155 h 310"/>
              <a:gd name="T84" fmla="*/ 197 w 392"/>
              <a:gd name="T85" fmla="*/ 294 h 310"/>
              <a:gd name="T86" fmla="*/ 197 w 392"/>
              <a:gd name="T87" fmla="*/ 284 h 310"/>
              <a:gd name="T88" fmla="*/ 197 w 392"/>
              <a:gd name="T89" fmla="*/ 294 h 310"/>
              <a:gd name="T90" fmla="*/ 282 w 392"/>
              <a:gd name="T91" fmla="*/ 199 h 310"/>
              <a:gd name="T92" fmla="*/ 261 w 392"/>
              <a:gd name="T93" fmla="*/ 191 h 310"/>
              <a:gd name="T94" fmla="*/ 224 w 392"/>
              <a:gd name="T95" fmla="*/ 216 h 310"/>
              <a:gd name="T96" fmla="*/ 193 w 392"/>
              <a:gd name="T97" fmla="*/ 198 h 310"/>
              <a:gd name="T98" fmla="*/ 154 w 392"/>
              <a:gd name="T99" fmla="*/ 211 h 310"/>
              <a:gd name="T100" fmla="*/ 112 w 392"/>
              <a:gd name="T101" fmla="*/ 192 h 310"/>
              <a:gd name="T102" fmla="*/ 92 w 392"/>
              <a:gd name="T103" fmla="*/ 198 h 310"/>
              <a:gd name="T104" fmla="*/ 93 w 392"/>
              <a:gd name="T105" fmla="*/ 135 h 310"/>
              <a:gd name="T106" fmla="*/ 109 w 392"/>
              <a:gd name="T107" fmla="*/ 139 h 310"/>
              <a:gd name="T108" fmla="*/ 152 w 392"/>
              <a:gd name="T109" fmla="*/ 98 h 310"/>
              <a:gd name="T110" fmla="*/ 170 w 392"/>
              <a:gd name="T111" fmla="*/ 102 h 310"/>
              <a:gd name="T112" fmla="*/ 181 w 392"/>
              <a:gd name="T113" fmla="*/ 97 h 310"/>
              <a:gd name="T114" fmla="*/ 229 w 392"/>
              <a:gd name="T115" fmla="*/ 64 h 310"/>
              <a:gd name="T116" fmla="*/ 279 w 392"/>
              <a:gd name="T117" fmla="*/ 120 h 310"/>
              <a:gd name="T118" fmla="*/ 316 w 392"/>
              <a:gd name="T119" fmla="*/ 161 h 310"/>
              <a:gd name="T120" fmla="*/ 371 w 392"/>
              <a:gd name="T121" fmla="*/ 158 h 310"/>
              <a:gd name="T122" fmla="*/ 371 w 392"/>
              <a:gd name="T123" fmla="*/ 149 h 310"/>
              <a:gd name="T124" fmla="*/ 371 w 392"/>
              <a:gd name="T125" fmla="*/ 15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 h="310">
                <a:moveTo>
                  <a:pt x="371" y="133"/>
                </a:moveTo>
                <a:cubicBezTo>
                  <a:pt x="363" y="133"/>
                  <a:pt x="355" y="138"/>
                  <a:pt x="352" y="145"/>
                </a:cubicBezTo>
                <a:cubicBezTo>
                  <a:pt x="331" y="145"/>
                  <a:pt x="331" y="145"/>
                  <a:pt x="331" y="145"/>
                </a:cubicBezTo>
                <a:cubicBezTo>
                  <a:pt x="326" y="125"/>
                  <a:pt x="312" y="110"/>
                  <a:pt x="294" y="106"/>
                </a:cubicBezTo>
                <a:cubicBezTo>
                  <a:pt x="292" y="95"/>
                  <a:pt x="288" y="86"/>
                  <a:pt x="283" y="78"/>
                </a:cubicBezTo>
                <a:cubicBezTo>
                  <a:pt x="297" y="64"/>
                  <a:pt x="297" y="64"/>
                  <a:pt x="297" y="64"/>
                </a:cubicBezTo>
                <a:cubicBezTo>
                  <a:pt x="301" y="65"/>
                  <a:pt x="307" y="64"/>
                  <a:pt x="311" y="60"/>
                </a:cubicBezTo>
                <a:cubicBezTo>
                  <a:pt x="317" y="55"/>
                  <a:pt x="317" y="45"/>
                  <a:pt x="311" y="39"/>
                </a:cubicBezTo>
                <a:cubicBezTo>
                  <a:pt x="305" y="33"/>
                  <a:pt x="296" y="33"/>
                  <a:pt x="290" y="39"/>
                </a:cubicBezTo>
                <a:cubicBezTo>
                  <a:pt x="286" y="42"/>
                  <a:pt x="285" y="48"/>
                  <a:pt x="286" y="52"/>
                </a:cubicBezTo>
                <a:cubicBezTo>
                  <a:pt x="272" y="66"/>
                  <a:pt x="272" y="66"/>
                  <a:pt x="272" y="66"/>
                </a:cubicBezTo>
                <a:cubicBezTo>
                  <a:pt x="261" y="55"/>
                  <a:pt x="246" y="48"/>
                  <a:pt x="230" y="48"/>
                </a:cubicBezTo>
                <a:cubicBezTo>
                  <a:pt x="229" y="48"/>
                  <a:pt x="229" y="48"/>
                  <a:pt x="228" y="48"/>
                </a:cubicBezTo>
                <a:cubicBezTo>
                  <a:pt x="220" y="48"/>
                  <a:pt x="213" y="49"/>
                  <a:pt x="206" y="51"/>
                </a:cubicBezTo>
                <a:cubicBezTo>
                  <a:pt x="206" y="40"/>
                  <a:pt x="206" y="40"/>
                  <a:pt x="206" y="40"/>
                </a:cubicBezTo>
                <a:cubicBezTo>
                  <a:pt x="214" y="37"/>
                  <a:pt x="219" y="30"/>
                  <a:pt x="219" y="21"/>
                </a:cubicBezTo>
                <a:cubicBezTo>
                  <a:pt x="219" y="10"/>
                  <a:pt x="210" y="0"/>
                  <a:pt x="198" y="0"/>
                </a:cubicBezTo>
                <a:cubicBezTo>
                  <a:pt x="187" y="0"/>
                  <a:pt x="177" y="10"/>
                  <a:pt x="177" y="21"/>
                </a:cubicBezTo>
                <a:cubicBezTo>
                  <a:pt x="177" y="30"/>
                  <a:pt x="183" y="37"/>
                  <a:pt x="190" y="40"/>
                </a:cubicBezTo>
                <a:cubicBezTo>
                  <a:pt x="190" y="60"/>
                  <a:pt x="190" y="60"/>
                  <a:pt x="190" y="60"/>
                </a:cubicBezTo>
                <a:cubicBezTo>
                  <a:pt x="182" y="66"/>
                  <a:pt x="175" y="74"/>
                  <a:pt x="169" y="84"/>
                </a:cubicBezTo>
                <a:cubicBezTo>
                  <a:pt x="164" y="83"/>
                  <a:pt x="159" y="82"/>
                  <a:pt x="153" y="82"/>
                </a:cubicBezTo>
                <a:cubicBezTo>
                  <a:pt x="149" y="82"/>
                  <a:pt x="144" y="82"/>
                  <a:pt x="139" y="83"/>
                </a:cubicBezTo>
                <a:cubicBezTo>
                  <a:pt x="103" y="47"/>
                  <a:pt x="103" y="47"/>
                  <a:pt x="103" y="47"/>
                </a:cubicBezTo>
                <a:cubicBezTo>
                  <a:pt x="104" y="45"/>
                  <a:pt x="105" y="43"/>
                  <a:pt x="105" y="40"/>
                </a:cubicBezTo>
                <a:cubicBezTo>
                  <a:pt x="105" y="30"/>
                  <a:pt x="96" y="21"/>
                  <a:pt x="85" y="21"/>
                </a:cubicBezTo>
                <a:cubicBezTo>
                  <a:pt x="74" y="21"/>
                  <a:pt x="66" y="30"/>
                  <a:pt x="66" y="40"/>
                </a:cubicBezTo>
                <a:cubicBezTo>
                  <a:pt x="66" y="51"/>
                  <a:pt x="74" y="60"/>
                  <a:pt x="85" y="60"/>
                </a:cubicBezTo>
                <a:cubicBezTo>
                  <a:pt x="88" y="60"/>
                  <a:pt x="90" y="59"/>
                  <a:pt x="92" y="59"/>
                </a:cubicBezTo>
                <a:cubicBezTo>
                  <a:pt x="123" y="90"/>
                  <a:pt x="123" y="90"/>
                  <a:pt x="123" y="90"/>
                </a:cubicBezTo>
                <a:cubicBezTo>
                  <a:pt x="111" y="96"/>
                  <a:pt x="102" y="107"/>
                  <a:pt x="97" y="120"/>
                </a:cubicBezTo>
                <a:cubicBezTo>
                  <a:pt x="96" y="120"/>
                  <a:pt x="95" y="119"/>
                  <a:pt x="93" y="119"/>
                </a:cubicBezTo>
                <a:cubicBezTo>
                  <a:pt x="74" y="119"/>
                  <a:pt x="57" y="130"/>
                  <a:pt x="49" y="146"/>
                </a:cubicBezTo>
                <a:cubicBezTo>
                  <a:pt x="40" y="146"/>
                  <a:pt x="40" y="146"/>
                  <a:pt x="40" y="146"/>
                </a:cubicBezTo>
                <a:cubicBezTo>
                  <a:pt x="36" y="139"/>
                  <a:pt x="29" y="134"/>
                  <a:pt x="21" y="134"/>
                </a:cubicBezTo>
                <a:cubicBezTo>
                  <a:pt x="9" y="134"/>
                  <a:pt x="0" y="143"/>
                  <a:pt x="0" y="155"/>
                </a:cubicBezTo>
                <a:cubicBezTo>
                  <a:pt x="0" y="166"/>
                  <a:pt x="9" y="176"/>
                  <a:pt x="21" y="176"/>
                </a:cubicBezTo>
                <a:cubicBezTo>
                  <a:pt x="30" y="176"/>
                  <a:pt x="37" y="170"/>
                  <a:pt x="40" y="162"/>
                </a:cubicBezTo>
                <a:cubicBezTo>
                  <a:pt x="45" y="162"/>
                  <a:pt x="45" y="162"/>
                  <a:pt x="45" y="162"/>
                </a:cubicBezTo>
                <a:cubicBezTo>
                  <a:pt x="45" y="163"/>
                  <a:pt x="44" y="164"/>
                  <a:pt x="44" y="166"/>
                </a:cubicBezTo>
                <a:cubicBezTo>
                  <a:pt x="44" y="192"/>
                  <a:pt x="65" y="213"/>
                  <a:pt x="91" y="214"/>
                </a:cubicBezTo>
                <a:cubicBezTo>
                  <a:pt x="97" y="214"/>
                  <a:pt x="103" y="213"/>
                  <a:pt x="109" y="211"/>
                </a:cubicBezTo>
                <a:cubicBezTo>
                  <a:pt x="113" y="215"/>
                  <a:pt x="118" y="218"/>
                  <a:pt x="124" y="220"/>
                </a:cubicBezTo>
                <a:cubicBezTo>
                  <a:pt x="95" y="249"/>
                  <a:pt x="95" y="249"/>
                  <a:pt x="95" y="249"/>
                </a:cubicBezTo>
                <a:cubicBezTo>
                  <a:pt x="91" y="248"/>
                  <a:pt x="87" y="248"/>
                  <a:pt x="83" y="250"/>
                </a:cubicBezTo>
                <a:cubicBezTo>
                  <a:pt x="73" y="253"/>
                  <a:pt x="69" y="264"/>
                  <a:pt x="72" y="273"/>
                </a:cubicBezTo>
                <a:cubicBezTo>
                  <a:pt x="76" y="282"/>
                  <a:pt x="87" y="287"/>
                  <a:pt x="96" y="283"/>
                </a:cubicBezTo>
                <a:cubicBezTo>
                  <a:pt x="105" y="280"/>
                  <a:pt x="110" y="269"/>
                  <a:pt x="106" y="260"/>
                </a:cubicBezTo>
                <a:cubicBezTo>
                  <a:pt x="141" y="226"/>
                  <a:pt x="141" y="226"/>
                  <a:pt x="141" y="226"/>
                </a:cubicBezTo>
                <a:cubicBezTo>
                  <a:pt x="145" y="226"/>
                  <a:pt x="149" y="227"/>
                  <a:pt x="154" y="227"/>
                </a:cubicBezTo>
                <a:cubicBezTo>
                  <a:pt x="166" y="227"/>
                  <a:pt x="178" y="225"/>
                  <a:pt x="189" y="220"/>
                </a:cubicBezTo>
                <a:cubicBezTo>
                  <a:pt x="189" y="270"/>
                  <a:pt x="189" y="270"/>
                  <a:pt x="189" y="270"/>
                </a:cubicBezTo>
                <a:cubicBezTo>
                  <a:pt x="181" y="273"/>
                  <a:pt x="176" y="280"/>
                  <a:pt x="176" y="289"/>
                </a:cubicBezTo>
                <a:cubicBezTo>
                  <a:pt x="176" y="301"/>
                  <a:pt x="185" y="310"/>
                  <a:pt x="197" y="310"/>
                </a:cubicBezTo>
                <a:cubicBezTo>
                  <a:pt x="208" y="310"/>
                  <a:pt x="217" y="301"/>
                  <a:pt x="217" y="289"/>
                </a:cubicBezTo>
                <a:cubicBezTo>
                  <a:pt x="217" y="280"/>
                  <a:pt x="212" y="273"/>
                  <a:pt x="205" y="270"/>
                </a:cubicBezTo>
                <a:cubicBezTo>
                  <a:pt x="205" y="228"/>
                  <a:pt x="205" y="228"/>
                  <a:pt x="205" y="228"/>
                </a:cubicBezTo>
                <a:cubicBezTo>
                  <a:pt x="211" y="230"/>
                  <a:pt x="217" y="232"/>
                  <a:pt x="224" y="232"/>
                </a:cubicBezTo>
                <a:cubicBezTo>
                  <a:pt x="224" y="232"/>
                  <a:pt x="225" y="232"/>
                  <a:pt x="225" y="232"/>
                </a:cubicBezTo>
                <a:cubicBezTo>
                  <a:pt x="235" y="232"/>
                  <a:pt x="245" y="229"/>
                  <a:pt x="254" y="223"/>
                </a:cubicBezTo>
                <a:cubicBezTo>
                  <a:pt x="265" y="236"/>
                  <a:pt x="265" y="236"/>
                  <a:pt x="265" y="236"/>
                </a:cubicBezTo>
                <a:cubicBezTo>
                  <a:pt x="264" y="241"/>
                  <a:pt x="265" y="246"/>
                  <a:pt x="269" y="250"/>
                </a:cubicBezTo>
                <a:cubicBezTo>
                  <a:pt x="275" y="256"/>
                  <a:pt x="284" y="256"/>
                  <a:pt x="291" y="250"/>
                </a:cubicBezTo>
                <a:cubicBezTo>
                  <a:pt x="297" y="244"/>
                  <a:pt x="297" y="235"/>
                  <a:pt x="291" y="228"/>
                </a:cubicBezTo>
                <a:cubicBezTo>
                  <a:pt x="287" y="224"/>
                  <a:pt x="281" y="223"/>
                  <a:pt x="276" y="224"/>
                </a:cubicBezTo>
                <a:cubicBezTo>
                  <a:pt x="266" y="213"/>
                  <a:pt x="266" y="213"/>
                  <a:pt x="266" y="213"/>
                </a:cubicBezTo>
                <a:cubicBezTo>
                  <a:pt x="266" y="213"/>
                  <a:pt x="266" y="212"/>
                  <a:pt x="266" y="212"/>
                </a:cubicBezTo>
                <a:cubicBezTo>
                  <a:pt x="271" y="214"/>
                  <a:pt x="277" y="215"/>
                  <a:pt x="282" y="215"/>
                </a:cubicBezTo>
                <a:cubicBezTo>
                  <a:pt x="294" y="216"/>
                  <a:pt x="306" y="211"/>
                  <a:pt x="315" y="202"/>
                </a:cubicBezTo>
                <a:cubicBezTo>
                  <a:pt x="326" y="192"/>
                  <a:pt x="332" y="177"/>
                  <a:pt x="332" y="161"/>
                </a:cubicBezTo>
                <a:cubicBezTo>
                  <a:pt x="332" y="161"/>
                  <a:pt x="332" y="161"/>
                  <a:pt x="332" y="161"/>
                </a:cubicBezTo>
                <a:cubicBezTo>
                  <a:pt x="352" y="161"/>
                  <a:pt x="352" y="161"/>
                  <a:pt x="352" y="161"/>
                </a:cubicBezTo>
                <a:cubicBezTo>
                  <a:pt x="354" y="169"/>
                  <a:pt x="362" y="174"/>
                  <a:pt x="371" y="174"/>
                </a:cubicBezTo>
                <a:cubicBezTo>
                  <a:pt x="383" y="174"/>
                  <a:pt x="392" y="165"/>
                  <a:pt x="392" y="153"/>
                </a:cubicBezTo>
                <a:cubicBezTo>
                  <a:pt x="392" y="142"/>
                  <a:pt x="383" y="133"/>
                  <a:pt x="371" y="133"/>
                </a:cubicBezTo>
                <a:close/>
                <a:moveTo>
                  <a:pt x="198" y="16"/>
                </a:moveTo>
                <a:cubicBezTo>
                  <a:pt x="201" y="16"/>
                  <a:pt x="203" y="18"/>
                  <a:pt x="203" y="21"/>
                </a:cubicBezTo>
                <a:cubicBezTo>
                  <a:pt x="203" y="24"/>
                  <a:pt x="201" y="26"/>
                  <a:pt x="198" y="26"/>
                </a:cubicBezTo>
                <a:cubicBezTo>
                  <a:pt x="195" y="26"/>
                  <a:pt x="193" y="24"/>
                  <a:pt x="193" y="21"/>
                </a:cubicBezTo>
                <a:cubicBezTo>
                  <a:pt x="193" y="18"/>
                  <a:pt x="195" y="16"/>
                  <a:pt x="198" y="16"/>
                </a:cubicBezTo>
                <a:close/>
                <a:moveTo>
                  <a:pt x="21" y="160"/>
                </a:moveTo>
                <a:cubicBezTo>
                  <a:pt x="18" y="160"/>
                  <a:pt x="16" y="157"/>
                  <a:pt x="16" y="155"/>
                </a:cubicBezTo>
                <a:cubicBezTo>
                  <a:pt x="16" y="152"/>
                  <a:pt x="18" y="150"/>
                  <a:pt x="21" y="150"/>
                </a:cubicBezTo>
                <a:cubicBezTo>
                  <a:pt x="23" y="150"/>
                  <a:pt x="26" y="152"/>
                  <a:pt x="26" y="155"/>
                </a:cubicBezTo>
                <a:cubicBezTo>
                  <a:pt x="26" y="157"/>
                  <a:pt x="23" y="160"/>
                  <a:pt x="21" y="160"/>
                </a:cubicBezTo>
                <a:close/>
                <a:moveTo>
                  <a:pt x="197" y="294"/>
                </a:moveTo>
                <a:cubicBezTo>
                  <a:pt x="194" y="294"/>
                  <a:pt x="192" y="292"/>
                  <a:pt x="192" y="289"/>
                </a:cubicBezTo>
                <a:cubicBezTo>
                  <a:pt x="192" y="286"/>
                  <a:pt x="194" y="284"/>
                  <a:pt x="197" y="284"/>
                </a:cubicBezTo>
                <a:cubicBezTo>
                  <a:pt x="199" y="284"/>
                  <a:pt x="201" y="286"/>
                  <a:pt x="201" y="289"/>
                </a:cubicBezTo>
                <a:cubicBezTo>
                  <a:pt x="201" y="292"/>
                  <a:pt x="199" y="294"/>
                  <a:pt x="197" y="294"/>
                </a:cubicBezTo>
                <a:close/>
                <a:moveTo>
                  <a:pt x="304" y="190"/>
                </a:moveTo>
                <a:cubicBezTo>
                  <a:pt x="298" y="196"/>
                  <a:pt x="290" y="199"/>
                  <a:pt x="282" y="199"/>
                </a:cubicBezTo>
                <a:cubicBezTo>
                  <a:pt x="277" y="199"/>
                  <a:pt x="272" y="198"/>
                  <a:pt x="268" y="195"/>
                </a:cubicBezTo>
                <a:cubicBezTo>
                  <a:pt x="261" y="191"/>
                  <a:pt x="261" y="191"/>
                  <a:pt x="261" y="191"/>
                </a:cubicBezTo>
                <a:cubicBezTo>
                  <a:pt x="257" y="198"/>
                  <a:pt x="257" y="198"/>
                  <a:pt x="257" y="198"/>
                </a:cubicBezTo>
                <a:cubicBezTo>
                  <a:pt x="250" y="209"/>
                  <a:pt x="238" y="216"/>
                  <a:pt x="224" y="216"/>
                </a:cubicBezTo>
                <a:cubicBezTo>
                  <a:pt x="214" y="216"/>
                  <a:pt x="204" y="211"/>
                  <a:pt x="197" y="204"/>
                </a:cubicBezTo>
                <a:cubicBezTo>
                  <a:pt x="193" y="198"/>
                  <a:pt x="193" y="198"/>
                  <a:pt x="193" y="198"/>
                </a:cubicBezTo>
                <a:cubicBezTo>
                  <a:pt x="187" y="202"/>
                  <a:pt x="187" y="202"/>
                  <a:pt x="187" y="202"/>
                </a:cubicBezTo>
                <a:cubicBezTo>
                  <a:pt x="178" y="208"/>
                  <a:pt x="166" y="211"/>
                  <a:pt x="154" y="211"/>
                </a:cubicBezTo>
                <a:cubicBezTo>
                  <a:pt x="139" y="211"/>
                  <a:pt x="125" y="205"/>
                  <a:pt x="116" y="196"/>
                </a:cubicBezTo>
                <a:cubicBezTo>
                  <a:pt x="112" y="192"/>
                  <a:pt x="112" y="192"/>
                  <a:pt x="112" y="192"/>
                </a:cubicBezTo>
                <a:cubicBezTo>
                  <a:pt x="107" y="194"/>
                  <a:pt x="107" y="194"/>
                  <a:pt x="107" y="194"/>
                </a:cubicBezTo>
                <a:cubicBezTo>
                  <a:pt x="102" y="197"/>
                  <a:pt x="97" y="198"/>
                  <a:pt x="92" y="198"/>
                </a:cubicBezTo>
                <a:cubicBezTo>
                  <a:pt x="74" y="197"/>
                  <a:pt x="60" y="183"/>
                  <a:pt x="60" y="166"/>
                </a:cubicBezTo>
                <a:cubicBezTo>
                  <a:pt x="61" y="149"/>
                  <a:pt x="75" y="135"/>
                  <a:pt x="93" y="135"/>
                </a:cubicBezTo>
                <a:cubicBezTo>
                  <a:pt x="96" y="135"/>
                  <a:pt x="98" y="136"/>
                  <a:pt x="101" y="137"/>
                </a:cubicBezTo>
                <a:cubicBezTo>
                  <a:pt x="109" y="139"/>
                  <a:pt x="109" y="139"/>
                  <a:pt x="109" y="139"/>
                </a:cubicBezTo>
                <a:cubicBezTo>
                  <a:pt x="111" y="131"/>
                  <a:pt x="111" y="131"/>
                  <a:pt x="111" y="131"/>
                </a:cubicBezTo>
                <a:cubicBezTo>
                  <a:pt x="115" y="111"/>
                  <a:pt x="132" y="98"/>
                  <a:pt x="152" y="98"/>
                </a:cubicBezTo>
                <a:cubicBezTo>
                  <a:pt x="152" y="98"/>
                  <a:pt x="153" y="98"/>
                  <a:pt x="153" y="98"/>
                </a:cubicBezTo>
                <a:cubicBezTo>
                  <a:pt x="159" y="98"/>
                  <a:pt x="165" y="99"/>
                  <a:pt x="170" y="102"/>
                </a:cubicBezTo>
                <a:cubicBezTo>
                  <a:pt x="178" y="105"/>
                  <a:pt x="178" y="105"/>
                  <a:pt x="178" y="105"/>
                </a:cubicBezTo>
                <a:cubicBezTo>
                  <a:pt x="181" y="97"/>
                  <a:pt x="181" y="97"/>
                  <a:pt x="181" y="97"/>
                </a:cubicBezTo>
                <a:cubicBezTo>
                  <a:pt x="189" y="76"/>
                  <a:pt x="208" y="63"/>
                  <a:pt x="229" y="64"/>
                </a:cubicBezTo>
                <a:cubicBezTo>
                  <a:pt x="229" y="64"/>
                  <a:pt x="229" y="64"/>
                  <a:pt x="229" y="64"/>
                </a:cubicBezTo>
                <a:cubicBezTo>
                  <a:pt x="255" y="64"/>
                  <a:pt x="276" y="86"/>
                  <a:pt x="279" y="113"/>
                </a:cubicBezTo>
                <a:cubicBezTo>
                  <a:pt x="279" y="120"/>
                  <a:pt x="279" y="120"/>
                  <a:pt x="279" y="120"/>
                </a:cubicBezTo>
                <a:cubicBezTo>
                  <a:pt x="286" y="121"/>
                  <a:pt x="286" y="121"/>
                  <a:pt x="286" y="121"/>
                </a:cubicBezTo>
                <a:cubicBezTo>
                  <a:pt x="304" y="122"/>
                  <a:pt x="317" y="140"/>
                  <a:pt x="316" y="161"/>
                </a:cubicBezTo>
                <a:cubicBezTo>
                  <a:pt x="316" y="172"/>
                  <a:pt x="312" y="183"/>
                  <a:pt x="304" y="190"/>
                </a:cubicBezTo>
                <a:close/>
                <a:moveTo>
                  <a:pt x="371" y="158"/>
                </a:moveTo>
                <a:cubicBezTo>
                  <a:pt x="368" y="158"/>
                  <a:pt x="366" y="156"/>
                  <a:pt x="366" y="153"/>
                </a:cubicBezTo>
                <a:cubicBezTo>
                  <a:pt x="366" y="151"/>
                  <a:pt x="368" y="149"/>
                  <a:pt x="371" y="149"/>
                </a:cubicBezTo>
                <a:cubicBezTo>
                  <a:pt x="374" y="149"/>
                  <a:pt x="376" y="151"/>
                  <a:pt x="376" y="153"/>
                </a:cubicBezTo>
                <a:cubicBezTo>
                  <a:pt x="376" y="156"/>
                  <a:pt x="374" y="158"/>
                  <a:pt x="371" y="1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r>
              <a:rPr lang="en-US" sz="1400" dirty="0"/>
              <a:t> </a:t>
            </a:r>
          </a:p>
        </p:txBody>
      </p:sp>
      <p:grpSp>
        <p:nvGrpSpPr>
          <p:cNvPr id="5" name="Group 4">
            <a:extLst>
              <a:ext uri="{FF2B5EF4-FFF2-40B4-BE49-F238E27FC236}">
                <a16:creationId xmlns:a16="http://schemas.microsoft.com/office/drawing/2014/main" id="{C6DE3907-0BEB-FB4F-AC37-EBBE763DE1E3}"/>
              </a:ext>
            </a:extLst>
          </p:cNvPr>
          <p:cNvGrpSpPr/>
          <p:nvPr/>
        </p:nvGrpSpPr>
        <p:grpSpPr>
          <a:xfrm>
            <a:off x="7098876" y="1587643"/>
            <a:ext cx="3098053" cy="1216720"/>
            <a:chOff x="8198055" y="1611905"/>
            <a:chExt cx="3098053" cy="1216720"/>
          </a:xfrm>
        </p:grpSpPr>
        <p:sp>
          <p:nvSpPr>
            <p:cNvPr id="52" name="Text Placeholder 36">
              <a:extLst>
                <a:ext uri="{FF2B5EF4-FFF2-40B4-BE49-F238E27FC236}">
                  <a16:creationId xmlns:a16="http://schemas.microsoft.com/office/drawing/2014/main" id="{7650F86E-2159-B748-8F51-4AEF74EF9C96}"/>
                </a:ext>
              </a:extLst>
            </p:cNvPr>
            <p:cNvSpPr txBox="1">
              <a:spLocks/>
            </p:cNvSpPr>
            <p:nvPr/>
          </p:nvSpPr>
          <p:spPr>
            <a:xfrm>
              <a:off x="8198055" y="2608277"/>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SD-WAN</a:t>
              </a:r>
            </a:p>
          </p:txBody>
        </p:sp>
        <p:sp>
          <p:nvSpPr>
            <p:cNvPr id="62" name="Oval 61">
              <a:extLst>
                <a:ext uri="{FF2B5EF4-FFF2-40B4-BE49-F238E27FC236}">
                  <a16:creationId xmlns:a16="http://schemas.microsoft.com/office/drawing/2014/main" id="{82F8C6A7-C49D-F343-8835-4422EFF2229E}"/>
                </a:ext>
              </a:extLst>
            </p:cNvPr>
            <p:cNvSpPr/>
            <p:nvPr/>
          </p:nvSpPr>
          <p:spPr>
            <a:xfrm>
              <a:off x="10090795" y="1611905"/>
              <a:ext cx="927355" cy="927355"/>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dirty="0"/>
            </a:p>
          </p:txBody>
        </p:sp>
        <p:sp>
          <p:nvSpPr>
            <p:cNvPr id="64" name="Text Placeholder 36">
              <a:extLst>
                <a:ext uri="{FF2B5EF4-FFF2-40B4-BE49-F238E27FC236}">
                  <a16:creationId xmlns:a16="http://schemas.microsoft.com/office/drawing/2014/main" id="{BFF08541-4F57-D74D-9F95-64CED3A4E1E2}"/>
                </a:ext>
              </a:extLst>
            </p:cNvPr>
            <p:cNvSpPr txBox="1">
              <a:spLocks/>
            </p:cNvSpPr>
            <p:nvPr/>
          </p:nvSpPr>
          <p:spPr>
            <a:xfrm>
              <a:off x="9862195" y="2608277"/>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Branch/Edge</a:t>
              </a:r>
            </a:p>
          </p:txBody>
        </p:sp>
        <p:cxnSp>
          <p:nvCxnSpPr>
            <p:cNvPr id="15" name="Straight Connector 14">
              <a:extLst>
                <a:ext uri="{FF2B5EF4-FFF2-40B4-BE49-F238E27FC236}">
                  <a16:creationId xmlns:a16="http://schemas.microsoft.com/office/drawing/2014/main" id="{8CC8332A-49A1-984B-B154-6D05C9FFED14}"/>
                </a:ext>
              </a:extLst>
            </p:cNvPr>
            <p:cNvCxnSpPr>
              <a:cxnSpLocks/>
              <a:stCxn id="50" idx="6"/>
              <a:endCxn id="62" idx="2"/>
            </p:cNvCxnSpPr>
            <p:nvPr/>
          </p:nvCxnSpPr>
          <p:spPr bwMode="gray">
            <a:xfrm>
              <a:off x="9387876" y="2075583"/>
              <a:ext cx="702919" cy="0"/>
            </a:xfrm>
            <a:prstGeom prst="line">
              <a:avLst/>
            </a:prstGeom>
            <a:ln w="31750">
              <a:solidFill>
                <a:schemeClr val="accent2"/>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9A38DF7-799F-684B-95A3-710D9DBDF4C2}"/>
                </a:ext>
              </a:extLst>
            </p:cNvPr>
            <p:cNvSpPr/>
            <p:nvPr/>
          </p:nvSpPr>
          <p:spPr>
            <a:xfrm>
              <a:off x="8460521" y="1611905"/>
              <a:ext cx="927355" cy="927355"/>
            </a:xfrm>
            <a:prstGeom prst="ellipse">
              <a:avLst/>
            </a:prstGeom>
            <a:solidFill>
              <a:schemeClr val="bg1"/>
            </a:solidFill>
            <a:ln w="15875">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dirty="0"/>
            </a:p>
          </p:txBody>
        </p:sp>
        <p:pic>
          <p:nvPicPr>
            <p:cNvPr id="65" name="Graphic 64">
              <a:extLst>
                <a:ext uri="{FF2B5EF4-FFF2-40B4-BE49-F238E27FC236}">
                  <a16:creationId xmlns:a16="http://schemas.microsoft.com/office/drawing/2014/main" id="{A2FA306D-1194-3049-928F-1FA5CBF8F4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115" y="1787206"/>
              <a:ext cx="612167" cy="576752"/>
            </a:xfrm>
            <a:prstGeom prst="rect">
              <a:avLst/>
            </a:prstGeom>
          </p:spPr>
        </p:pic>
        <p:pic>
          <p:nvPicPr>
            <p:cNvPr id="66" name="Graphic 65">
              <a:extLst>
                <a:ext uri="{FF2B5EF4-FFF2-40B4-BE49-F238E27FC236}">
                  <a16:creationId xmlns:a16="http://schemas.microsoft.com/office/drawing/2014/main" id="{C246E0B4-D80C-7C43-8C8C-5A4E52A9A3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8734" y="1765621"/>
              <a:ext cx="371476" cy="625911"/>
            </a:xfrm>
            <a:prstGeom prst="rect">
              <a:avLst/>
            </a:prstGeom>
          </p:spPr>
        </p:pic>
      </p:grpSp>
      <p:sp>
        <p:nvSpPr>
          <p:cNvPr id="35" name="Text Placeholder 32">
            <a:extLst>
              <a:ext uri="{FF2B5EF4-FFF2-40B4-BE49-F238E27FC236}">
                <a16:creationId xmlns:a16="http://schemas.microsoft.com/office/drawing/2014/main" id="{8E52C2C8-B3F5-1C49-A724-962858819555}"/>
              </a:ext>
            </a:extLst>
          </p:cNvPr>
          <p:cNvSpPr txBox="1">
            <a:spLocks/>
          </p:cNvSpPr>
          <p:nvPr/>
        </p:nvSpPr>
        <p:spPr>
          <a:xfrm>
            <a:off x="3458311" y="2627805"/>
            <a:ext cx="1097870" cy="404131"/>
          </a:xfrm>
          <a:prstGeom prst="rect">
            <a:avLst/>
          </a:prstGeom>
        </p:spPr>
        <p:txBody>
          <a:bodyPr vert="horz" lIns="0" tIns="0" rIns="0" bIns="0" rtlCol="0">
            <a:noAutofit/>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400" dirty="0">
                <a:solidFill>
                  <a:schemeClr val="tx1"/>
                </a:solidFill>
              </a:rPr>
              <a:t>Data Center</a:t>
            </a:r>
          </a:p>
        </p:txBody>
      </p:sp>
      <p:sp>
        <p:nvSpPr>
          <p:cNvPr id="51" name="Text Placeholder 37">
            <a:extLst>
              <a:ext uri="{FF2B5EF4-FFF2-40B4-BE49-F238E27FC236}">
                <a16:creationId xmlns:a16="http://schemas.microsoft.com/office/drawing/2014/main" id="{9E681D89-5C6F-0A49-ABD8-AFE63DE2301B}"/>
              </a:ext>
            </a:extLst>
          </p:cNvPr>
          <p:cNvSpPr txBox="1">
            <a:spLocks/>
          </p:cNvSpPr>
          <p:nvPr/>
        </p:nvSpPr>
        <p:spPr>
          <a:xfrm>
            <a:off x="3084471" y="5324284"/>
            <a:ext cx="1600364" cy="268977"/>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VMware Cloud</a:t>
            </a:r>
          </a:p>
        </p:txBody>
      </p:sp>
      <p:grpSp>
        <p:nvGrpSpPr>
          <p:cNvPr id="55" name="Group 54">
            <a:extLst>
              <a:ext uri="{FF2B5EF4-FFF2-40B4-BE49-F238E27FC236}">
                <a16:creationId xmlns:a16="http://schemas.microsoft.com/office/drawing/2014/main" id="{5F124B11-46EB-3B4C-97DC-90539574A42F}"/>
              </a:ext>
            </a:extLst>
          </p:cNvPr>
          <p:cNvGrpSpPr/>
          <p:nvPr/>
        </p:nvGrpSpPr>
        <p:grpSpPr>
          <a:xfrm>
            <a:off x="4865882" y="2569731"/>
            <a:ext cx="1808156" cy="1808153"/>
            <a:chOff x="5398101" y="2815538"/>
            <a:chExt cx="2415864" cy="2415860"/>
          </a:xfrm>
        </p:grpSpPr>
        <p:sp>
          <p:nvSpPr>
            <p:cNvPr id="56" name="Oval 55">
              <a:extLst>
                <a:ext uri="{FF2B5EF4-FFF2-40B4-BE49-F238E27FC236}">
                  <a16:creationId xmlns:a16="http://schemas.microsoft.com/office/drawing/2014/main" id="{9474F2C4-4109-CE49-98B5-213BB372E154}"/>
                </a:ext>
              </a:extLst>
            </p:cNvPr>
            <p:cNvSpPr/>
            <p:nvPr/>
          </p:nvSpPr>
          <p:spPr>
            <a:xfrm>
              <a:off x="5398101" y="2815538"/>
              <a:ext cx="2415864" cy="2415860"/>
            </a:xfrm>
            <a:prstGeom prst="ellipse">
              <a:avLst/>
            </a:prstGeom>
            <a:solidFill>
              <a:schemeClr val="bg1"/>
            </a:solidFill>
            <a:ln w="15875">
              <a:solidFill>
                <a:schemeClr val="accent2"/>
              </a:solidFill>
              <a:prstDash val="sysDash"/>
            </a:ln>
            <a:effectLst/>
          </p:spPr>
          <p:txBody>
            <a:bodyPr vert="horz" wrap="square" lIns="0" tIns="0" rIns="0" bIns="0" numCol="1" anchor="ctr" anchorCtr="0" compatLnSpc="1">
              <a:prstTxWarp prst="textNoShape">
                <a:avLst/>
              </a:prstTxWarp>
            </a:bodyPr>
            <a:lstStyle/>
            <a:p>
              <a:pPr lvl="0" algn="ctr"/>
              <a:endParaRPr lang="en-US" sz="1400" dirty="0">
                <a:solidFill>
                  <a:schemeClr val="bg1"/>
                </a:solidFill>
              </a:endParaRPr>
            </a:p>
          </p:txBody>
        </p:sp>
        <p:sp>
          <p:nvSpPr>
            <p:cNvPr id="58" name="Freeform 38">
              <a:extLst>
                <a:ext uri="{FF2B5EF4-FFF2-40B4-BE49-F238E27FC236}">
                  <a16:creationId xmlns:a16="http://schemas.microsoft.com/office/drawing/2014/main" id="{99A286E3-2097-1E43-A1FB-2ACC3F970988}"/>
                </a:ext>
              </a:extLst>
            </p:cNvPr>
            <p:cNvSpPr>
              <a:spLocks noChangeAspect="1" noEditPoints="1"/>
            </p:cNvSpPr>
            <p:nvPr/>
          </p:nvSpPr>
          <p:spPr bwMode="auto">
            <a:xfrm>
              <a:off x="5880600" y="3303183"/>
              <a:ext cx="1462620" cy="1440570"/>
            </a:xfrm>
            <a:custGeom>
              <a:avLst/>
              <a:gdLst>
                <a:gd name="T0" fmla="*/ 358 w 388"/>
                <a:gd name="T1" fmla="*/ 50 h 382"/>
                <a:gd name="T2" fmla="*/ 333 w 388"/>
                <a:gd name="T3" fmla="*/ 25 h 382"/>
                <a:gd name="T4" fmla="*/ 325 w 388"/>
                <a:gd name="T5" fmla="*/ 73 h 382"/>
                <a:gd name="T6" fmla="*/ 358 w 388"/>
                <a:gd name="T7" fmla="*/ 34 h 382"/>
                <a:gd name="T8" fmla="*/ 97 w 388"/>
                <a:gd name="T9" fmla="*/ 294 h 382"/>
                <a:gd name="T10" fmla="*/ 21 w 388"/>
                <a:gd name="T11" fmla="*/ 382 h 382"/>
                <a:gd name="T12" fmla="*/ 27 w 388"/>
                <a:gd name="T13" fmla="*/ 341 h 382"/>
                <a:gd name="T14" fmla="*/ 27 w 388"/>
                <a:gd name="T15" fmla="*/ 341 h 382"/>
                <a:gd name="T16" fmla="*/ 97 w 388"/>
                <a:gd name="T17" fmla="*/ 294 h 382"/>
                <a:gd name="T18" fmla="*/ 244 w 388"/>
                <a:gd name="T19" fmla="*/ 313 h 382"/>
                <a:gd name="T20" fmla="*/ 237 w 388"/>
                <a:gd name="T21" fmla="*/ 335 h 382"/>
                <a:gd name="T22" fmla="*/ 274 w 388"/>
                <a:gd name="T23" fmla="*/ 357 h 382"/>
                <a:gd name="T24" fmla="*/ 240 w 388"/>
                <a:gd name="T25" fmla="*/ 357 h 382"/>
                <a:gd name="T26" fmla="*/ 249 w 388"/>
                <a:gd name="T27" fmla="*/ 366 h 382"/>
                <a:gd name="T28" fmla="*/ 91 w 388"/>
                <a:gd name="T29" fmla="*/ 101 h 382"/>
                <a:gd name="T30" fmla="*/ 50 w 388"/>
                <a:gd name="T31" fmla="*/ 26 h 382"/>
                <a:gd name="T32" fmla="*/ 25 w 388"/>
                <a:gd name="T33" fmla="*/ 51 h 382"/>
                <a:gd name="T34" fmla="*/ 25 w 388"/>
                <a:gd name="T35" fmla="*/ 35 h 382"/>
                <a:gd name="T36" fmla="*/ 382 w 388"/>
                <a:gd name="T37" fmla="*/ 361 h 382"/>
                <a:gd name="T38" fmla="*/ 342 w 388"/>
                <a:gd name="T39" fmla="*/ 352 h 382"/>
                <a:gd name="T40" fmla="*/ 354 w 388"/>
                <a:gd name="T41" fmla="*/ 341 h 382"/>
                <a:gd name="T42" fmla="*/ 131 w 388"/>
                <a:gd name="T43" fmla="*/ 21 h 382"/>
                <a:gd name="T44" fmla="*/ 163 w 388"/>
                <a:gd name="T45" fmla="*/ 38 h 382"/>
                <a:gd name="T46" fmla="*/ 163 w 388"/>
                <a:gd name="T47" fmla="*/ 85 h 382"/>
                <a:gd name="T48" fmla="*/ 147 w 388"/>
                <a:gd name="T49" fmla="*/ 41 h 382"/>
                <a:gd name="T50" fmla="*/ 300 w 388"/>
                <a:gd name="T51" fmla="*/ 270 h 382"/>
                <a:gd name="T52" fmla="*/ 364 w 388"/>
                <a:gd name="T53" fmla="*/ 257 h 382"/>
                <a:gd name="T54" fmla="*/ 314 w 388"/>
                <a:gd name="T55" fmla="*/ 84 h 382"/>
                <a:gd name="T56" fmla="*/ 248 w 388"/>
                <a:gd name="T57" fmla="*/ 53 h 382"/>
                <a:gd name="T58" fmla="*/ 164 w 388"/>
                <a:gd name="T59" fmla="*/ 102 h 382"/>
                <a:gd name="T60" fmla="*/ 117 w 388"/>
                <a:gd name="T61" fmla="*/ 105 h 382"/>
                <a:gd name="T62" fmla="*/ 66 w 388"/>
                <a:gd name="T63" fmla="*/ 151 h 382"/>
                <a:gd name="T64" fmla="*/ 64 w 388"/>
                <a:gd name="T65" fmla="*/ 273 h 382"/>
                <a:gd name="T66" fmla="*/ 95 w 388"/>
                <a:gd name="T67" fmla="*/ 273 h 382"/>
                <a:gd name="T68" fmla="*/ 151 w 388"/>
                <a:gd name="T69" fmla="*/ 290 h 382"/>
                <a:gd name="T70" fmla="*/ 243 w 388"/>
                <a:gd name="T71" fmla="*/ 297 h 382"/>
                <a:gd name="T72" fmla="*/ 291 w 388"/>
                <a:gd name="T73" fmla="*/ 278 h 382"/>
                <a:gd name="T74" fmla="*/ 266 w 388"/>
                <a:gd name="T75" fmla="*/ 276 h 382"/>
                <a:gd name="T76" fmla="*/ 238 w 388"/>
                <a:gd name="T77" fmla="*/ 280 h 382"/>
                <a:gd name="T78" fmla="*/ 200 w 388"/>
                <a:gd name="T79" fmla="*/ 258 h 382"/>
                <a:gd name="T80" fmla="*/ 149 w 388"/>
                <a:gd name="T81" fmla="*/ 274 h 382"/>
                <a:gd name="T82" fmla="*/ 96 w 388"/>
                <a:gd name="T83" fmla="*/ 253 h 382"/>
                <a:gd name="T84" fmla="*/ 65 w 388"/>
                <a:gd name="T85" fmla="*/ 257 h 382"/>
                <a:gd name="T86" fmla="*/ 65 w 388"/>
                <a:gd name="T87" fmla="*/ 167 h 382"/>
                <a:gd name="T88" fmla="*/ 86 w 388"/>
                <a:gd name="T89" fmla="*/ 170 h 382"/>
                <a:gd name="T90" fmla="*/ 130 w 388"/>
                <a:gd name="T91" fmla="*/ 118 h 382"/>
                <a:gd name="T92" fmla="*/ 170 w 388"/>
                <a:gd name="T93" fmla="*/ 120 h 382"/>
                <a:gd name="T94" fmla="*/ 182 w 388"/>
                <a:gd name="T95" fmla="*/ 117 h 382"/>
                <a:gd name="T96" fmla="*/ 250 w 388"/>
                <a:gd name="T97" fmla="*/ 69 h 382"/>
                <a:gd name="T98" fmla="*/ 320 w 388"/>
                <a:gd name="T99" fmla="*/ 139 h 382"/>
                <a:gd name="T100" fmla="*/ 371 w 388"/>
                <a:gd name="T101" fmla="*/ 204 h 382"/>
                <a:gd name="T102" fmla="*/ 322 w 388"/>
                <a:gd name="T103" fmla="*/ 259 h 382"/>
                <a:gd name="T104" fmla="*/ 290 w 388"/>
                <a:gd name="T105" fmla="*/ 255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8" h="382">
                  <a:moveTo>
                    <a:pt x="325" y="73"/>
                  </a:moveTo>
                  <a:cubicBezTo>
                    <a:pt x="350" y="48"/>
                    <a:pt x="350" y="48"/>
                    <a:pt x="350" y="48"/>
                  </a:cubicBezTo>
                  <a:cubicBezTo>
                    <a:pt x="352" y="49"/>
                    <a:pt x="355" y="50"/>
                    <a:pt x="358" y="50"/>
                  </a:cubicBezTo>
                  <a:cubicBezTo>
                    <a:pt x="371" y="50"/>
                    <a:pt x="383" y="38"/>
                    <a:pt x="383" y="25"/>
                  </a:cubicBezTo>
                  <a:cubicBezTo>
                    <a:pt x="383" y="11"/>
                    <a:pt x="371" y="0"/>
                    <a:pt x="358" y="0"/>
                  </a:cubicBezTo>
                  <a:cubicBezTo>
                    <a:pt x="344" y="0"/>
                    <a:pt x="333" y="11"/>
                    <a:pt x="333" y="25"/>
                  </a:cubicBezTo>
                  <a:cubicBezTo>
                    <a:pt x="333" y="30"/>
                    <a:pt x="334" y="34"/>
                    <a:pt x="337" y="38"/>
                  </a:cubicBezTo>
                  <a:cubicBezTo>
                    <a:pt x="314" y="62"/>
                    <a:pt x="314" y="62"/>
                    <a:pt x="314" y="62"/>
                  </a:cubicBezTo>
                  <a:cubicBezTo>
                    <a:pt x="318" y="65"/>
                    <a:pt x="322" y="69"/>
                    <a:pt x="325" y="73"/>
                  </a:cubicBezTo>
                  <a:close/>
                  <a:moveTo>
                    <a:pt x="358" y="16"/>
                  </a:moveTo>
                  <a:cubicBezTo>
                    <a:pt x="363" y="16"/>
                    <a:pt x="367" y="20"/>
                    <a:pt x="367" y="25"/>
                  </a:cubicBezTo>
                  <a:cubicBezTo>
                    <a:pt x="367" y="30"/>
                    <a:pt x="363" y="34"/>
                    <a:pt x="358" y="34"/>
                  </a:cubicBezTo>
                  <a:cubicBezTo>
                    <a:pt x="353" y="34"/>
                    <a:pt x="349" y="30"/>
                    <a:pt x="349" y="25"/>
                  </a:cubicBezTo>
                  <a:cubicBezTo>
                    <a:pt x="349" y="20"/>
                    <a:pt x="353" y="16"/>
                    <a:pt x="358" y="16"/>
                  </a:cubicBezTo>
                  <a:close/>
                  <a:moveTo>
                    <a:pt x="97" y="294"/>
                  </a:moveTo>
                  <a:cubicBezTo>
                    <a:pt x="39" y="351"/>
                    <a:pt x="39" y="351"/>
                    <a:pt x="39" y="351"/>
                  </a:cubicBezTo>
                  <a:cubicBezTo>
                    <a:pt x="41" y="354"/>
                    <a:pt x="42" y="357"/>
                    <a:pt x="42" y="361"/>
                  </a:cubicBezTo>
                  <a:cubicBezTo>
                    <a:pt x="42" y="373"/>
                    <a:pt x="32" y="382"/>
                    <a:pt x="21" y="382"/>
                  </a:cubicBezTo>
                  <a:cubicBezTo>
                    <a:pt x="9" y="382"/>
                    <a:pt x="0" y="373"/>
                    <a:pt x="0" y="361"/>
                  </a:cubicBezTo>
                  <a:cubicBezTo>
                    <a:pt x="0" y="349"/>
                    <a:pt x="9" y="340"/>
                    <a:pt x="21" y="340"/>
                  </a:cubicBezTo>
                  <a:cubicBezTo>
                    <a:pt x="23" y="340"/>
                    <a:pt x="25" y="341"/>
                    <a:pt x="27" y="341"/>
                  </a:cubicBezTo>
                  <a:cubicBezTo>
                    <a:pt x="27" y="341"/>
                    <a:pt x="27" y="341"/>
                    <a:pt x="27" y="341"/>
                  </a:cubicBezTo>
                  <a:cubicBezTo>
                    <a:pt x="27" y="341"/>
                    <a:pt x="27" y="341"/>
                    <a:pt x="27" y="341"/>
                  </a:cubicBezTo>
                  <a:cubicBezTo>
                    <a:pt x="27" y="341"/>
                    <a:pt x="27" y="341"/>
                    <a:pt x="27" y="341"/>
                  </a:cubicBezTo>
                  <a:cubicBezTo>
                    <a:pt x="81" y="287"/>
                    <a:pt x="81" y="287"/>
                    <a:pt x="81" y="287"/>
                  </a:cubicBezTo>
                  <a:cubicBezTo>
                    <a:pt x="82" y="287"/>
                    <a:pt x="84" y="287"/>
                    <a:pt x="85" y="286"/>
                  </a:cubicBezTo>
                  <a:cubicBezTo>
                    <a:pt x="89" y="289"/>
                    <a:pt x="93" y="291"/>
                    <a:pt x="97" y="294"/>
                  </a:cubicBezTo>
                  <a:close/>
                  <a:moveTo>
                    <a:pt x="253" y="332"/>
                  </a:moveTo>
                  <a:cubicBezTo>
                    <a:pt x="247" y="313"/>
                    <a:pt x="247" y="313"/>
                    <a:pt x="247" y="313"/>
                  </a:cubicBezTo>
                  <a:cubicBezTo>
                    <a:pt x="246" y="313"/>
                    <a:pt x="245" y="313"/>
                    <a:pt x="244" y="313"/>
                  </a:cubicBezTo>
                  <a:cubicBezTo>
                    <a:pt x="242" y="313"/>
                    <a:pt x="242" y="313"/>
                    <a:pt x="242" y="313"/>
                  </a:cubicBezTo>
                  <a:cubicBezTo>
                    <a:pt x="238" y="313"/>
                    <a:pt x="234" y="312"/>
                    <a:pt x="230" y="312"/>
                  </a:cubicBezTo>
                  <a:cubicBezTo>
                    <a:pt x="237" y="335"/>
                    <a:pt x="237" y="335"/>
                    <a:pt x="237" y="335"/>
                  </a:cubicBezTo>
                  <a:cubicBezTo>
                    <a:pt x="229" y="339"/>
                    <a:pt x="224" y="347"/>
                    <a:pt x="224" y="357"/>
                  </a:cubicBezTo>
                  <a:cubicBezTo>
                    <a:pt x="224" y="371"/>
                    <a:pt x="235" y="382"/>
                    <a:pt x="249" y="382"/>
                  </a:cubicBezTo>
                  <a:cubicBezTo>
                    <a:pt x="262" y="382"/>
                    <a:pt x="274" y="371"/>
                    <a:pt x="274" y="357"/>
                  </a:cubicBezTo>
                  <a:cubicBezTo>
                    <a:pt x="274" y="345"/>
                    <a:pt x="265" y="335"/>
                    <a:pt x="253" y="332"/>
                  </a:cubicBezTo>
                  <a:close/>
                  <a:moveTo>
                    <a:pt x="249" y="366"/>
                  </a:moveTo>
                  <a:cubicBezTo>
                    <a:pt x="244" y="366"/>
                    <a:pt x="240" y="362"/>
                    <a:pt x="240" y="357"/>
                  </a:cubicBezTo>
                  <a:cubicBezTo>
                    <a:pt x="240" y="352"/>
                    <a:pt x="244" y="348"/>
                    <a:pt x="249" y="348"/>
                  </a:cubicBezTo>
                  <a:cubicBezTo>
                    <a:pt x="254" y="348"/>
                    <a:pt x="258" y="352"/>
                    <a:pt x="258" y="357"/>
                  </a:cubicBezTo>
                  <a:cubicBezTo>
                    <a:pt x="258" y="362"/>
                    <a:pt x="254" y="366"/>
                    <a:pt x="249" y="366"/>
                  </a:cubicBezTo>
                  <a:close/>
                  <a:moveTo>
                    <a:pt x="25" y="51"/>
                  </a:moveTo>
                  <a:cubicBezTo>
                    <a:pt x="29" y="51"/>
                    <a:pt x="34" y="49"/>
                    <a:pt x="37" y="47"/>
                  </a:cubicBezTo>
                  <a:cubicBezTo>
                    <a:pt x="91" y="101"/>
                    <a:pt x="91" y="101"/>
                    <a:pt x="91" y="101"/>
                  </a:cubicBezTo>
                  <a:cubicBezTo>
                    <a:pt x="95" y="98"/>
                    <a:pt x="100" y="95"/>
                    <a:pt x="105" y="93"/>
                  </a:cubicBezTo>
                  <a:cubicBezTo>
                    <a:pt x="48" y="36"/>
                    <a:pt x="48" y="36"/>
                    <a:pt x="48" y="36"/>
                  </a:cubicBezTo>
                  <a:cubicBezTo>
                    <a:pt x="49" y="33"/>
                    <a:pt x="50" y="29"/>
                    <a:pt x="50" y="26"/>
                  </a:cubicBezTo>
                  <a:cubicBezTo>
                    <a:pt x="50" y="12"/>
                    <a:pt x="39" y="1"/>
                    <a:pt x="25" y="1"/>
                  </a:cubicBezTo>
                  <a:cubicBezTo>
                    <a:pt x="11" y="1"/>
                    <a:pt x="0" y="12"/>
                    <a:pt x="0" y="26"/>
                  </a:cubicBezTo>
                  <a:cubicBezTo>
                    <a:pt x="0" y="39"/>
                    <a:pt x="11" y="51"/>
                    <a:pt x="25" y="51"/>
                  </a:cubicBezTo>
                  <a:close/>
                  <a:moveTo>
                    <a:pt x="25" y="17"/>
                  </a:moveTo>
                  <a:cubicBezTo>
                    <a:pt x="30" y="17"/>
                    <a:pt x="34" y="21"/>
                    <a:pt x="34" y="26"/>
                  </a:cubicBezTo>
                  <a:cubicBezTo>
                    <a:pt x="34" y="31"/>
                    <a:pt x="30" y="35"/>
                    <a:pt x="25" y="35"/>
                  </a:cubicBezTo>
                  <a:cubicBezTo>
                    <a:pt x="20" y="35"/>
                    <a:pt x="16" y="31"/>
                    <a:pt x="16" y="26"/>
                  </a:cubicBezTo>
                  <a:cubicBezTo>
                    <a:pt x="16" y="21"/>
                    <a:pt x="20" y="17"/>
                    <a:pt x="25" y="17"/>
                  </a:cubicBezTo>
                  <a:close/>
                  <a:moveTo>
                    <a:pt x="382" y="361"/>
                  </a:moveTo>
                  <a:cubicBezTo>
                    <a:pt x="382" y="373"/>
                    <a:pt x="372" y="382"/>
                    <a:pt x="361" y="382"/>
                  </a:cubicBezTo>
                  <a:cubicBezTo>
                    <a:pt x="349" y="382"/>
                    <a:pt x="340" y="373"/>
                    <a:pt x="340" y="361"/>
                  </a:cubicBezTo>
                  <a:cubicBezTo>
                    <a:pt x="340" y="358"/>
                    <a:pt x="341" y="355"/>
                    <a:pt x="342" y="352"/>
                  </a:cubicBezTo>
                  <a:cubicBezTo>
                    <a:pt x="290" y="300"/>
                    <a:pt x="290" y="300"/>
                    <a:pt x="290" y="300"/>
                  </a:cubicBezTo>
                  <a:cubicBezTo>
                    <a:pt x="295" y="297"/>
                    <a:pt x="299" y="293"/>
                    <a:pt x="303" y="290"/>
                  </a:cubicBezTo>
                  <a:cubicBezTo>
                    <a:pt x="354" y="341"/>
                    <a:pt x="354" y="341"/>
                    <a:pt x="354" y="341"/>
                  </a:cubicBezTo>
                  <a:cubicBezTo>
                    <a:pt x="356" y="341"/>
                    <a:pt x="359" y="340"/>
                    <a:pt x="361" y="340"/>
                  </a:cubicBezTo>
                  <a:cubicBezTo>
                    <a:pt x="372" y="340"/>
                    <a:pt x="382" y="349"/>
                    <a:pt x="382" y="361"/>
                  </a:cubicBezTo>
                  <a:close/>
                  <a:moveTo>
                    <a:pt x="131" y="21"/>
                  </a:moveTo>
                  <a:cubicBezTo>
                    <a:pt x="131" y="9"/>
                    <a:pt x="140" y="0"/>
                    <a:pt x="151" y="0"/>
                  </a:cubicBezTo>
                  <a:cubicBezTo>
                    <a:pt x="163" y="0"/>
                    <a:pt x="172" y="9"/>
                    <a:pt x="172" y="21"/>
                  </a:cubicBezTo>
                  <a:cubicBezTo>
                    <a:pt x="172" y="28"/>
                    <a:pt x="169" y="35"/>
                    <a:pt x="163" y="38"/>
                  </a:cubicBezTo>
                  <a:cubicBezTo>
                    <a:pt x="163" y="38"/>
                    <a:pt x="163" y="38"/>
                    <a:pt x="163" y="38"/>
                  </a:cubicBezTo>
                  <a:cubicBezTo>
                    <a:pt x="173" y="72"/>
                    <a:pt x="173" y="72"/>
                    <a:pt x="173" y="72"/>
                  </a:cubicBezTo>
                  <a:cubicBezTo>
                    <a:pt x="169" y="76"/>
                    <a:pt x="166" y="80"/>
                    <a:pt x="163" y="85"/>
                  </a:cubicBezTo>
                  <a:cubicBezTo>
                    <a:pt x="162" y="85"/>
                    <a:pt x="161" y="85"/>
                    <a:pt x="159" y="84"/>
                  </a:cubicBezTo>
                  <a:cubicBezTo>
                    <a:pt x="147" y="41"/>
                    <a:pt x="147" y="41"/>
                    <a:pt x="147" y="41"/>
                  </a:cubicBezTo>
                  <a:cubicBezTo>
                    <a:pt x="147" y="41"/>
                    <a:pt x="147" y="41"/>
                    <a:pt x="147" y="41"/>
                  </a:cubicBezTo>
                  <a:cubicBezTo>
                    <a:pt x="138" y="40"/>
                    <a:pt x="131" y="31"/>
                    <a:pt x="131" y="21"/>
                  </a:cubicBezTo>
                  <a:close/>
                  <a:moveTo>
                    <a:pt x="292" y="278"/>
                  </a:moveTo>
                  <a:cubicBezTo>
                    <a:pt x="294" y="276"/>
                    <a:pt x="297" y="273"/>
                    <a:pt x="300" y="270"/>
                  </a:cubicBezTo>
                  <a:cubicBezTo>
                    <a:pt x="307" y="273"/>
                    <a:pt x="314" y="274"/>
                    <a:pt x="321" y="275"/>
                  </a:cubicBezTo>
                  <a:cubicBezTo>
                    <a:pt x="323" y="275"/>
                    <a:pt x="323" y="275"/>
                    <a:pt x="323" y="275"/>
                  </a:cubicBezTo>
                  <a:cubicBezTo>
                    <a:pt x="338" y="275"/>
                    <a:pt x="353" y="269"/>
                    <a:pt x="364" y="257"/>
                  </a:cubicBezTo>
                  <a:cubicBezTo>
                    <a:pt x="378" y="244"/>
                    <a:pt x="387" y="225"/>
                    <a:pt x="387" y="204"/>
                  </a:cubicBezTo>
                  <a:cubicBezTo>
                    <a:pt x="388" y="168"/>
                    <a:pt x="366" y="138"/>
                    <a:pt x="335" y="131"/>
                  </a:cubicBezTo>
                  <a:cubicBezTo>
                    <a:pt x="332" y="113"/>
                    <a:pt x="325" y="97"/>
                    <a:pt x="314" y="84"/>
                  </a:cubicBezTo>
                  <a:cubicBezTo>
                    <a:pt x="310" y="80"/>
                    <a:pt x="306" y="76"/>
                    <a:pt x="302" y="73"/>
                  </a:cubicBezTo>
                  <a:cubicBezTo>
                    <a:pt x="288" y="61"/>
                    <a:pt x="270" y="54"/>
                    <a:pt x="251" y="53"/>
                  </a:cubicBezTo>
                  <a:cubicBezTo>
                    <a:pt x="250" y="53"/>
                    <a:pt x="249" y="53"/>
                    <a:pt x="248" y="53"/>
                  </a:cubicBezTo>
                  <a:cubicBezTo>
                    <a:pt x="220" y="53"/>
                    <a:pt x="194" y="68"/>
                    <a:pt x="178" y="91"/>
                  </a:cubicBezTo>
                  <a:cubicBezTo>
                    <a:pt x="175" y="95"/>
                    <a:pt x="173" y="99"/>
                    <a:pt x="171" y="104"/>
                  </a:cubicBezTo>
                  <a:cubicBezTo>
                    <a:pt x="169" y="103"/>
                    <a:pt x="167" y="102"/>
                    <a:pt x="164" y="102"/>
                  </a:cubicBezTo>
                  <a:cubicBezTo>
                    <a:pt x="159" y="100"/>
                    <a:pt x="153" y="100"/>
                    <a:pt x="148" y="99"/>
                  </a:cubicBezTo>
                  <a:cubicBezTo>
                    <a:pt x="147" y="99"/>
                    <a:pt x="147" y="99"/>
                    <a:pt x="146" y="99"/>
                  </a:cubicBezTo>
                  <a:cubicBezTo>
                    <a:pt x="136" y="99"/>
                    <a:pt x="126" y="101"/>
                    <a:pt x="117" y="105"/>
                  </a:cubicBezTo>
                  <a:cubicBezTo>
                    <a:pt x="112" y="107"/>
                    <a:pt x="107" y="110"/>
                    <a:pt x="103" y="113"/>
                  </a:cubicBezTo>
                  <a:cubicBezTo>
                    <a:pt x="89" y="122"/>
                    <a:pt x="79" y="135"/>
                    <a:pt x="74" y="151"/>
                  </a:cubicBezTo>
                  <a:cubicBezTo>
                    <a:pt x="71" y="151"/>
                    <a:pt x="69" y="151"/>
                    <a:pt x="66" y="151"/>
                  </a:cubicBezTo>
                  <a:cubicBezTo>
                    <a:pt x="65" y="151"/>
                    <a:pt x="65" y="151"/>
                    <a:pt x="65" y="151"/>
                  </a:cubicBezTo>
                  <a:cubicBezTo>
                    <a:pt x="32" y="151"/>
                    <a:pt x="4" y="177"/>
                    <a:pt x="3" y="210"/>
                  </a:cubicBezTo>
                  <a:cubicBezTo>
                    <a:pt x="2" y="244"/>
                    <a:pt x="29" y="272"/>
                    <a:pt x="64" y="273"/>
                  </a:cubicBezTo>
                  <a:cubicBezTo>
                    <a:pt x="64" y="273"/>
                    <a:pt x="64" y="273"/>
                    <a:pt x="65" y="273"/>
                  </a:cubicBezTo>
                  <a:cubicBezTo>
                    <a:pt x="73" y="273"/>
                    <a:pt x="81" y="271"/>
                    <a:pt x="88" y="268"/>
                  </a:cubicBezTo>
                  <a:cubicBezTo>
                    <a:pt x="90" y="270"/>
                    <a:pt x="92" y="272"/>
                    <a:pt x="95" y="273"/>
                  </a:cubicBezTo>
                  <a:cubicBezTo>
                    <a:pt x="99" y="277"/>
                    <a:pt x="104" y="279"/>
                    <a:pt x="109" y="282"/>
                  </a:cubicBezTo>
                  <a:cubicBezTo>
                    <a:pt x="121" y="287"/>
                    <a:pt x="134" y="290"/>
                    <a:pt x="148" y="290"/>
                  </a:cubicBezTo>
                  <a:cubicBezTo>
                    <a:pt x="149" y="290"/>
                    <a:pt x="150" y="290"/>
                    <a:pt x="151" y="290"/>
                  </a:cubicBezTo>
                  <a:cubicBezTo>
                    <a:pt x="168" y="290"/>
                    <a:pt x="184" y="286"/>
                    <a:pt x="198" y="279"/>
                  </a:cubicBezTo>
                  <a:cubicBezTo>
                    <a:pt x="206" y="286"/>
                    <a:pt x="215" y="291"/>
                    <a:pt x="225" y="294"/>
                  </a:cubicBezTo>
                  <a:cubicBezTo>
                    <a:pt x="231" y="296"/>
                    <a:pt x="237" y="297"/>
                    <a:pt x="243" y="297"/>
                  </a:cubicBezTo>
                  <a:cubicBezTo>
                    <a:pt x="244" y="297"/>
                    <a:pt x="244" y="297"/>
                    <a:pt x="244" y="297"/>
                  </a:cubicBezTo>
                  <a:cubicBezTo>
                    <a:pt x="256" y="297"/>
                    <a:pt x="268" y="294"/>
                    <a:pt x="278" y="288"/>
                  </a:cubicBezTo>
                  <a:cubicBezTo>
                    <a:pt x="283" y="285"/>
                    <a:pt x="287" y="282"/>
                    <a:pt x="291" y="278"/>
                  </a:cubicBezTo>
                  <a:lnTo>
                    <a:pt x="292" y="278"/>
                  </a:lnTo>
                  <a:close/>
                  <a:moveTo>
                    <a:pt x="280" y="267"/>
                  </a:moveTo>
                  <a:cubicBezTo>
                    <a:pt x="276" y="271"/>
                    <a:pt x="271" y="274"/>
                    <a:pt x="266" y="276"/>
                  </a:cubicBezTo>
                  <a:cubicBezTo>
                    <a:pt x="260" y="279"/>
                    <a:pt x="252" y="281"/>
                    <a:pt x="244" y="281"/>
                  </a:cubicBezTo>
                  <a:cubicBezTo>
                    <a:pt x="243" y="281"/>
                    <a:pt x="243" y="281"/>
                    <a:pt x="243" y="281"/>
                  </a:cubicBezTo>
                  <a:cubicBezTo>
                    <a:pt x="241" y="281"/>
                    <a:pt x="240" y="281"/>
                    <a:pt x="238" y="280"/>
                  </a:cubicBezTo>
                  <a:cubicBezTo>
                    <a:pt x="231" y="280"/>
                    <a:pt x="225" y="278"/>
                    <a:pt x="220" y="275"/>
                  </a:cubicBezTo>
                  <a:cubicBezTo>
                    <a:pt x="214" y="272"/>
                    <a:pt x="209" y="268"/>
                    <a:pt x="205" y="263"/>
                  </a:cubicBezTo>
                  <a:cubicBezTo>
                    <a:pt x="200" y="258"/>
                    <a:pt x="200" y="258"/>
                    <a:pt x="200" y="258"/>
                  </a:cubicBezTo>
                  <a:cubicBezTo>
                    <a:pt x="195" y="262"/>
                    <a:pt x="195" y="262"/>
                    <a:pt x="195" y="262"/>
                  </a:cubicBezTo>
                  <a:cubicBezTo>
                    <a:pt x="183" y="270"/>
                    <a:pt x="167" y="274"/>
                    <a:pt x="151" y="274"/>
                  </a:cubicBezTo>
                  <a:cubicBezTo>
                    <a:pt x="149" y="274"/>
                    <a:pt x="149" y="274"/>
                    <a:pt x="149" y="274"/>
                  </a:cubicBezTo>
                  <a:cubicBezTo>
                    <a:pt x="139" y="274"/>
                    <a:pt x="130" y="272"/>
                    <a:pt x="121" y="269"/>
                  </a:cubicBezTo>
                  <a:cubicBezTo>
                    <a:pt x="116" y="267"/>
                    <a:pt x="111" y="265"/>
                    <a:pt x="106" y="262"/>
                  </a:cubicBezTo>
                  <a:cubicBezTo>
                    <a:pt x="102" y="259"/>
                    <a:pt x="99" y="256"/>
                    <a:pt x="96" y="253"/>
                  </a:cubicBezTo>
                  <a:cubicBezTo>
                    <a:pt x="91" y="249"/>
                    <a:pt x="91" y="249"/>
                    <a:pt x="91" y="249"/>
                  </a:cubicBezTo>
                  <a:cubicBezTo>
                    <a:pt x="86" y="252"/>
                    <a:pt x="86" y="252"/>
                    <a:pt x="86" y="252"/>
                  </a:cubicBezTo>
                  <a:cubicBezTo>
                    <a:pt x="80" y="255"/>
                    <a:pt x="73" y="257"/>
                    <a:pt x="65" y="257"/>
                  </a:cubicBezTo>
                  <a:cubicBezTo>
                    <a:pt x="64" y="257"/>
                    <a:pt x="64" y="257"/>
                    <a:pt x="64" y="257"/>
                  </a:cubicBezTo>
                  <a:cubicBezTo>
                    <a:pt x="39" y="256"/>
                    <a:pt x="18" y="235"/>
                    <a:pt x="19" y="211"/>
                  </a:cubicBezTo>
                  <a:cubicBezTo>
                    <a:pt x="20" y="186"/>
                    <a:pt x="40" y="167"/>
                    <a:pt x="65" y="167"/>
                  </a:cubicBezTo>
                  <a:cubicBezTo>
                    <a:pt x="66" y="167"/>
                    <a:pt x="66" y="167"/>
                    <a:pt x="66" y="167"/>
                  </a:cubicBezTo>
                  <a:cubicBezTo>
                    <a:pt x="70" y="167"/>
                    <a:pt x="74" y="167"/>
                    <a:pt x="78" y="168"/>
                  </a:cubicBezTo>
                  <a:cubicBezTo>
                    <a:pt x="86" y="170"/>
                    <a:pt x="86" y="170"/>
                    <a:pt x="86" y="170"/>
                  </a:cubicBezTo>
                  <a:cubicBezTo>
                    <a:pt x="87" y="162"/>
                    <a:pt x="87" y="162"/>
                    <a:pt x="87" y="162"/>
                  </a:cubicBezTo>
                  <a:cubicBezTo>
                    <a:pt x="91" y="146"/>
                    <a:pt x="101" y="133"/>
                    <a:pt x="114" y="124"/>
                  </a:cubicBezTo>
                  <a:cubicBezTo>
                    <a:pt x="119" y="121"/>
                    <a:pt x="124" y="119"/>
                    <a:pt x="130" y="118"/>
                  </a:cubicBezTo>
                  <a:cubicBezTo>
                    <a:pt x="135" y="116"/>
                    <a:pt x="140" y="115"/>
                    <a:pt x="146" y="115"/>
                  </a:cubicBezTo>
                  <a:cubicBezTo>
                    <a:pt x="146" y="115"/>
                    <a:pt x="147" y="115"/>
                    <a:pt x="147" y="115"/>
                  </a:cubicBezTo>
                  <a:cubicBezTo>
                    <a:pt x="155" y="116"/>
                    <a:pt x="163" y="117"/>
                    <a:pt x="170" y="120"/>
                  </a:cubicBezTo>
                  <a:cubicBezTo>
                    <a:pt x="170" y="121"/>
                    <a:pt x="171" y="121"/>
                    <a:pt x="172" y="121"/>
                  </a:cubicBezTo>
                  <a:cubicBezTo>
                    <a:pt x="179" y="125"/>
                    <a:pt x="179" y="125"/>
                    <a:pt x="179" y="125"/>
                  </a:cubicBezTo>
                  <a:cubicBezTo>
                    <a:pt x="182" y="117"/>
                    <a:pt x="182" y="117"/>
                    <a:pt x="182" y="117"/>
                  </a:cubicBezTo>
                  <a:cubicBezTo>
                    <a:pt x="183" y="115"/>
                    <a:pt x="184" y="114"/>
                    <a:pt x="184" y="113"/>
                  </a:cubicBezTo>
                  <a:cubicBezTo>
                    <a:pt x="196" y="86"/>
                    <a:pt x="221" y="69"/>
                    <a:pt x="249" y="69"/>
                  </a:cubicBezTo>
                  <a:cubicBezTo>
                    <a:pt x="250" y="69"/>
                    <a:pt x="250" y="69"/>
                    <a:pt x="250" y="69"/>
                  </a:cubicBezTo>
                  <a:cubicBezTo>
                    <a:pt x="265" y="70"/>
                    <a:pt x="279" y="75"/>
                    <a:pt x="291" y="84"/>
                  </a:cubicBezTo>
                  <a:cubicBezTo>
                    <a:pt x="295" y="87"/>
                    <a:pt x="299" y="91"/>
                    <a:pt x="302" y="95"/>
                  </a:cubicBezTo>
                  <a:cubicBezTo>
                    <a:pt x="312" y="107"/>
                    <a:pt x="318" y="122"/>
                    <a:pt x="320" y="139"/>
                  </a:cubicBezTo>
                  <a:cubicBezTo>
                    <a:pt x="321" y="146"/>
                    <a:pt x="321" y="146"/>
                    <a:pt x="321" y="146"/>
                  </a:cubicBezTo>
                  <a:cubicBezTo>
                    <a:pt x="327" y="146"/>
                    <a:pt x="327" y="146"/>
                    <a:pt x="327" y="146"/>
                  </a:cubicBezTo>
                  <a:cubicBezTo>
                    <a:pt x="353" y="149"/>
                    <a:pt x="372" y="174"/>
                    <a:pt x="371" y="204"/>
                  </a:cubicBezTo>
                  <a:cubicBezTo>
                    <a:pt x="371" y="220"/>
                    <a:pt x="364" y="235"/>
                    <a:pt x="353" y="246"/>
                  </a:cubicBezTo>
                  <a:cubicBezTo>
                    <a:pt x="344" y="254"/>
                    <a:pt x="334" y="259"/>
                    <a:pt x="323" y="259"/>
                  </a:cubicBezTo>
                  <a:cubicBezTo>
                    <a:pt x="322" y="259"/>
                    <a:pt x="322" y="259"/>
                    <a:pt x="322" y="259"/>
                  </a:cubicBezTo>
                  <a:cubicBezTo>
                    <a:pt x="315" y="258"/>
                    <a:pt x="308" y="256"/>
                    <a:pt x="301" y="252"/>
                  </a:cubicBezTo>
                  <a:cubicBezTo>
                    <a:pt x="294" y="248"/>
                    <a:pt x="294" y="248"/>
                    <a:pt x="294" y="248"/>
                  </a:cubicBezTo>
                  <a:cubicBezTo>
                    <a:pt x="290" y="255"/>
                    <a:pt x="290" y="255"/>
                    <a:pt x="290" y="255"/>
                  </a:cubicBezTo>
                  <a:cubicBezTo>
                    <a:pt x="287" y="260"/>
                    <a:pt x="284" y="264"/>
                    <a:pt x="280" y="267"/>
                  </a:cubicBez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en-US" sz="1400"/>
            </a:p>
          </p:txBody>
        </p:sp>
      </p:grpSp>
      <p:sp>
        <p:nvSpPr>
          <p:cNvPr id="59" name="Text Placeholder 37">
            <a:extLst>
              <a:ext uri="{FF2B5EF4-FFF2-40B4-BE49-F238E27FC236}">
                <a16:creationId xmlns:a16="http://schemas.microsoft.com/office/drawing/2014/main" id="{EF32AC4F-2DAC-F94E-8D65-7014236E7791}"/>
              </a:ext>
            </a:extLst>
          </p:cNvPr>
          <p:cNvSpPr txBox="1">
            <a:spLocks/>
          </p:cNvSpPr>
          <p:nvPr/>
        </p:nvSpPr>
        <p:spPr>
          <a:xfrm>
            <a:off x="4969255" y="4465868"/>
            <a:ext cx="1600364" cy="268977"/>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Virtual Cloud Network</a:t>
            </a:r>
          </a:p>
        </p:txBody>
      </p:sp>
    </p:spTree>
    <p:extLst>
      <p:ext uri="{BB962C8B-B14F-4D97-AF65-F5344CB8AC3E}">
        <p14:creationId xmlns:p14="http://schemas.microsoft.com/office/powerpoint/2010/main" val="214067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F58A322-782B-6E47-8D76-1294CB9CF12C}"/>
              </a:ext>
            </a:extLst>
          </p:cNvPr>
          <p:cNvSpPr>
            <a:spLocks noGrp="1"/>
          </p:cNvSpPr>
          <p:nvPr>
            <p:ph type="subTitle" idx="10"/>
          </p:nvPr>
        </p:nvSpPr>
        <p:spPr/>
        <p:txBody>
          <a:bodyPr/>
          <a:lstStyle/>
          <a:p>
            <a:r>
              <a:rPr lang="en-US" dirty="0"/>
              <a:t>A unique position in your software stack</a:t>
            </a:r>
          </a:p>
        </p:txBody>
      </p:sp>
      <p:sp>
        <p:nvSpPr>
          <p:cNvPr id="7" name="Title 6">
            <a:extLst>
              <a:ext uri="{FF2B5EF4-FFF2-40B4-BE49-F238E27FC236}">
                <a16:creationId xmlns:a16="http://schemas.microsoft.com/office/drawing/2014/main" id="{BFACBD5B-8365-4E40-AA0B-A1CDFDC234C9}"/>
              </a:ext>
            </a:extLst>
          </p:cNvPr>
          <p:cNvSpPr>
            <a:spLocks noGrp="1"/>
          </p:cNvSpPr>
          <p:nvPr>
            <p:ph type="title"/>
          </p:nvPr>
        </p:nvSpPr>
        <p:spPr/>
        <p:txBody>
          <a:bodyPr/>
          <a:lstStyle/>
          <a:p>
            <a:r>
              <a:rPr lang="en-US" dirty="0"/>
              <a:t>VMware Intrinsic Security</a:t>
            </a:r>
          </a:p>
        </p:txBody>
      </p:sp>
      <p:sp>
        <p:nvSpPr>
          <p:cNvPr id="9" name="Rectangle 8">
            <a:extLst>
              <a:ext uri="{FF2B5EF4-FFF2-40B4-BE49-F238E27FC236}">
                <a16:creationId xmlns:a16="http://schemas.microsoft.com/office/drawing/2014/main" id="{EBAD06AB-B0F1-0D41-8C18-AC946EE155AA}"/>
              </a:ext>
            </a:extLst>
          </p:cNvPr>
          <p:cNvSpPr/>
          <p:nvPr/>
        </p:nvSpPr>
        <p:spPr>
          <a:xfrm>
            <a:off x="3684486" y="5554256"/>
            <a:ext cx="4795922" cy="738664"/>
          </a:xfrm>
          <a:prstGeom prst="rect">
            <a:avLst/>
          </a:prstGeom>
          <a:noFill/>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dirty="0">
                <a:ln>
                  <a:noFill/>
                </a:ln>
                <a:solidFill>
                  <a:schemeClr val="accent2"/>
                </a:solidFill>
                <a:effectLst/>
                <a:uLnTx/>
                <a:uFillTx/>
              </a:rPr>
              <a:t>More Secure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100" b="0" i="0" u="none" strike="noStrike" kern="0" cap="none" spc="0" normalizeH="0" baseline="0" noProof="0" dirty="0">
                <a:ln>
                  <a:noFill/>
                </a:ln>
                <a:solidFill>
                  <a:schemeClr val="accent2"/>
                </a:solidFill>
                <a:effectLst/>
                <a:uLnTx/>
                <a:uFillTx/>
              </a:rPr>
              <a:t>Infrastructure</a:t>
            </a:r>
          </a:p>
        </p:txBody>
      </p:sp>
      <p:grpSp>
        <p:nvGrpSpPr>
          <p:cNvPr id="10" name="Group 9">
            <a:extLst>
              <a:ext uri="{FF2B5EF4-FFF2-40B4-BE49-F238E27FC236}">
                <a16:creationId xmlns:a16="http://schemas.microsoft.com/office/drawing/2014/main" id="{81C8C3E7-7BCE-2D4C-9F14-CC0CA10EF016}"/>
              </a:ext>
            </a:extLst>
          </p:cNvPr>
          <p:cNvGrpSpPr/>
          <p:nvPr/>
        </p:nvGrpSpPr>
        <p:grpSpPr>
          <a:xfrm>
            <a:off x="7323105" y="3711931"/>
            <a:ext cx="3403882" cy="2247120"/>
            <a:chOff x="7323105" y="3497464"/>
            <a:chExt cx="3403882" cy="2247120"/>
          </a:xfrm>
        </p:grpSpPr>
        <p:cxnSp>
          <p:nvCxnSpPr>
            <p:cNvPr id="11" name="Straight Connector 10">
              <a:extLst>
                <a:ext uri="{FF2B5EF4-FFF2-40B4-BE49-F238E27FC236}">
                  <a16:creationId xmlns:a16="http://schemas.microsoft.com/office/drawing/2014/main" id="{61F02B3E-9D95-2540-BDE8-677F06F60EDF}"/>
                </a:ext>
              </a:extLst>
            </p:cNvPr>
            <p:cNvCxnSpPr>
              <a:cxnSpLocks/>
            </p:cNvCxnSpPr>
            <p:nvPr/>
          </p:nvCxnSpPr>
          <p:spPr bwMode="gray">
            <a:xfrm flipV="1">
              <a:off x="10726987" y="3497464"/>
              <a:ext cx="0" cy="2247120"/>
            </a:xfrm>
            <a:prstGeom prst="line">
              <a:avLst/>
            </a:prstGeom>
            <a:noFill/>
            <a:ln w="25400" cap="flat" cmpd="sng" algn="ctr">
              <a:solidFill>
                <a:schemeClr val="accent2"/>
              </a:solidFill>
              <a:prstDash val="solid"/>
              <a:miter lim="800000"/>
              <a:tailEnd type="none"/>
            </a:ln>
            <a:effectLst/>
          </p:spPr>
        </p:cxnSp>
        <p:cxnSp>
          <p:nvCxnSpPr>
            <p:cNvPr id="12" name="Straight Connector 11">
              <a:extLst>
                <a:ext uri="{FF2B5EF4-FFF2-40B4-BE49-F238E27FC236}">
                  <a16:creationId xmlns:a16="http://schemas.microsoft.com/office/drawing/2014/main" id="{E234BFFF-F388-574F-BBC8-B7FFE24A67FD}"/>
                </a:ext>
              </a:extLst>
            </p:cNvPr>
            <p:cNvCxnSpPr>
              <a:cxnSpLocks/>
            </p:cNvCxnSpPr>
            <p:nvPr/>
          </p:nvCxnSpPr>
          <p:spPr bwMode="gray">
            <a:xfrm>
              <a:off x="7440057" y="3497464"/>
              <a:ext cx="3286930" cy="0"/>
            </a:xfrm>
            <a:prstGeom prst="line">
              <a:avLst/>
            </a:prstGeom>
            <a:noFill/>
            <a:ln w="25400" cap="flat" cmpd="sng" algn="ctr">
              <a:solidFill>
                <a:schemeClr val="accent2"/>
              </a:solidFill>
              <a:prstDash val="solid"/>
              <a:miter lim="800000"/>
              <a:tailEnd type="none"/>
            </a:ln>
            <a:effectLst/>
          </p:spPr>
        </p:cxnSp>
        <p:cxnSp>
          <p:nvCxnSpPr>
            <p:cNvPr id="13" name="Straight Connector 12">
              <a:extLst>
                <a:ext uri="{FF2B5EF4-FFF2-40B4-BE49-F238E27FC236}">
                  <a16:creationId xmlns:a16="http://schemas.microsoft.com/office/drawing/2014/main" id="{9EDD898F-BB99-3348-BB21-77079C4A02E8}"/>
                </a:ext>
              </a:extLst>
            </p:cNvPr>
            <p:cNvCxnSpPr>
              <a:cxnSpLocks/>
            </p:cNvCxnSpPr>
            <p:nvPr/>
          </p:nvCxnSpPr>
          <p:spPr bwMode="gray">
            <a:xfrm>
              <a:off x="7618027" y="5738371"/>
              <a:ext cx="3108960" cy="0"/>
            </a:xfrm>
            <a:prstGeom prst="line">
              <a:avLst/>
            </a:prstGeom>
            <a:noFill/>
            <a:ln w="25400" cap="flat" cmpd="sng" algn="ctr">
              <a:solidFill>
                <a:schemeClr val="accent2"/>
              </a:solidFill>
              <a:prstDash val="solid"/>
              <a:miter lim="800000"/>
              <a:tailEnd type="none"/>
            </a:ln>
            <a:effectLst/>
          </p:spPr>
        </p:cxnSp>
        <p:sp>
          <p:nvSpPr>
            <p:cNvPr id="14" name="TextBox 13">
              <a:extLst>
                <a:ext uri="{FF2B5EF4-FFF2-40B4-BE49-F238E27FC236}">
                  <a16:creationId xmlns:a16="http://schemas.microsoft.com/office/drawing/2014/main" id="{1252C34C-3CAC-C54A-AD4C-726CDAF40E10}"/>
                </a:ext>
              </a:extLst>
            </p:cNvPr>
            <p:cNvSpPr txBox="1"/>
            <p:nvPr/>
          </p:nvSpPr>
          <p:spPr>
            <a:xfrm>
              <a:off x="8086092" y="4051962"/>
              <a:ext cx="1375377" cy="184666"/>
            </a:xfrm>
            <a:prstGeom prst="rect">
              <a:avLst/>
            </a:prstGeom>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2"/>
                  </a:solidFill>
                  <a:effectLst/>
                  <a:uLnTx/>
                  <a:uFillTx/>
                </a:rPr>
                <a:t>User Access Layer</a:t>
              </a:r>
            </a:p>
          </p:txBody>
        </p:sp>
        <p:sp>
          <p:nvSpPr>
            <p:cNvPr id="15" name="TextBox 14">
              <a:extLst>
                <a:ext uri="{FF2B5EF4-FFF2-40B4-BE49-F238E27FC236}">
                  <a16:creationId xmlns:a16="http://schemas.microsoft.com/office/drawing/2014/main" id="{E82FE8EA-E53C-E741-A621-C1589EB48E68}"/>
                </a:ext>
              </a:extLst>
            </p:cNvPr>
            <p:cNvSpPr txBox="1"/>
            <p:nvPr/>
          </p:nvSpPr>
          <p:spPr>
            <a:xfrm>
              <a:off x="9544758" y="5152024"/>
              <a:ext cx="527388" cy="166199"/>
            </a:xfrm>
            <a:prstGeom prst="rect">
              <a:avLst/>
            </a:prstGeom>
            <a:noFill/>
            <a:ln>
              <a:noFill/>
            </a:ln>
          </p:spPr>
          <p:txBody>
            <a:bodyPr wrap="none" lIns="0" tIns="0" rIns="0" bIns="0" rtlCol="0" anchor="ctr">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solidFill>
                  <a:effectLst/>
                  <a:uLnTx/>
                  <a:uFillTx/>
                </a:rPr>
                <a:t>Access</a:t>
              </a:r>
            </a:p>
          </p:txBody>
        </p:sp>
        <p:sp>
          <p:nvSpPr>
            <p:cNvPr id="16" name="TextBox 15">
              <a:extLst>
                <a:ext uri="{FF2B5EF4-FFF2-40B4-BE49-F238E27FC236}">
                  <a16:creationId xmlns:a16="http://schemas.microsoft.com/office/drawing/2014/main" id="{710368CE-857B-2241-9092-EE6FB49769FD}"/>
                </a:ext>
              </a:extLst>
            </p:cNvPr>
            <p:cNvSpPr txBox="1"/>
            <p:nvPr/>
          </p:nvSpPr>
          <p:spPr>
            <a:xfrm>
              <a:off x="7424614" y="5154545"/>
              <a:ext cx="419987" cy="166199"/>
            </a:xfrm>
            <a:prstGeom prst="rect">
              <a:avLst/>
            </a:prstGeom>
            <a:noFill/>
            <a:ln>
              <a:noFill/>
            </a:ln>
          </p:spPr>
          <p:txBody>
            <a:bodyPr wrap="none" lIns="0" tIns="0" rIns="0" bIns="0" rtlCol="0" anchor="ctr">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solidFill>
                  <a:effectLst/>
                  <a:uLnTx/>
                  <a:uFillTx/>
                </a:rPr>
                <a:t>Users</a:t>
              </a:r>
            </a:p>
          </p:txBody>
        </p:sp>
        <p:sp>
          <p:nvSpPr>
            <p:cNvPr id="17" name="TextBox 16">
              <a:extLst>
                <a:ext uri="{FF2B5EF4-FFF2-40B4-BE49-F238E27FC236}">
                  <a16:creationId xmlns:a16="http://schemas.microsoft.com/office/drawing/2014/main" id="{F33FB472-208C-2C4D-9FC9-2D5A10F7B268}"/>
                </a:ext>
              </a:extLst>
            </p:cNvPr>
            <p:cNvSpPr txBox="1"/>
            <p:nvPr/>
          </p:nvSpPr>
          <p:spPr>
            <a:xfrm>
              <a:off x="8444735" y="5150970"/>
              <a:ext cx="581891" cy="166199"/>
            </a:xfrm>
            <a:prstGeom prst="rect">
              <a:avLst/>
            </a:prstGeom>
            <a:noFill/>
            <a:ln>
              <a:noFill/>
            </a:ln>
          </p:spPr>
          <p:txBody>
            <a:bodyPr wrap="none" lIns="0" tIns="0" rIns="0" bIns="0" rtlCol="0" anchor="ctr">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solidFill>
                  <a:effectLst/>
                  <a:uLnTx/>
                  <a:uFillTx/>
                </a:rPr>
                <a:t>Devices</a:t>
              </a:r>
            </a:p>
          </p:txBody>
        </p:sp>
        <p:cxnSp>
          <p:nvCxnSpPr>
            <p:cNvPr id="18" name="Straight Connector 17">
              <a:extLst>
                <a:ext uri="{FF2B5EF4-FFF2-40B4-BE49-F238E27FC236}">
                  <a16:creationId xmlns:a16="http://schemas.microsoft.com/office/drawing/2014/main" id="{2737DF1F-B9FB-1F46-9527-29A69C0EDC06}"/>
                </a:ext>
              </a:extLst>
            </p:cNvPr>
            <p:cNvCxnSpPr>
              <a:cxnSpLocks/>
            </p:cNvCxnSpPr>
            <p:nvPr/>
          </p:nvCxnSpPr>
          <p:spPr bwMode="gray">
            <a:xfrm>
              <a:off x="7985434" y="4698790"/>
              <a:ext cx="465069" cy="0"/>
            </a:xfrm>
            <a:prstGeom prst="line">
              <a:avLst/>
            </a:prstGeom>
            <a:noFill/>
            <a:ln w="25400" cap="flat" cmpd="sng" algn="ctr">
              <a:solidFill>
                <a:schemeClr val="accent2"/>
              </a:solidFill>
              <a:prstDash val="solid"/>
              <a:miter lim="800000"/>
              <a:tailEnd type="none"/>
            </a:ln>
            <a:effectLst/>
          </p:spPr>
        </p:cxnSp>
        <p:cxnSp>
          <p:nvCxnSpPr>
            <p:cNvPr id="19" name="Straight Connector 18">
              <a:extLst>
                <a:ext uri="{FF2B5EF4-FFF2-40B4-BE49-F238E27FC236}">
                  <a16:creationId xmlns:a16="http://schemas.microsoft.com/office/drawing/2014/main" id="{BC2854C6-27FC-F34B-A54B-92E28A619541}"/>
                </a:ext>
              </a:extLst>
            </p:cNvPr>
            <p:cNvCxnSpPr>
              <a:cxnSpLocks/>
            </p:cNvCxnSpPr>
            <p:nvPr/>
          </p:nvCxnSpPr>
          <p:spPr bwMode="gray">
            <a:xfrm>
              <a:off x="9053790" y="4698790"/>
              <a:ext cx="434340" cy="0"/>
            </a:xfrm>
            <a:prstGeom prst="line">
              <a:avLst/>
            </a:prstGeom>
            <a:noFill/>
            <a:ln w="25400" cap="flat" cmpd="sng" algn="ctr">
              <a:solidFill>
                <a:schemeClr val="accent2"/>
              </a:solidFill>
              <a:prstDash val="solid"/>
              <a:miter lim="800000"/>
              <a:tailEnd type="none"/>
            </a:ln>
            <a:effectLst/>
          </p:spPr>
        </p:cxnSp>
        <p:sp>
          <p:nvSpPr>
            <p:cNvPr id="20" name="Freeform 122">
              <a:extLst>
                <a:ext uri="{FF2B5EF4-FFF2-40B4-BE49-F238E27FC236}">
                  <a16:creationId xmlns:a16="http://schemas.microsoft.com/office/drawing/2014/main" id="{9BE4197C-E843-4B4A-83D2-C80CF15E3D53}"/>
                </a:ext>
              </a:extLst>
            </p:cNvPr>
            <p:cNvSpPr>
              <a:spLocks noEditPoints="1"/>
            </p:cNvSpPr>
            <p:nvPr/>
          </p:nvSpPr>
          <p:spPr bwMode="auto">
            <a:xfrm>
              <a:off x="9508071" y="4494490"/>
              <a:ext cx="645006" cy="410129"/>
            </a:xfrm>
            <a:custGeom>
              <a:avLst/>
              <a:gdLst>
                <a:gd name="T0" fmla="*/ 127 w 202"/>
                <a:gd name="T1" fmla="*/ 128 h 128"/>
                <a:gd name="T2" fmla="*/ 126 w 202"/>
                <a:gd name="T3" fmla="*/ 128 h 128"/>
                <a:gd name="T4" fmla="*/ 102 w 202"/>
                <a:gd name="T5" fmla="*/ 119 h 128"/>
                <a:gd name="T6" fmla="*/ 76 w 202"/>
                <a:gd name="T7" fmla="*/ 125 h 128"/>
                <a:gd name="T8" fmla="*/ 45 w 202"/>
                <a:gd name="T9" fmla="*/ 113 h 128"/>
                <a:gd name="T10" fmla="*/ 32 w 202"/>
                <a:gd name="T11" fmla="*/ 116 h 128"/>
                <a:gd name="T12" fmla="*/ 0 w 202"/>
                <a:gd name="T13" fmla="*/ 83 h 128"/>
                <a:gd name="T14" fmla="*/ 33 w 202"/>
                <a:gd name="T15" fmla="*/ 52 h 128"/>
                <a:gd name="T16" fmla="*/ 33 w 202"/>
                <a:gd name="T17" fmla="*/ 52 h 128"/>
                <a:gd name="T18" fmla="*/ 37 w 202"/>
                <a:gd name="T19" fmla="*/ 52 h 128"/>
                <a:gd name="T20" fmla="*/ 76 w 202"/>
                <a:gd name="T21" fmla="*/ 25 h 128"/>
                <a:gd name="T22" fmla="*/ 88 w 202"/>
                <a:gd name="T23" fmla="*/ 27 h 128"/>
                <a:gd name="T24" fmla="*/ 130 w 202"/>
                <a:gd name="T25" fmla="*/ 1 h 128"/>
                <a:gd name="T26" fmla="*/ 130 w 202"/>
                <a:gd name="T27" fmla="*/ 1 h 128"/>
                <a:gd name="T28" fmla="*/ 174 w 202"/>
                <a:gd name="T29" fmla="*/ 42 h 128"/>
                <a:gd name="T30" fmla="*/ 202 w 202"/>
                <a:gd name="T31" fmla="*/ 80 h 128"/>
                <a:gd name="T32" fmla="*/ 190 w 202"/>
                <a:gd name="T33" fmla="*/ 108 h 128"/>
                <a:gd name="T34" fmla="*/ 167 w 202"/>
                <a:gd name="T35" fmla="*/ 117 h 128"/>
                <a:gd name="T36" fmla="*/ 156 w 202"/>
                <a:gd name="T37" fmla="*/ 114 h 128"/>
                <a:gd name="T38" fmla="*/ 127 w 202"/>
                <a:gd name="T39" fmla="*/ 128 h 128"/>
                <a:gd name="T40" fmla="*/ 104 w 202"/>
                <a:gd name="T41" fmla="*/ 109 h 128"/>
                <a:gd name="T42" fmla="*/ 106 w 202"/>
                <a:gd name="T43" fmla="*/ 111 h 128"/>
                <a:gd name="T44" fmla="*/ 126 w 202"/>
                <a:gd name="T45" fmla="*/ 120 h 128"/>
                <a:gd name="T46" fmla="*/ 151 w 202"/>
                <a:gd name="T47" fmla="*/ 107 h 128"/>
                <a:gd name="T48" fmla="*/ 153 w 202"/>
                <a:gd name="T49" fmla="*/ 103 h 128"/>
                <a:gd name="T50" fmla="*/ 157 w 202"/>
                <a:gd name="T51" fmla="*/ 105 h 128"/>
                <a:gd name="T52" fmla="*/ 167 w 202"/>
                <a:gd name="T53" fmla="*/ 109 h 128"/>
                <a:gd name="T54" fmla="*/ 184 w 202"/>
                <a:gd name="T55" fmla="*/ 102 h 128"/>
                <a:gd name="T56" fmla="*/ 194 w 202"/>
                <a:gd name="T57" fmla="*/ 80 h 128"/>
                <a:gd name="T58" fmla="*/ 170 w 202"/>
                <a:gd name="T59" fmla="*/ 49 h 128"/>
                <a:gd name="T60" fmla="*/ 167 w 202"/>
                <a:gd name="T61" fmla="*/ 49 h 128"/>
                <a:gd name="T62" fmla="*/ 167 w 202"/>
                <a:gd name="T63" fmla="*/ 46 h 128"/>
                <a:gd name="T64" fmla="*/ 130 w 202"/>
                <a:gd name="T65" fmla="*/ 9 h 128"/>
                <a:gd name="T66" fmla="*/ 130 w 202"/>
                <a:gd name="T67" fmla="*/ 9 h 128"/>
                <a:gd name="T68" fmla="*/ 94 w 202"/>
                <a:gd name="T69" fmla="*/ 34 h 128"/>
                <a:gd name="T70" fmla="*/ 93 w 202"/>
                <a:gd name="T71" fmla="*/ 38 h 128"/>
                <a:gd name="T72" fmla="*/ 89 w 202"/>
                <a:gd name="T73" fmla="*/ 36 h 128"/>
                <a:gd name="T74" fmla="*/ 76 w 202"/>
                <a:gd name="T75" fmla="*/ 33 h 128"/>
                <a:gd name="T76" fmla="*/ 44 w 202"/>
                <a:gd name="T77" fmla="*/ 58 h 128"/>
                <a:gd name="T78" fmla="*/ 43 w 202"/>
                <a:gd name="T79" fmla="*/ 62 h 128"/>
                <a:gd name="T80" fmla="*/ 39 w 202"/>
                <a:gd name="T81" fmla="*/ 61 h 128"/>
                <a:gd name="T82" fmla="*/ 33 w 202"/>
                <a:gd name="T83" fmla="*/ 60 h 128"/>
                <a:gd name="T84" fmla="*/ 8 w 202"/>
                <a:gd name="T85" fmla="*/ 83 h 128"/>
                <a:gd name="T86" fmla="*/ 32 w 202"/>
                <a:gd name="T87" fmla="*/ 108 h 128"/>
                <a:gd name="T88" fmla="*/ 44 w 202"/>
                <a:gd name="T89" fmla="*/ 105 h 128"/>
                <a:gd name="T90" fmla="*/ 47 w 202"/>
                <a:gd name="T91" fmla="*/ 104 h 128"/>
                <a:gd name="T92" fmla="*/ 49 w 202"/>
                <a:gd name="T93" fmla="*/ 106 h 128"/>
                <a:gd name="T94" fmla="*/ 77 w 202"/>
                <a:gd name="T95" fmla="*/ 117 h 128"/>
                <a:gd name="T96" fmla="*/ 101 w 202"/>
                <a:gd name="T97" fmla="*/ 110 h 128"/>
                <a:gd name="T98" fmla="*/ 104 w 202"/>
                <a:gd name="T99" fmla="*/ 10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 h="128">
                  <a:moveTo>
                    <a:pt x="127" y="128"/>
                  </a:moveTo>
                  <a:cubicBezTo>
                    <a:pt x="127" y="128"/>
                    <a:pt x="126" y="128"/>
                    <a:pt x="126" y="128"/>
                  </a:cubicBezTo>
                  <a:cubicBezTo>
                    <a:pt x="117" y="128"/>
                    <a:pt x="109" y="125"/>
                    <a:pt x="102" y="119"/>
                  </a:cubicBezTo>
                  <a:cubicBezTo>
                    <a:pt x="95" y="123"/>
                    <a:pt x="86" y="125"/>
                    <a:pt x="76" y="125"/>
                  </a:cubicBezTo>
                  <a:cubicBezTo>
                    <a:pt x="64" y="125"/>
                    <a:pt x="53" y="120"/>
                    <a:pt x="45" y="113"/>
                  </a:cubicBezTo>
                  <a:cubicBezTo>
                    <a:pt x="41" y="115"/>
                    <a:pt x="36" y="116"/>
                    <a:pt x="32" y="116"/>
                  </a:cubicBezTo>
                  <a:cubicBezTo>
                    <a:pt x="14" y="115"/>
                    <a:pt x="0" y="101"/>
                    <a:pt x="0" y="83"/>
                  </a:cubicBezTo>
                  <a:cubicBezTo>
                    <a:pt x="1" y="66"/>
                    <a:pt x="15" y="52"/>
                    <a:pt x="33" y="52"/>
                  </a:cubicBezTo>
                  <a:cubicBezTo>
                    <a:pt x="33" y="52"/>
                    <a:pt x="33" y="52"/>
                    <a:pt x="33" y="52"/>
                  </a:cubicBezTo>
                  <a:cubicBezTo>
                    <a:pt x="35" y="52"/>
                    <a:pt x="36" y="52"/>
                    <a:pt x="37" y="52"/>
                  </a:cubicBezTo>
                  <a:cubicBezTo>
                    <a:pt x="43" y="36"/>
                    <a:pt x="58" y="25"/>
                    <a:pt x="76" y="25"/>
                  </a:cubicBezTo>
                  <a:cubicBezTo>
                    <a:pt x="80" y="25"/>
                    <a:pt x="85" y="26"/>
                    <a:pt x="88" y="27"/>
                  </a:cubicBezTo>
                  <a:cubicBezTo>
                    <a:pt x="96" y="11"/>
                    <a:pt x="113" y="0"/>
                    <a:pt x="130" y="1"/>
                  </a:cubicBezTo>
                  <a:cubicBezTo>
                    <a:pt x="130" y="1"/>
                    <a:pt x="130" y="1"/>
                    <a:pt x="130" y="1"/>
                  </a:cubicBezTo>
                  <a:cubicBezTo>
                    <a:pt x="152" y="1"/>
                    <a:pt x="171" y="19"/>
                    <a:pt x="174" y="42"/>
                  </a:cubicBezTo>
                  <a:cubicBezTo>
                    <a:pt x="190" y="45"/>
                    <a:pt x="202" y="61"/>
                    <a:pt x="202" y="80"/>
                  </a:cubicBezTo>
                  <a:cubicBezTo>
                    <a:pt x="201" y="91"/>
                    <a:pt x="197" y="101"/>
                    <a:pt x="190" y="108"/>
                  </a:cubicBezTo>
                  <a:cubicBezTo>
                    <a:pt x="183" y="114"/>
                    <a:pt x="175" y="117"/>
                    <a:pt x="167" y="117"/>
                  </a:cubicBezTo>
                  <a:cubicBezTo>
                    <a:pt x="163" y="117"/>
                    <a:pt x="160" y="116"/>
                    <a:pt x="156" y="114"/>
                  </a:cubicBezTo>
                  <a:cubicBezTo>
                    <a:pt x="149" y="123"/>
                    <a:pt x="138" y="128"/>
                    <a:pt x="127" y="128"/>
                  </a:cubicBezTo>
                  <a:close/>
                  <a:moveTo>
                    <a:pt x="104" y="109"/>
                  </a:moveTo>
                  <a:cubicBezTo>
                    <a:pt x="106" y="111"/>
                    <a:pt x="106" y="111"/>
                    <a:pt x="106" y="111"/>
                  </a:cubicBezTo>
                  <a:cubicBezTo>
                    <a:pt x="111" y="117"/>
                    <a:pt x="119" y="120"/>
                    <a:pt x="126" y="120"/>
                  </a:cubicBezTo>
                  <a:cubicBezTo>
                    <a:pt x="136" y="120"/>
                    <a:pt x="146" y="115"/>
                    <a:pt x="151" y="107"/>
                  </a:cubicBezTo>
                  <a:cubicBezTo>
                    <a:pt x="153" y="103"/>
                    <a:pt x="153" y="103"/>
                    <a:pt x="153" y="103"/>
                  </a:cubicBezTo>
                  <a:cubicBezTo>
                    <a:pt x="157" y="105"/>
                    <a:pt x="157" y="105"/>
                    <a:pt x="157" y="105"/>
                  </a:cubicBezTo>
                  <a:cubicBezTo>
                    <a:pt x="160" y="107"/>
                    <a:pt x="164" y="109"/>
                    <a:pt x="167" y="109"/>
                  </a:cubicBezTo>
                  <a:cubicBezTo>
                    <a:pt x="173" y="109"/>
                    <a:pt x="179" y="106"/>
                    <a:pt x="184" y="102"/>
                  </a:cubicBezTo>
                  <a:cubicBezTo>
                    <a:pt x="190" y="96"/>
                    <a:pt x="193" y="88"/>
                    <a:pt x="194" y="80"/>
                  </a:cubicBezTo>
                  <a:cubicBezTo>
                    <a:pt x="194" y="64"/>
                    <a:pt x="184" y="51"/>
                    <a:pt x="170" y="49"/>
                  </a:cubicBezTo>
                  <a:cubicBezTo>
                    <a:pt x="167" y="49"/>
                    <a:pt x="167" y="49"/>
                    <a:pt x="167" y="49"/>
                  </a:cubicBezTo>
                  <a:cubicBezTo>
                    <a:pt x="167" y="46"/>
                    <a:pt x="167" y="46"/>
                    <a:pt x="167" y="46"/>
                  </a:cubicBezTo>
                  <a:cubicBezTo>
                    <a:pt x="165" y="25"/>
                    <a:pt x="149" y="9"/>
                    <a:pt x="130" y="9"/>
                  </a:cubicBezTo>
                  <a:cubicBezTo>
                    <a:pt x="130" y="9"/>
                    <a:pt x="130" y="9"/>
                    <a:pt x="130" y="9"/>
                  </a:cubicBezTo>
                  <a:cubicBezTo>
                    <a:pt x="114" y="8"/>
                    <a:pt x="100" y="18"/>
                    <a:pt x="94" y="34"/>
                  </a:cubicBezTo>
                  <a:cubicBezTo>
                    <a:pt x="93" y="38"/>
                    <a:pt x="93" y="38"/>
                    <a:pt x="93" y="38"/>
                  </a:cubicBezTo>
                  <a:cubicBezTo>
                    <a:pt x="89" y="36"/>
                    <a:pt x="89" y="36"/>
                    <a:pt x="89" y="36"/>
                  </a:cubicBezTo>
                  <a:cubicBezTo>
                    <a:pt x="85" y="34"/>
                    <a:pt x="81" y="33"/>
                    <a:pt x="76" y="33"/>
                  </a:cubicBezTo>
                  <a:cubicBezTo>
                    <a:pt x="61" y="33"/>
                    <a:pt x="47" y="43"/>
                    <a:pt x="44" y="58"/>
                  </a:cubicBezTo>
                  <a:cubicBezTo>
                    <a:pt x="43" y="62"/>
                    <a:pt x="43" y="62"/>
                    <a:pt x="43" y="62"/>
                  </a:cubicBezTo>
                  <a:cubicBezTo>
                    <a:pt x="39" y="61"/>
                    <a:pt x="39" y="61"/>
                    <a:pt x="39" y="61"/>
                  </a:cubicBezTo>
                  <a:cubicBezTo>
                    <a:pt x="37" y="60"/>
                    <a:pt x="35" y="60"/>
                    <a:pt x="33" y="60"/>
                  </a:cubicBezTo>
                  <a:cubicBezTo>
                    <a:pt x="20" y="60"/>
                    <a:pt x="9" y="70"/>
                    <a:pt x="8" y="83"/>
                  </a:cubicBezTo>
                  <a:cubicBezTo>
                    <a:pt x="8" y="96"/>
                    <a:pt x="19" y="107"/>
                    <a:pt x="32" y="108"/>
                  </a:cubicBezTo>
                  <a:cubicBezTo>
                    <a:pt x="36" y="108"/>
                    <a:pt x="40" y="107"/>
                    <a:pt x="44" y="105"/>
                  </a:cubicBezTo>
                  <a:cubicBezTo>
                    <a:pt x="47" y="104"/>
                    <a:pt x="47" y="104"/>
                    <a:pt x="47" y="104"/>
                  </a:cubicBezTo>
                  <a:cubicBezTo>
                    <a:pt x="49" y="106"/>
                    <a:pt x="49" y="106"/>
                    <a:pt x="49" y="106"/>
                  </a:cubicBezTo>
                  <a:cubicBezTo>
                    <a:pt x="55" y="112"/>
                    <a:pt x="65" y="117"/>
                    <a:pt x="77" y="117"/>
                  </a:cubicBezTo>
                  <a:cubicBezTo>
                    <a:pt x="86" y="117"/>
                    <a:pt x="94" y="115"/>
                    <a:pt x="101" y="110"/>
                  </a:cubicBezTo>
                  <a:lnTo>
                    <a:pt x="104" y="109"/>
                  </a:lnTo>
                  <a:close/>
                </a:path>
              </a:pathLst>
            </a:custGeom>
            <a:solidFill>
              <a:schemeClr val="accent2"/>
            </a:solidFill>
            <a:ln w="9525">
              <a:noFill/>
              <a:round/>
              <a:headEnd/>
              <a:tailEnd/>
            </a:ln>
          </p:spPr>
          <p:txBody>
            <a:bodyPr vert="horz" wrap="square" lIns="121856" tIns="60928" rIns="121856" bIns="60928" numCol="1" anchor="t" anchorCtr="0" compatLnSpc="1">
              <a:prstTxWarp prst="textNoShape">
                <a:avLst/>
              </a:prstTxWarp>
            </a:bodyPr>
            <a:lstStyle/>
            <a:p>
              <a:pPr marL="0" marR="0" lvl="0" indent="0" defTabSz="914000"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a:ln>
                  <a:noFill/>
                </a:ln>
                <a:solidFill>
                  <a:srgbClr val="FFFFFF"/>
                </a:solidFill>
                <a:effectLst/>
                <a:uLnTx/>
                <a:uFillTx/>
              </a:endParaRPr>
            </a:p>
          </p:txBody>
        </p:sp>
        <p:sp>
          <p:nvSpPr>
            <p:cNvPr id="21" name="Freeform 21">
              <a:extLst>
                <a:ext uri="{FF2B5EF4-FFF2-40B4-BE49-F238E27FC236}">
                  <a16:creationId xmlns:a16="http://schemas.microsoft.com/office/drawing/2014/main" id="{06E80595-B8A2-9F4D-8AF2-2C5B3E2418E0}"/>
                </a:ext>
              </a:extLst>
            </p:cNvPr>
            <p:cNvSpPr>
              <a:spLocks noChangeAspect="1" noEditPoints="1"/>
            </p:cNvSpPr>
            <p:nvPr/>
          </p:nvSpPr>
          <p:spPr bwMode="auto">
            <a:xfrm>
              <a:off x="7323105" y="4509731"/>
              <a:ext cx="585700" cy="405828"/>
            </a:xfrm>
            <a:custGeom>
              <a:avLst/>
              <a:gdLst>
                <a:gd name="T0" fmla="*/ 223 w 384"/>
                <a:gd name="T1" fmla="*/ 75 h 266"/>
                <a:gd name="T2" fmla="*/ 161 w 384"/>
                <a:gd name="T3" fmla="*/ 75 h 266"/>
                <a:gd name="T4" fmla="*/ 192 w 384"/>
                <a:gd name="T5" fmla="*/ 29 h 266"/>
                <a:gd name="T6" fmla="*/ 192 w 384"/>
                <a:gd name="T7" fmla="*/ 122 h 266"/>
                <a:gd name="T8" fmla="*/ 192 w 384"/>
                <a:gd name="T9" fmla="*/ 29 h 266"/>
                <a:gd name="T10" fmla="*/ 242 w 384"/>
                <a:gd name="T11" fmla="*/ 164 h 266"/>
                <a:gd name="T12" fmla="*/ 142 w 384"/>
                <a:gd name="T13" fmla="*/ 250 h 266"/>
                <a:gd name="T14" fmla="*/ 159 w 384"/>
                <a:gd name="T15" fmla="*/ 147 h 266"/>
                <a:gd name="T16" fmla="*/ 181 w 384"/>
                <a:gd name="T17" fmla="*/ 163 h 266"/>
                <a:gd name="T18" fmla="*/ 203 w 384"/>
                <a:gd name="T19" fmla="*/ 163 h 266"/>
                <a:gd name="T20" fmla="*/ 225 w 384"/>
                <a:gd name="T21" fmla="*/ 147 h 266"/>
                <a:gd name="T22" fmla="*/ 212 w 384"/>
                <a:gd name="T23" fmla="*/ 131 h 266"/>
                <a:gd name="T24" fmla="*/ 172 w 384"/>
                <a:gd name="T25" fmla="*/ 131 h 266"/>
                <a:gd name="T26" fmla="*/ 126 w 384"/>
                <a:gd name="T27" fmla="*/ 158 h 266"/>
                <a:gd name="T28" fmla="*/ 258 w 384"/>
                <a:gd name="T29" fmla="*/ 266 h 266"/>
                <a:gd name="T30" fmla="*/ 232 w 384"/>
                <a:gd name="T31" fmla="*/ 131 h 266"/>
                <a:gd name="T32" fmla="*/ 73 w 384"/>
                <a:gd name="T33" fmla="*/ 37 h 266"/>
                <a:gd name="T34" fmla="*/ 31 w 384"/>
                <a:gd name="T35" fmla="*/ 37 h 266"/>
                <a:gd name="T36" fmla="*/ 52 w 384"/>
                <a:gd name="T37" fmla="*/ 0 h 266"/>
                <a:gd name="T38" fmla="*/ 52 w 384"/>
                <a:gd name="T39" fmla="*/ 73 h 266"/>
                <a:gd name="T40" fmla="*/ 52 w 384"/>
                <a:gd name="T41" fmla="*/ 0 h 266"/>
                <a:gd name="T42" fmla="*/ 88 w 384"/>
                <a:gd name="T43" fmla="*/ 107 h 266"/>
                <a:gd name="T44" fmla="*/ 16 w 384"/>
                <a:gd name="T45" fmla="*/ 170 h 266"/>
                <a:gd name="T46" fmla="*/ 27 w 384"/>
                <a:gd name="T47" fmla="*/ 96 h 266"/>
                <a:gd name="T48" fmla="*/ 41 w 384"/>
                <a:gd name="T49" fmla="*/ 107 h 266"/>
                <a:gd name="T50" fmla="*/ 63 w 384"/>
                <a:gd name="T51" fmla="*/ 107 h 266"/>
                <a:gd name="T52" fmla="*/ 77 w 384"/>
                <a:gd name="T53" fmla="*/ 96 h 266"/>
                <a:gd name="T54" fmla="*/ 68 w 384"/>
                <a:gd name="T55" fmla="*/ 80 h 266"/>
                <a:gd name="T56" fmla="*/ 36 w 384"/>
                <a:gd name="T57" fmla="*/ 80 h 266"/>
                <a:gd name="T58" fmla="*/ 0 w 384"/>
                <a:gd name="T59" fmla="*/ 101 h 266"/>
                <a:gd name="T60" fmla="*/ 104 w 384"/>
                <a:gd name="T61" fmla="*/ 186 h 266"/>
                <a:gd name="T62" fmla="*/ 83 w 384"/>
                <a:gd name="T63" fmla="*/ 80 h 266"/>
                <a:gd name="T64" fmla="*/ 353 w 384"/>
                <a:gd name="T65" fmla="*/ 37 h 266"/>
                <a:gd name="T66" fmla="*/ 311 w 384"/>
                <a:gd name="T67" fmla="*/ 37 h 266"/>
                <a:gd name="T68" fmla="*/ 332 w 384"/>
                <a:gd name="T69" fmla="*/ 0 h 266"/>
                <a:gd name="T70" fmla="*/ 332 w 384"/>
                <a:gd name="T71" fmla="*/ 73 h 266"/>
                <a:gd name="T72" fmla="*/ 332 w 384"/>
                <a:gd name="T73" fmla="*/ 0 h 266"/>
                <a:gd name="T74" fmla="*/ 368 w 384"/>
                <a:gd name="T75" fmla="*/ 107 h 266"/>
                <a:gd name="T76" fmla="*/ 296 w 384"/>
                <a:gd name="T77" fmla="*/ 170 h 266"/>
                <a:gd name="T78" fmla="*/ 307 w 384"/>
                <a:gd name="T79" fmla="*/ 96 h 266"/>
                <a:gd name="T80" fmla="*/ 321 w 384"/>
                <a:gd name="T81" fmla="*/ 107 h 266"/>
                <a:gd name="T82" fmla="*/ 343 w 384"/>
                <a:gd name="T83" fmla="*/ 107 h 266"/>
                <a:gd name="T84" fmla="*/ 357 w 384"/>
                <a:gd name="T85" fmla="*/ 96 h 266"/>
                <a:gd name="T86" fmla="*/ 348 w 384"/>
                <a:gd name="T87" fmla="*/ 80 h 266"/>
                <a:gd name="T88" fmla="*/ 316 w 384"/>
                <a:gd name="T89" fmla="*/ 80 h 266"/>
                <a:gd name="T90" fmla="*/ 280 w 384"/>
                <a:gd name="T91" fmla="*/ 101 h 266"/>
                <a:gd name="T92" fmla="*/ 384 w 384"/>
                <a:gd name="T93" fmla="*/ 186 h 266"/>
                <a:gd name="T94" fmla="*/ 363 w 384"/>
                <a:gd name="T95" fmla="*/ 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266">
                  <a:moveTo>
                    <a:pt x="192" y="45"/>
                  </a:moveTo>
                  <a:cubicBezTo>
                    <a:pt x="209" y="45"/>
                    <a:pt x="223" y="58"/>
                    <a:pt x="223" y="75"/>
                  </a:cubicBezTo>
                  <a:cubicBezTo>
                    <a:pt x="223" y="92"/>
                    <a:pt x="209" y="106"/>
                    <a:pt x="192" y="106"/>
                  </a:cubicBezTo>
                  <a:cubicBezTo>
                    <a:pt x="175" y="106"/>
                    <a:pt x="161" y="92"/>
                    <a:pt x="161" y="75"/>
                  </a:cubicBezTo>
                  <a:cubicBezTo>
                    <a:pt x="161" y="58"/>
                    <a:pt x="175" y="45"/>
                    <a:pt x="192" y="45"/>
                  </a:cubicBezTo>
                  <a:moveTo>
                    <a:pt x="192" y="29"/>
                  </a:moveTo>
                  <a:cubicBezTo>
                    <a:pt x="166" y="29"/>
                    <a:pt x="145" y="49"/>
                    <a:pt x="145" y="75"/>
                  </a:cubicBezTo>
                  <a:cubicBezTo>
                    <a:pt x="145" y="101"/>
                    <a:pt x="166" y="122"/>
                    <a:pt x="192" y="122"/>
                  </a:cubicBezTo>
                  <a:cubicBezTo>
                    <a:pt x="218" y="122"/>
                    <a:pt x="239" y="101"/>
                    <a:pt x="239" y="75"/>
                  </a:cubicBezTo>
                  <a:cubicBezTo>
                    <a:pt x="239" y="49"/>
                    <a:pt x="218" y="29"/>
                    <a:pt x="192" y="29"/>
                  </a:cubicBezTo>
                  <a:close/>
                  <a:moveTo>
                    <a:pt x="225" y="147"/>
                  </a:moveTo>
                  <a:cubicBezTo>
                    <a:pt x="242" y="164"/>
                    <a:pt x="242" y="164"/>
                    <a:pt x="242" y="164"/>
                  </a:cubicBezTo>
                  <a:cubicBezTo>
                    <a:pt x="242" y="250"/>
                    <a:pt x="242" y="250"/>
                    <a:pt x="242" y="250"/>
                  </a:cubicBezTo>
                  <a:cubicBezTo>
                    <a:pt x="142" y="250"/>
                    <a:pt x="142" y="250"/>
                    <a:pt x="142" y="250"/>
                  </a:cubicBezTo>
                  <a:cubicBezTo>
                    <a:pt x="142" y="164"/>
                    <a:pt x="142" y="164"/>
                    <a:pt x="142" y="164"/>
                  </a:cubicBezTo>
                  <a:cubicBezTo>
                    <a:pt x="159" y="147"/>
                    <a:pt x="159" y="147"/>
                    <a:pt x="159" y="147"/>
                  </a:cubicBezTo>
                  <a:cubicBezTo>
                    <a:pt x="165" y="147"/>
                    <a:pt x="165" y="147"/>
                    <a:pt x="165" y="147"/>
                  </a:cubicBezTo>
                  <a:cubicBezTo>
                    <a:pt x="181" y="163"/>
                    <a:pt x="181" y="163"/>
                    <a:pt x="181" y="163"/>
                  </a:cubicBezTo>
                  <a:cubicBezTo>
                    <a:pt x="192" y="174"/>
                    <a:pt x="192" y="174"/>
                    <a:pt x="192" y="174"/>
                  </a:cubicBezTo>
                  <a:cubicBezTo>
                    <a:pt x="203" y="163"/>
                    <a:pt x="203" y="163"/>
                    <a:pt x="203" y="163"/>
                  </a:cubicBezTo>
                  <a:cubicBezTo>
                    <a:pt x="219" y="147"/>
                    <a:pt x="219" y="147"/>
                    <a:pt x="219" y="147"/>
                  </a:cubicBezTo>
                  <a:cubicBezTo>
                    <a:pt x="225" y="147"/>
                    <a:pt x="225" y="147"/>
                    <a:pt x="225" y="147"/>
                  </a:cubicBezTo>
                  <a:moveTo>
                    <a:pt x="232" y="131"/>
                  </a:moveTo>
                  <a:cubicBezTo>
                    <a:pt x="212" y="131"/>
                    <a:pt x="212" y="131"/>
                    <a:pt x="212" y="131"/>
                  </a:cubicBezTo>
                  <a:cubicBezTo>
                    <a:pt x="192" y="151"/>
                    <a:pt x="192" y="151"/>
                    <a:pt x="192" y="151"/>
                  </a:cubicBezTo>
                  <a:cubicBezTo>
                    <a:pt x="172" y="131"/>
                    <a:pt x="172" y="131"/>
                    <a:pt x="172" y="131"/>
                  </a:cubicBezTo>
                  <a:cubicBezTo>
                    <a:pt x="152" y="131"/>
                    <a:pt x="152" y="131"/>
                    <a:pt x="152" y="131"/>
                  </a:cubicBezTo>
                  <a:cubicBezTo>
                    <a:pt x="126" y="158"/>
                    <a:pt x="126" y="158"/>
                    <a:pt x="126" y="158"/>
                  </a:cubicBezTo>
                  <a:cubicBezTo>
                    <a:pt x="126" y="266"/>
                    <a:pt x="126" y="266"/>
                    <a:pt x="126" y="266"/>
                  </a:cubicBezTo>
                  <a:cubicBezTo>
                    <a:pt x="258" y="266"/>
                    <a:pt x="258" y="266"/>
                    <a:pt x="258" y="266"/>
                  </a:cubicBezTo>
                  <a:cubicBezTo>
                    <a:pt x="258" y="158"/>
                    <a:pt x="258" y="158"/>
                    <a:pt x="258" y="158"/>
                  </a:cubicBezTo>
                  <a:cubicBezTo>
                    <a:pt x="232" y="131"/>
                    <a:pt x="232" y="131"/>
                    <a:pt x="232" y="131"/>
                  </a:cubicBezTo>
                  <a:close/>
                  <a:moveTo>
                    <a:pt x="52" y="16"/>
                  </a:moveTo>
                  <a:cubicBezTo>
                    <a:pt x="64" y="16"/>
                    <a:pt x="73" y="25"/>
                    <a:pt x="73" y="37"/>
                  </a:cubicBezTo>
                  <a:cubicBezTo>
                    <a:pt x="73" y="48"/>
                    <a:pt x="64" y="57"/>
                    <a:pt x="52" y="57"/>
                  </a:cubicBezTo>
                  <a:cubicBezTo>
                    <a:pt x="41" y="57"/>
                    <a:pt x="31" y="48"/>
                    <a:pt x="31" y="37"/>
                  </a:cubicBezTo>
                  <a:cubicBezTo>
                    <a:pt x="31" y="25"/>
                    <a:pt x="41" y="16"/>
                    <a:pt x="52" y="16"/>
                  </a:cubicBezTo>
                  <a:moveTo>
                    <a:pt x="52" y="0"/>
                  </a:moveTo>
                  <a:cubicBezTo>
                    <a:pt x="32" y="0"/>
                    <a:pt x="15" y="16"/>
                    <a:pt x="15" y="37"/>
                  </a:cubicBezTo>
                  <a:cubicBezTo>
                    <a:pt x="15" y="57"/>
                    <a:pt x="32" y="73"/>
                    <a:pt x="52" y="73"/>
                  </a:cubicBezTo>
                  <a:cubicBezTo>
                    <a:pt x="72" y="73"/>
                    <a:pt x="89" y="57"/>
                    <a:pt x="89" y="37"/>
                  </a:cubicBezTo>
                  <a:cubicBezTo>
                    <a:pt x="89" y="16"/>
                    <a:pt x="72" y="0"/>
                    <a:pt x="52" y="0"/>
                  </a:cubicBezTo>
                  <a:close/>
                  <a:moveTo>
                    <a:pt x="77" y="96"/>
                  </a:moveTo>
                  <a:cubicBezTo>
                    <a:pt x="88" y="107"/>
                    <a:pt x="88" y="107"/>
                    <a:pt x="88" y="107"/>
                  </a:cubicBezTo>
                  <a:cubicBezTo>
                    <a:pt x="88" y="170"/>
                    <a:pt x="88" y="170"/>
                    <a:pt x="88" y="170"/>
                  </a:cubicBezTo>
                  <a:cubicBezTo>
                    <a:pt x="16" y="170"/>
                    <a:pt x="16" y="170"/>
                    <a:pt x="16" y="170"/>
                  </a:cubicBezTo>
                  <a:cubicBezTo>
                    <a:pt x="16" y="107"/>
                    <a:pt x="16" y="107"/>
                    <a:pt x="16" y="107"/>
                  </a:cubicBezTo>
                  <a:cubicBezTo>
                    <a:pt x="27" y="96"/>
                    <a:pt x="27" y="96"/>
                    <a:pt x="27" y="96"/>
                  </a:cubicBezTo>
                  <a:cubicBezTo>
                    <a:pt x="30" y="96"/>
                    <a:pt x="30" y="96"/>
                    <a:pt x="30" y="96"/>
                  </a:cubicBezTo>
                  <a:cubicBezTo>
                    <a:pt x="41" y="107"/>
                    <a:pt x="41" y="107"/>
                    <a:pt x="41" y="107"/>
                  </a:cubicBezTo>
                  <a:cubicBezTo>
                    <a:pt x="52" y="118"/>
                    <a:pt x="52" y="118"/>
                    <a:pt x="52" y="118"/>
                  </a:cubicBezTo>
                  <a:cubicBezTo>
                    <a:pt x="63" y="107"/>
                    <a:pt x="63" y="107"/>
                    <a:pt x="63" y="107"/>
                  </a:cubicBezTo>
                  <a:cubicBezTo>
                    <a:pt x="74" y="96"/>
                    <a:pt x="74" y="96"/>
                    <a:pt x="74" y="96"/>
                  </a:cubicBezTo>
                  <a:cubicBezTo>
                    <a:pt x="77" y="96"/>
                    <a:pt x="77" y="96"/>
                    <a:pt x="77" y="96"/>
                  </a:cubicBezTo>
                  <a:moveTo>
                    <a:pt x="83" y="80"/>
                  </a:moveTo>
                  <a:cubicBezTo>
                    <a:pt x="68" y="80"/>
                    <a:pt x="68" y="80"/>
                    <a:pt x="68" y="80"/>
                  </a:cubicBezTo>
                  <a:cubicBezTo>
                    <a:pt x="52" y="96"/>
                    <a:pt x="52" y="96"/>
                    <a:pt x="52" y="96"/>
                  </a:cubicBezTo>
                  <a:cubicBezTo>
                    <a:pt x="36" y="80"/>
                    <a:pt x="36" y="80"/>
                    <a:pt x="36" y="80"/>
                  </a:cubicBezTo>
                  <a:cubicBezTo>
                    <a:pt x="21" y="80"/>
                    <a:pt x="21" y="80"/>
                    <a:pt x="21" y="80"/>
                  </a:cubicBezTo>
                  <a:cubicBezTo>
                    <a:pt x="0" y="101"/>
                    <a:pt x="0" y="101"/>
                    <a:pt x="0" y="101"/>
                  </a:cubicBezTo>
                  <a:cubicBezTo>
                    <a:pt x="0" y="186"/>
                    <a:pt x="0" y="186"/>
                    <a:pt x="0" y="186"/>
                  </a:cubicBezTo>
                  <a:cubicBezTo>
                    <a:pt x="104" y="186"/>
                    <a:pt x="104" y="186"/>
                    <a:pt x="104" y="186"/>
                  </a:cubicBezTo>
                  <a:cubicBezTo>
                    <a:pt x="104" y="101"/>
                    <a:pt x="104" y="101"/>
                    <a:pt x="104" y="101"/>
                  </a:cubicBezTo>
                  <a:cubicBezTo>
                    <a:pt x="83" y="80"/>
                    <a:pt x="83" y="80"/>
                    <a:pt x="83" y="80"/>
                  </a:cubicBezTo>
                  <a:close/>
                  <a:moveTo>
                    <a:pt x="332" y="16"/>
                  </a:moveTo>
                  <a:cubicBezTo>
                    <a:pt x="343" y="16"/>
                    <a:pt x="353" y="25"/>
                    <a:pt x="353" y="37"/>
                  </a:cubicBezTo>
                  <a:cubicBezTo>
                    <a:pt x="353" y="48"/>
                    <a:pt x="343" y="57"/>
                    <a:pt x="332" y="57"/>
                  </a:cubicBezTo>
                  <a:cubicBezTo>
                    <a:pt x="320" y="57"/>
                    <a:pt x="311" y="48"/>
                    <a:pt x="311" y="37"/>
                  </a:cubicBezTo>
                  <a:cubicBezTo>
                    <a:pt x="311" y="25"/>
                    <a:pt x="320" y="16"/>
                    <a:pt x="332" y="16"/>
                  </a:cubicBezTo>
                  <a:moveTo>
                    <a:pt x="332" y="0"/>
                  </a:moveTo>
                  <a:cubicBezTo>
                    <a:pt x="312" y="0"/>
                    <a:pt x="295" y="16"/>
                    <a:pt x="295" y="37"/>
                  </a:cubicBezTo>
                  <a:cubicBezTo>
                    <a:pt x="295" y="57"/>
                    <a:pt x="312" y="73"/>
                    <a:pt x="332" y="73"/>
                  </a:cubicBezTo>
                  <a:cubicBezTo>
                    <a:pt x="352" y="73"/>
                    <a:pt x="369" y="57"/>
                    <a:pt x="369" y="37"/>
                  </a:cubicBezTo>
                  <a:cubicBezTo>
                    <a:pt x="369" y="16"/>
                    <a:pt x="352" y="0"/>
                    <a:pt x="332" y="0"/>
                  </a:cubicBezTo>
                  <a:close/>
                  <a:moveTo>
                    <a:pt x="357" y="96"/>
                  </a:moveTo>
                  <a:cubicBezTo>
                    <a:pt x="368" y="107"/>
                    <a:pt x="368" y="107"/>
                    <a:pt x="368" y="107"/>
                  </a:cubicBezTo>
                  <a:cubicBezTo>
                    <a:pt x="368" y="170"/>
                    <a:pt x="368" y="170"/>
                    <a:pt x="368" y="170"/>
                  </a:cubicBezTo>
                  <a:cubicBezTo>
                    <a:pt x="296" y="170"/>
                    <a:pt x="296" y="170"/>
                    <a:pt x="296" y="170"/>
                  </a:cubicBezTo>
                  <a:cubicBezTo>
                    <a:pt x="296" y="107"/>
                    <a:pt x="296" y="107"/>
                    <a:pt x="296" y="107"/>
                  </a:cubicBezTo>
                  <a:cubicBezTo>
                    <a:pt x="307" y="96"/>
                    <a:pt x="307" y="96"/>
                    <a:pt x="307" y="96"/>
                  </a:cubicBezTo>
                  <a:cubicBezTo>
                    <a:pt x="310" y="96"/>
                    <a:pt x="310" y="96"/>
                    <a:pt x="310" y="96"/>
                  </a:cubicBezTo>
                  <a:cubicBezTo>
                    <a:pt x="321" y="107"/>
                    <a:pt x="321" y="107"/>
                    <a:pt x="321" y="107"/>
                  </a:cubicBezTo>
                  <a:cubicBezTo>
                    <a:pt x="332" y="118"/>
                    <a:pt x="332" y="118"/>
                    <a:pt x="332" y="118"/>
                  </a:cubicBezTo>
                  <a:cubicBezTo>
                    <a:pt x="343" y="107"/>
                    <a:pt x="343" y="107"/>
                    <a:pt x="343" y="107"/>
                  </a:cubicBezTo>
                  <a:cubicBezTo>
                    <a:pt x="354" y="96"/>
                    <a:pt x="354" y="96"/>
                    <a:pt x="354" y="96"/>
                  </a:cubicBezTo>
                  <a:cubicBezTo>
                    <a:pt x="357" y="96"/>
                    <a:pt x="357" y="96"/>
                    <a:pt x="357" y="96"/>
                  </a:cubicBezTo>
                  <a:moveTo>
                    <a:pt x="363" y="80"/>
                  </a:moveTo>
                  <a:cubicBezTo>
                    <a:pt x="348" y="80"/>
                    <a:pt x="348" y="80"/>
                    <a:pt x="348" y="80"/>
                  </a:cubicBezTo>
                  <a:cubicBezTo>
                    <a:pt x="332" y="96"/>
                    <a:pt x="332" y="96"/>
                    <a:pt x="332" y="96"/>
                  </a:cubicBezTo>
                  <a:cubicBezTo>
                    <a:pt x="316" y="80"/>
                    <a:pt x="316" y="80"/>
                    <a:pt x="316" y="80"/>
                  </a:cubicBezTo>
                  <a:cubicBezTo>
                    <a:pt x="301" y="80"/>
                    <a:pt x="301" y="80"/>
                    <a:pt x="301" y="80"/>
                  </a:cubicBezTo>
                  <a:cubicBezTo>
                    <a:pt x="280" y="101"/>
                    <a:pt x="280" y="101"/>
                    <a:pt x="280" y="101"/>
                  </a:cubicBezTo>
                  <a:cubicBezTo>
                    <a:pt x="280" y="186"/>
                    <a:pt x="280" y="186"/>
                    <a:pt x="280" y="186"/>
                  </a:cubicBezTo>
                  <a:cubicBezTo>
                    <a:pt x="384" y="186"/>
                    <a:pt x="384" y="186"/>
                    <a:pt x="384" y="186"/>
                  </a:cubicBezTo>
                  <a:cubicBezTo>
                    <a:pt x="384" y="101"/>
                    <a:pt x="384" y="101"/>
                    <a:pt x="384" y="101"/>
                  </a:cubicBezTo>
                  <a:cubicBezTo>
                    <a:pt x="363" y="80"/>
                    <a:pt x="363" y="80"/>
                    <a:pt x="363" y="8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17074"/>
                </a:solidFill>
                <a:effectLst/>
                <a:uLnTx/>
                <a:uFillTx/>
              </a:endParaRPr>
            </a:p>
          </p:txBody>
        </p:sp>
        <p:pic>
          <p:nvPicPr>
            <p:cNvPr id="22" name="Graphic 315">
              <a:extLst>
                <a:ext uri="{FF2B5EF4-FFF2-40B4-BE49-F238E27FC236}">
                  <a16:creationId xmlns:a16="http://schemas.microsoft.com/office/drawing/2014/main" id="{A7A44B5F-993B-5143-A61B-D29F252E3D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6869" y="4517470"/>
              <a:ext cx="509129" cy="387150"/>
            </a:xfrm>
            <a:prstGeom prst="rect">
              <a:avLst/>
            </a:prstGeom>
          </p:spPr>
        </p:pic>
      </p:grpSp>
      <p:grpSp>
        <p:nvGrpSpPr>
          <p:cNvPr id="23" name="Group 22">
            <a:extLst>
              <a:ext uri="{FF2B5EF4-FFF2-40B4-BE49-F238E27FC236}">
                <a16:creationId xmlns:a16="http://schemas.microsoft.com/office/drawing/2014/main" id="{610757FC-6955-DB4F-8C78-88462E6411A6}"/>
              </a:ext>
            </a:extLst>
          </p:cNvPr>
          <p:cNvGrpSpPr/>
          <p:nvPr/>
        </p:nvGrpSpPr>
        <p:grpSpPr>
          <a:xfrm>
            <a:off x="1462088" y="3711931"/>
            <a:ext cx="3258577" cy="2249202"/>
            <a:chOff x="1462088" y="3497464"/>
            <a:chExt cx="3258577" cy="2249202"/>
          </a:xfrm>
        </p:grpSpPr>
        <p:cxnSp>
          <p:nvCxnSpPr>
            <p:cNvPr id="24" name="Straight Connector 23">
              <a:extLst>
                <a:ext uri="{FF2B5EF4-FFF2-40B4-BE49-F238E27FC236}">
                  <a16:creationId xmlns:a16="http://schemas.microsoft.com/office/drawing/2014/main" id="{1EA6F3DB-5566-BE40-9797-079C8AE34DF9}"/>
                </a:ext>
              </a:extLst>
            </p:cNvPr>
            <p:cNvCxnSpPr>
              <a:cxnSpLocks/>
            </p:cNvCxnSpPr>
            <p:nvPr/>
          </p:nvCxnSpPr>
          <p:spPr bwMode="gray">
            <a:xfrm flipV="1">
              <a:off x="1462088" y="3497464"/>
              <a:ext cx="0" cy="2249202"/>
            </a:xfrm>
            <a:prstGeom prst="line">
              <a:avLst/>
            </a:prstGeom>
            <a:noFill/>
            <a:ln w="25400" cap="flat" cmpd="sng" algn="ctr">
              <a:solidFill>
                <a:schemeClr val="accent2"/>
              </a:solidFill>
              <a:prstDash val="solid"/>
              <a:miter lim="800000"/>
              <a:tailEnd type="none"/>
            </a:ln>
            <a:effectLst/>
          </p:spPr>
        </p:cxnSp>
        <p:cxnSp>
          <p:nvCxnSpPr>
            <p:cNvPr id="25" name="Straight Connector 24">
              <a:extLst>
                <a:ext uri="{FF2B5EF4-FFF2-40B4-BE49-F238E27FC236}">
                  <a16:creationId xmlns:a16="http://schemas.microsoft.com/office/drawing/2014/main" id="{FBBB898E-D107-264C-BBD5-D41925E8F1C2}"/>
                </a:ext>
              </a:extLst>
            </p:cNvPr>
            <p:cNvCxnSpPr>
              <a:cxnSpLocks/>
            </p:cNvCxnSpPr>
            <p:nvPr/>
          </p:nvCxnSpPr>
          <p:spPr bwMode="gray">
            <a:xfrm>
              <a:off x="1462088" y="5738371"/>
              <a:ext cx="3200400" cy="0"/>
            </a:xfrm>
            <a:prstGeom prst="line">
              <a:avLst/>
            </a:prstGeom>
            <a:noFill/>
            <a:ln w="25400" cap="flat" cmpd="sng" algn="ctr">
              <a:solidFill>
                <a:schemeClr val="accent2"/>
              </a:solidFill>
              <a:prstDash val="solid"/>
              <a:miter lim="800000"/>
              <a:tailEnd type="none"/>
            </a:ln>
            <a:effectLst/>
          </p:spPr>
        </p:cxnSp>
        <p:cxnSp>
          <p:nvCxnSpPr>
            <p:cNvPr id="26" name="Straight Connector 25">
              <a:extLst>
                <a:ext uri="{FF2B5EF4-FFF2-40B4-BE49-F238E27FC236}">
                  <a16:creationId xmlns:a16="http://schemas.microsoft.com/office/drawing/2014/main" id="{5DECA498-23EA-4B40-BE41-7BE944253807}"/>
                </a:ext>
              </a:extLst>
            </p:cNvPr>
            <p:cNvCxnSpPr>
              <a:cxnSpLocks/>
            </p:cNvCxnSpPr>
            <p:nvPr/>
          </p:nvCxnSpPr>
          <p:spPr bwMode="gray">
            <a:xfrm>
              <a:off x="1462088" y="3497464"/>
              <a:ext cx="3258577" cy="0"/>
            </a:xfrm>
            <a:prstGeom prst="line">
              <a:avLst/>
            </a:prstGeom>
            <a:noFill/>
            <a:ln w="25400" cap="flat" cmpd="sng" algn="ctr">
              <a:solidFill>
                <a:schemeClr val="accent2"/>
              </a:solidFill>
              <a:prstDash val="solid"/>
              <a:miter lim="800000"/>
              <a:tailEnd type="none"/>
            </a:ln>
            <a:effectLst/>
          </p:spPr>
        </p:cxnSp>
        <p:sp>
          <p:nvSpPr>
            <p:cNvPr id="27" name="TextBox 26">
              <a:extLst>
                <a:ext uri="{FF2B5EF4-FFF2-40B4-BE49-F238E27FC236}">
                  <a16:creationId xmlns:a16="http://schemas.microsoft.com/office/drawing/2014/main" id="{1A136E00-0741-2C41-8C3F-466D75AC261F}"/>
                </a:ext>
              </a:extLst>
            </p:cNvPr>
            <p:cNvSpPr txBox="1"/>
            <p:nvPr/>
          </p:nvSpPr>
          <p:spPr>
            <a:xfrm>
              <a:off x="2218462" y="4051962"/>
              <a:ext cx="2207336" cy="184666"/>
            </a:xfrm>
            <a:prstGeom prst="rect">
              <a:avLst/>
            </a:prstGeom>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2"/>
                  </a:solidFill>
                  <a:effectLst/>
                  <a:uLnTx/>
                  <a:uFillTx/>
                </a:rPr>
                <a:t>Software-Defined Data Center</a:t>
              </a:r>
            </a:p>
          </p:txBody>
        </p:sp>
        <p:sp>
          <p:nvSpPr>
            <p:cNvPr id="28" name="TextBox 27">
              <a:extLst>
                <a:ext uri="{FF2B5EF4-FFF2-40B4-BE49-F238E27FC236}">
                  <a16:creationId xmlns:a16="http://schemas.microsoft.com/office/drawing/2014/main" id="{528D9639-0948-2F40-BD97-18655F54FAF0}"/>
                </a:ext>
              </a:extLst>
            </p:cNvPr>
            <p:cNvSpPr txBox="1"/>
            <p:nvPr/>
          </p:nvSpPr>
          <p:spPr>
            <a:xfrm>
              <a:off x="1981497" y="5154545"/>
              <a:ext cx="678071" cy="166199"/>
            </a:xfrm>
            <a:prstGeom prst="rect">
              <a:avLst/>
            </a:prstGeom>
            <a:noFill/>
            <a:ln>
              <a:noFill/>
            </a:ln>
          </p:spPr>
          <p:txBody>
            <a:bodyPr wrap="none" lIns="0" tIns="0" rIns="0" bIns="0" rtlCol="0" anchor="ctr">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solidFill>
                  <a:effectLst/>
                  <a:uLnTx/>
                  <a:uFillTx/>
                </a:rPr>
                <a:t>Compute</a:t>
              </a:r>
            </a:p>
          </p:txBody>
        </p:sp>
        <p:sp>
          <p:nvSpPr>
            <p:cNvPr id="29" name="TextBox 28">
              <a:extLst>
                <a:ext uri="{FF2B5EF4-FFF2-40B4-BE49-F238E27FC236}">
                  <a16:creationId xmlns:a16="http://schemas.microsoft.com/office/drawing/2014/main" id="{B670A23E-049F-364E-A032-36748B77C335}"/>
                </a:ext>
              </a:extLst>
            </p:cNvPr>
            <p:cNvSpPr txBox="1"/>
            <p:nvPr/>
          </p:nvSpPr>
          <p:spPr>
            <a:xfrm>
              <a:off x="4263328" y="5152024"/>
              <a:ext cx="351058" cy="166199"/>
            </a:xfrm>
            <a:prstGeom prst="rect">
              <a:avLst/>
            </a:prstGeom>
            <a:noFill/>
            <a:ln>
              <a:noFill/>
            </a:ln>
          </p:spPr>
          <p:txBody>
            <a:bodyPr wrap="none" lIns="0" tIns="0" rIns="0" bIns="0" rtlCol="0" anchor="ctr">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solidFill>
                  <a:effectLst/>
                  <a:uLnTx/>
                  <a:uFillTx/>
                </a:rPr>
                <a:t>Data</a:t>
              </a:r>
            </a:p>
          </p:txBody>
        </p:sp>
        <p:sp>
          <p:nvSpPr>
            <p:cNvPr id="30" name="TextBox 29">
              <a:extLst>
                <a:ext uri="{FF2B5EF4-FFF2-40B4-BE49-F238E27FC236}">
                  <a16:creationId xmlns:a16="http://schemas.microsoft.com/office/drawing/2014/main" id="{FECA1ED7-7A98-4841-A40F-18BFC25E96DF}"/>
                </a:ext>
              </a:extLst>
            </p:cNvPr>
            <p:cNvSpPr txBox="1"/>
            <p:nvPr/>
          </p:nvSpPr>
          <p:spPr>
            <a:xfrm>
              <a:off x="3127915" y="5150970"/>
              <a:ext cx="636393" cy="166199"/>
            </a:xfrm>
            <a:prstGeom prst="rect">
              <a:avLst/>
            </a:prstGeom>
            <a:noFill/>
            <a:ln>
              <a:noFill/>
            </a:ln>
          </p:spPr>
          <p:txBody>
            <a:bodyPr wrap="none" lIns="0" tIns="0" rIns="0" bIns="0" rtlCol="0" anchor="ctr">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accent2"/>
                  </a:solidFill>
                  <a:effectLst/>
                  <a:uLnTx/>
                  <a:uFillTx/>
                </a:rPr>
                <a:t>Network</a:t>
              </a:r>
            </a:p>
          </p:txBody>
        </p:sp>
        <p:sp>
          <p:nvSpPr>
            <p:cNvPr id="31" name="Freeform 78">
              <a:extLst>
                <a:ext uri="{FF2B5EF4-FFF2-40B4-BE49-F238E27FC236}">
                  <a16:creationId xmlns:a16="http://schemas.microsoft.com/office/drawing/2014/main" id="{FF540DDC-0F3A-1C45-97C1-7FB0A9F534E2}"/>
                </a:ext>
              </a:extLst>
            </p:cNvPr>
            <p:cNvSpPr>
              <a:spLocks noChangeAspect="1" noEditPoints="1"/>
            </p:cNvSpPr>
            <p:nvPr/>
          </p:nvSpPr>
          <p:spPr bwMode="auto">
            <a:xfrm>
              <a:off x="4256838" y="4454372"/>
              <a:ext cx="370101" cy="496831"/>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17074"/>
                </a:solidFill>
                <a:effectLst/>
                <a:uLnTx/>
                <a:uFillTx/>
              </a:endParaRPr>
            </a:p>
          </p:txBody>
        </p:sp>
        <p:sp>
          <p:nvSpPr>
            <p:cNvPr id="32" name="Freeform 74">
              <a:extLst>
                <a:ext uri="{FF2B5EF4-FFF2-40B4-BE49-F238E27FC236}">
                  <a16:creationId xmlns:a16="http://schemas.microsoft.com/office/drawing/2014/main" id="{20799FF5-4908-1D40-BAE6-982CE6DE042F}"/>
                </a:ext>
              </a:extLst>
            </p:cNvPr>
            <p:cNvSpPr>
              <a:spLocks noChangeAspect="1" noEditPoints="1"/>
            </p:cNvSpPr>
            <p:nvPr/>
          </p:nvSpPr>
          <p:spPr bwMode="auto">
            <a:xfrm>
              <a:off x="2071975" y="4454090"/>
              <a:ext cx="497113" cy="497113"/>
            </a:xfrm>
            <a:custGeom>
              <a:avLst/>
              <a:gdLst>
                <a:gd name="T0" fmla="*/ 0 w 384"/>
                <a:gd name="T1" fmla="*/ 109 h 384"/>
                <a:gd name="T2" fmla="*/ 384 w 384"/>
                <a:gd name="T3" fmla="*/ 0 h 384"/>
                <a:gd name="T4" fmla="*/ 368 w 384"/>
                <a:gd name="T5" fmla="*/ 93 h 384"/>
                <a:gd name="T6" fmla="*/ 16 w 384"/>
                <a:gd name="T7" fmla="*/ 16 h 384"/>
                <a:gd name="T8" fmla="*/ 368 w 384"/>
                <a:gd name="T9" fmla="*/ 93 h 384"/>
                <a:gd name="T10" fmla="*/ 384 w 384"/>
                <a:gd name="T11" fmla="*/ 247 h 384"/>
                <a:gd name="T12" fmla="*/ 0 w 384"/>
                <a:gd name="T13" fmla="*/ 138 h 384"/>
                <a:gd name="T14" fmla="*/ 16 w 384"/>
                <a:gd name="T15" fmla="*/ 154 h 384"/>
                <a:gd name="T16" fmla="*/ 368 w 384"/>
                <a:gd name="T17" fmla="*/ 231 h 384"/>
                <a:gd name="T18" fmla="*/ 16 w 384"/>
                <a:gd name="T19" fmla="*/ 154 h 384"/>
                <a:gd name="T20" fmla="*/ 384 w 384"/>
                <a:gd name="T21" fmla="*/ 384 h 384"/>
                <a:gd name="T22" fmla="*/ 0 w 384"/>
                <a:gd name="T23" fmla="*/ 275 h 384"/>
                <a:gd name="T24" fmla="*/ 16 w 384"/>
                <a:gd name="T25" fmla="*/ 291 h 384"/>
                <a:gd name="T26" fmla="*/ 368 w 384"/>
                <a:gd name="T27" fmla="*/ 368 h 384"/>
                <a:gd name="T28" fmla="*/ 16 w 384"/>
                <a:gd name="T29" fmla="*/ 291 h 384"/>
                <a:gd name="T30" fmla="*/ 330 w 384"/>
                <a:gd name="T31" fmla="*/ 82 h 384"/>
                <a:gd name="T32" fmla="*/ 346 w 384"/>
                <a:gd name="T33" fmla="*/ 27 h 384"/>
                <a:gd name="T34" fmla="*/ 315 w 384"/>
                <a:gd name="T35" fmla="*/ 82 h 384"/>
                <a:gd name="T36" fmla="*/ 299 w 384"/>
                <a:gd name="T37" fmla="*/ 27 h 384"/>
                <a:gd name="T38" fmla="*/ 315 w 384"/>
                <a:gd name="T39" fmla="*/ 82 h 384"/>
                <a:gd name="T40" fmla="*/ 268 w 384"/>
                <a:gd name="T41" fmla="*/ 82 h 384"/>
                <a:gd name="T42" fmla="*/ 284 w 384"/>
                <a:gd name="T43" fmla="*/ 27 h 384"/>
                <a:gd name="T44" fmla="*/ 268 w 384"/>
                <a:gd name="T45" fmla="*/ 165 h 384"/>
                <a:gd name="T46" fmla="*/ 284 w 384"/>
                <a:gd name="T47" fmla="*/ 219 h 384"/>
                <a:gd name="T48" fmla="*/ 268 w 384"/>
                <a:gd name="T49" fmla="*/ 165 h 384"/>
                <a:gd name="T50" fmla="*/ 237 w 384"/>
                <a:gd name="T51" fmla="*/ 82 h 384"/>
                <a:gd name="T52" fmla="*/ 253 w 384"/>
                <a:gd name="T53" fmla="*/ 27 h 384"/>
                <a:gd name="T54" fmla="*/ 237 w 384"/>
                <a:gd name="T55" fmla="*/ 165 h 384"/>
                <a:gd name="T56" fmla="*/ 253 w 384"/>
                <a:gd name="T57" fmla="*/ 219 h 384"/>
                <a:gd name="T58" fmla="*/ 237 w 384"/>
                <a:gd name="T59" fmla="*/ 165 h 384"/>
                <a:gd name="T60" fmla="*/ 64 w 384"/>
                <a:gd name="T61" fmla="*/ 35 h 384"/>
                <a:gd name="T62" fmla="*/ 64 w 384"/>
                <a:gd name="T63" fmla="*/ 71 h 384"/>
                <a:gd name="T64" fmla="*/ 330 w 384"/>
                <a:gd name="T65" fmla="*/ 165 h 384"/>
                <a:gd name="T66" fmla="*/ 346 w 384"/>
                <a:gd name="T67" fmla="*/ 219 h 384"/>
                <a:gd name="T68" fmla="*/ 330 w 384"/>
                <a:gd name="T69" fmla="*/ 165 h 384"/>
                <a:gd name="T70" fmla="*/ 315 w 384"/>
                <a:gd name="T71" fmla="*/ 165 h 384"/>
                <a:gd name="T72" fmla="*/ 299 w 384"/>
                <a:gd name="T73" fmla="*/ 219 h 384"/>
                <a:gd name="T74" fmla="*/ 82 w 384"/>
                <a:gd name="T75" fmla="*/ 191 h 384"/>
                <a:gd name="T76" fmla="*/ 45 w 384"/>
                <a:gd name="T77" fmla="*/ 191 h 384"/>
                <a:gd name="T78" fmla="*/ 82 w 384"/>
                <a:gd name="T79" fmla="*/ 191 h 384"/>
                <a:gd name="T80" fmla="*/ 346 w 384"/>
                <a:gd name="T81" fmla="*/ 302 h 384"/>
                <a:gd name="T82" fmla="*/ 330 w 384"/>
                <a:gd name="T83" fmla="*/ 357 h 384"/>
                <a:gd name="T84" fmla="*/ 299 w 384"/>
                <a:gd name="T85" fmla="*/ 302 h 384"/>
                <a:gd name="T86" fmla="*/ 315 w 384"/>
                <a:gd name="T87" fmla="*/ 357 h 384"/>
                <a:gd name="T88" fmla="*/ 299 w 384"/>
                <a:gd name="T89" fmla="*/ 302 h 384"/>
                <a:gd name="T90" fmla="*/ 284 w 384"/>
                <a:gd name="T91" fmla="*/ 302 h 384"/>
                <a:gd name="T92" fmla="*/ 268 w 384"/>
                <a:gd name="T93" fmla="*/ 357 h 384"/>
                <a:gd name="T94" fmla="*/ 237 w 384"/>
                <a:gd name="T95" fmla="*/ 302 h 384"/>
                <a:gd name="T96" fmla="*/ 253 w 384"/>
                <a:gd name="T97" fmla="*/ 357 h 384"/>
                <a:gd name="T98" fmla="*/ 237 w 384"/>
                <a:gd name="T99" fmla="*/ 302 h 384"/>
                <a:gd name="T100" fmla="*/ 64 w 384"/>
                <a:gd name="T101" fmla="*/ 346 h 384"/>
                <a:gd name="T102" fmla="*/ 64 w 384"/>
                <a:gd name="T103" fmla="*/ 31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 h="384">
                  <a:moveTo>
                    <a:pt x="0" y="0"/>
                  </a:moveTo>
                  <a:cubicBezTo>
                    <a:pt x="0" y="109"/>
                    <a:pt x="0" y="109"/>
                    <a:pt x="0" y="109"/>
                  </a:cubicBezTo>
                  <a:cubicBezTo>
                    <a:pt x="384" y="109"/>
                    <a:pt x="384" y="109"/>
                    <a:pt x="384" y="109"/>
                  </a:cubicBezTo>
                  <a:cubicBezTo>
                    <a:pt x="384" y="0"/>
                    <a:pt x="384" y="0"/>
                    <a:pt x="384" y="0"/>
                  </a:cubicBezTo>
                  <a:lnTo>
                    <a:pt x="0" y="0"/>
                  </a:lnTo>
                  <a:close/>
                  <a:moveTo>
                    <a:pt x="368" y="93"/>
                  </a:moveTo>
                  <a:cubicBezTo>
                    <a:pt x="16" y="93"/>
                    <a:pt x="16" y="93"/>
                    <a:pt x="16" y="93"/>
                  </a:cubicBezTo>
                  <a:cubicBezTo>
                    <a:pt x="16" y="16"/>
                    <a:pt x="16" y="16"/>
                    <a:pt x="16" y="16"/>
                  </a:cubicBezTo>
                  <a:cubicBezTo>
                    <a:pt x="368" y="16"/>
                    <a:pt x="368" y="16"/>
                    <a:pt x="368" y="16"/>
                  </a:cubicBezTo>
                  <a:lnTo>
                    <a:pt x="368" y="93"/>
                  </a:lnTo>
                  <a:close/>
                  <a:moveTo>
                    <a:pt x="0" y="247"/>
                  </a:moveTo>
                  <a:cubicBezTo>
                    <a:pt x="384" y="247"/>
                    <a:pt x="384" y="247"/>
                    <a:pt x="384" y="247"/>
                  </a:cubicBezTo>
                  <a:cubicBezTo>
                    <a:pt x="384" y="138"/>
                    <a:pt x="384" y="138"/>
                    <a:pt x="384" y="138"/>
                  </a:cubicBezTo>
                  <a:cubicBezTo>
                    <a:pt x="0" y="138"/>
                    <a:pt x="0" y="138"/>
                    <a:pt x="0" y="138"/>
                  </a:cubicBezTo>
                  <a:lnTo>
                    <a:pt x="0" y="247"/>
                  </a:lnTo>
                  <a:close/>
                  <a:moveTo>
                    <a:pt x="16" y="154"/>
                  </a:moveTo>
                  <a:cubicBezTo>
                    <a:pt x="368" y="154"/>
                    <a:pt x="368" y="154"/>
                    <a:pt x="368" y="154"/>
                  </a:cubicBezTo>
                  <a:cubicBezTo>
                    <a:pt x="368" y="231"/>
                    <a:pt x="368" y="231"/>
                    <a:pt x="368" y="231"/>
                  </a:cubicBezTo>
                  <a:cubicBezTo>
                    <a:pt x="16" y="231"/>
                    <a:pt x="16" y="231"/>
                    <a:pt x="16" y="231"/>
                  </a:cubicBezTo>
                  <a:lnTo>
                    <a:pt x="16" y="154"/>
                  </a:lnTo>
                  <a:close/>
                  <a:moveTo>
                    <a:pt x="0" y="384"/>
                  </a:moveTo>
                  <a:cubicBezTo>
                    <a:pt x="384" y="384"/>
                    <a:pt x="384" y="384"/>
                    <a:pt x="384" y="384"/>
                  </a:cubicBezTo>
                  <a:cubicBezTo>
                    <a:pt x="384" y="275"/>
                    <a:pt x="384" y="275"/>
                    <a:pt x="384" y="275"/>
                  </a:cubicBezTo>
                  <a:cubicBezTo>
                    <a:pt x="0" y="275"/>
                    <a:pt x="0" y="275"/>
                    <a:pt x="0" y="275"/>
                  </a:cubicBezTo>
                  <a:lnTo>
                    <a:pt x="0" y="384"/>
                  </a:lnTo>
                  <a:close/>
                  <a:moveTo>
                    <a:pt x="16" y="291"/>
                  </a:moveTo>
                  <a:cubicBezTo>
                    <a:pt x="368" y="291"/>
                    <a:pt x="368" y="291"/>
                    <a:pt x="368" y="291"/>
                  </a:cubicBezTo>
                  <a:cubicBezTo>
                    <a:pt x="368" y="368"/>
                    <a:pt x="368" y="368"/>
                    <a:pt x="368" y="368"/>
                  </a:cubicBezTo>
                  <a:cubicBezTo>
                    <a:pt x="16" y="368"/>
                    <a:pt x="16" y="368"/>
                    <a:pt x="16" y="368"/>
                  </a:cubicBezTo>
                  <a:lnTo>
                    <a:pt x="16" y="291"/>
                  </a:lnTo>
                  <a:close/>
                  <a:moveTo>
                    <a:pt x="346" y="82"/>
                  </a:moveTo>
                  <a:cubicBezTo>
                    <a:pt x="330" y="82"/>
                    <a:pt x="330" y="82"/>
                    <a:pt x="330" y="82"/>
                  </a:cubicBezTo>
                  <a:cubicBezTo>
                    <a:pt x="330" y="27"/>
                    <a:pt x="330" y="27"/>
                    <a:pt x="330" y="27"/>
                  </a:cubicBezTo>
                  <a:cubicBezTo>
                    <a:pt x="346" y="27"/>
                    <a:pt x="346" y="27"/>
                    <a:pt x="346" y="27"/>
                  </a:cubicBezTo>
                  <a:lnTo>
                    <a:pt x="346" y="82"/>
                  </a:lnTo>
                  <a:close/>
                  <a:moveTo>
                    <a:pt x="315" y="82"/>
                  </a:moveTo>
                  <a:cubicBezTo>
                    <a:pt x="299" y="82"/>
                    <a:pt x="299" y="82"/>
                    <a:pt x="299" y="82"/>
                  </a:cubicBezTo>
                  <a:cubicBezTo>
                    <a:pt x="299" y="27"/>
                    <a:pt x="299" y="27"/>
                    <a:pt x="299" y="27"/>
                  </a:cubicBezTo>
                  <a:cubicBezTo>
                    <a:pt x="315" y="27"/>
                    <a:pt x="315" y="27"/>
                    <a:pt x="315" y="27"/>
                  </a:cubicBezTo>
                  <a:lnTo>
                    <a:pt x="315" y="82"/>
                  </a:lnTo>
                  <a:close/>
                  <a:moveTo>
                    <a:pt x="284" y="82"/>
                  </a:moveTo>
                  <a:cubicBezTo>
                    <a:pt x="268" y="82"/>
                    <a:pt x="268" y="82"/>
                    <a:pt x="268" y="82"/>
                  </a:cubicBezTo>
                  <a:cubicBezTo>
                    <a:pt x="268" y="27"/>
                    <a:pt x="268" y="27"/>
                    <a:pt x="268" y="27"/>
                  </a:cubicBezTo>
                  <a:cubicBezTo>
                    <a:pt x="284" y="27"/>
                    <a:pt x="284" y="27"/>
                    <a:pt x="284" y="27"/>
                  </a:cubicBezTo>
                  <a:lnTo>
                    <a:pt x="284" y="82"/>
                  </a:lnTo>
                  <a:close/>
                  <a:moveTo>
                    <a:pt x="268" y="165"/>
                  </a:moveTo>
                  <a:cubicBezTo>
                    <a:pt x="284" y="165"/>
                    <a:pt x="284" y="165"/>
                    <a:pt x="284" y="165"/>
                  </a:cubicBezTo>
                  <a:cubicBezTo>
                    <a:pt x="284" y="219"/>
                    <a:pt x="284" y="219"/>
                    <a:pt x="284" y="219"/>
                  </a:cubicBezTo>
                  <a:cubicBezTo>
                    <a:pt x="268" y="219"/>
                    <a:pt x="268" y="219"/>
                    <a:pt x="268" y="219"/>
                  </a:cubicBezTo>
                  <a:lnTo>
                    <a:pt x="268" y="165"/>
                  </a:lnTo>
                  <a:close/>
                  <a:moveTo>
                    <a:pt x="253" y="82"/>
                  </a:moveTo>
                  <a:cubicBezTo>
                    <a:pt x="237" y="82"/>
                    <a:pt x="237" y="82"/>
                    <a:pt x="237" y="82"/>
                  </a:cubicBezTo>
                  <a:cubicBezTo>
                    <a:pt x="237" y="27"/>
                    <a:pt x="237" y="27"/>
                    <a:pt x="237" y="27"/>
                  </a:cubicBezTo>
                  <a:cubicBezTo>
                    <a:pt x="253" y="27"/>
                    <a:pt x="253" y="27"/>
                    <a:pt x="253" y="27"/>
                  </a:cubicBezTo>
                  <a:lnTo>
                    <a:pt x="253" y="82"/>
                  </a:lnTo>
                  <a:close/>
                  <a:moveTo>
                    <a:pt x="237" y="165"/>
                  </a:moveTo>
                  <a:cubicBezTo>
                    <a:pt x="253" y="165"/>
                    <a:pt x="253" y="165"/>
                    <a:pt x="253" y="165"/>
                  </a:cubicBezTo>
                  <a:cubicBezTo>
                    <a:pt x="253" y="219"/>
                    <a:pt x="253" y="219"/>
                    <a:pt x="253" y="219"/>
                  </a:cubicBezTo>
                  <a:cubicBezTo>
                    <a:pt x="237" y="219"/>
                    <a:pt x="237" y="219"/>
                    <a:pt x="237" y="219"/>
                  </a:cubicBezTo>
                  <a:lnTo>
                    <a:pt x="237" y="165"/>
                  </a:lnTo>
                  <a:close/>
                  <a:moveTo>
                    <a:pt x="45" y="53"/>
                  </a:moveTo>
                  <a:cubicBezTo>
                    <a:pt x="45" y="43"/>
                    <a:pt x="54" y="35"/>
                    <a:pt x="64" y="35"/>
                  </a:cubicBezTo>
                  <a:cubicBezTo>
                    <a:pt x="74" y="35"/>
                    <a:pt x="82" y="43"/>
                    <a:pt x="82" y="53"/>
                  </a:cubicBezTo>
                  <a:cubicBezTo>
                    <a:pt x="82" y="63"/>
                    <a:pt x="74" y="71"/>
                    <a:pt x="64" y="71"/>
                  </a:cubicBezTo>
                  <a:cubicBezTo>
                    <a:pt x="54" y="71"/>
                    <a:pt x="45" y="63"/>
                    <a:pt x="45" y="53"/>
                  </a:cubicBezTo>
                  <a:close/>
                  <a:moveTo>
                    <a:pt x="330" y="165"/>
                  </a:moveTo>
                  <a:cubicBezTo>
                    <a:pt x="346" y="165"/>
                    <a:pt x="346" y="165"/>
                    <a:pt x="346" y="165"/>
                  </a:cubicBezTo>
                  <a:cubicBezTo>
                    <a:pt x="346" y="219"/>
                    <a:pt x="346" y="219"/>
                    <a:pt x="346" y="219"/>
                  </a:cubicBezTo>
                  <a:cubicBezTo>
                    <a:pt x="330" y="219"/>
                    <a:pt x="330" y="219"/>
                    <a:pt x="330" y="219"/>
                  </a:cubicBezTo>
                  <a:lnTo>
                    <a:pt x="330" y="165"/>
                  </a:lnTo>
                  <a:close/>
                  <a:moveTo>
                    <a:pt x="299" y="165"/>
                  </a:moveTo>
                  <a:cubicBezTo>
                    <a:pt x="315" y="165"/>
                    <a:pt x="315" y="165"/>
                    <a:pt x="315" y="165"/>
                  </a:cubicBezTo>
                  <a:cubicBezTo>
                    <a:pt x="315" y="219"/>
                    <a:pt x="315" y="219"/>
                    <a:pt x="315" y="219"/>
                  </a:cubicBezTo>
                  <a:cubicBezTo>
                    <a:pt x="299" y="219"/>
                    <a:pt x="299" y="219"/>
                    <a:pt x="299" y="219"/>
                  </a:cubicBezTo>
                  <a:lnTo>
                    <a:pt x="299" y="165"/>
                  </a:lnTo>
                  <a:close/>
                  <a:moveTo>
                    <a:pt x="82" y="191"/>
                  </a:moveTo>
                  <a:cubicBezTo>
                    <a:pt x="82" y="201"/>
                    <a:pt x="74" y="209"/>
                    <a:pt x="64" y="209"/>
                  </a:cubicBezTo>
                  <a:cubicBezTo>
                    <a:pt x="54" y="209"/>
                    <a:pt x="45" y="201"/>
                    <a:pt x="45" y="191"/>
                  </a:cubicBezTo>
                  <a:cubicBezTo>
                    <a:pt x="45" y="180"/>
                    <a:pt x="54" y="172"/>
                    <a:pt x="64" y="172"/>
                  </a:cubicBezTo>
                  <a:cubicBezTo>
                    <a:pt x="74" y="172"/>
                    <a:pt x="82" y="180"/>
                    <a:pt x="82" y="191"/>
                  </a:cubicBezTo>
                  <a:close/>
                  <a:moveTo>
                    <a:pt x="330" y="302"/>
                  </a:moveTo>
                  <a:cubicBezTo>
                    <a:pt x="346" y="302"/>
                    <a:pt x="346" y="302"/>
                    <a:pt x="346" y="302"/>
                  </a:cubicBezTo>
                  <a:cubicBezTo>
                    <a:pt x="346" y="357"/>
                    <a:pt x="346" y="357"/>
                    <a:pt x="346" y="357"/>
                  </a:cubicBezTo>
                  <a:cubicBezTo>
                    <a:pt x="330" y="357"/>
                    <a:pt x="330" y="357"/>
                    <a:pt x="330" y="357"/>
                  </a:cubicBezTo>
                  <a:lnTo>
                    <a:pt x="330" y="302"/>
                  </a:lnTo>
                  <a:close/>
                  <a:moveTo>
                    <a:pt x="299" y="302"/>
                  </a:moveTo>
                  <a:cubicBezTo>
                    <a:pt x="315" y="302"/>
                    <a:pt x="315" y="302"/>
                    <a:pt x="315" y="302"/>
                  </a:cubicBezTo>
                  <a:cubicBezTo>
                    <a:pt x="315" y="357"/>
                    <a:pt x="315" y="357"/>
                    <a:pt x="315" y="357"/>
                  </a:cubicBezTo>
                  <a:cubicBezTo>
                    <a:pt x="299" y="357"/>
                    <a:pt x="299" y="357"/>
                    <a:pt x="299" y="357"/>
                  </a:cubicBezTo>
                  <a:lnTo>
                    <a:pt x="299" y="302"/>
                  </a:lnTo>
                  <a:close/>
                  <a:moveTo>
                    <a:pt x="268" y="302"/>
                  </a:moveTo>
                  <a:cubicBezTo>
                    <a:pt x="284" y="302"/>
                    <a:pt x="284" y="302"/>
                    <a:pt x="284" y="302"/>
                  </a:cubicBezTo>
                  <a:cubicBezTo>
                    <a:pt x="284" y="357"/>
                    <a:pt x="284" y="357"/>
                    <a:pt x="284" y="357"/>
                  </a:cubicBezTo>
                  <a:cubicBezTo>
                    <a:pt x="268" y="357"/>
                    <a:pt x="268" y="357"/>
                    <a:pt x="268" y="357"/>
                  </a:cubicBezTo>
                  <a:lnTo>
                    <a:pt x="268" y="302"/>
                  </a:lnTo>
                  <a:close/>
                  <a:moveTo>
                    <a:pt x="237" y="302"/>
                  </a:moveTo>
                  <a:cubicBezTo>
                    <a:pt x="253" y="302"/>
                    <a:pt x="253" y="302"/>
                    <a:pt x="253" y="302"/>
                  </a:cubicBezTo>
                  <a:cubicBezTo>
                    <a:pt x="253" y="357"/>
                    <a:pt x="253" y="357"/>
                    <a:pt x="253" y="357"/>
                  </a:cubicBezTo>
                  <a:cubicBezTo>
                    <a:pt x="237" y="357"/>
                    <a:pt x="237" y="357"/>
                    <a:pt x="237" y="357"/>
                  </a:cubicBezTo>
                  <a:lnTo>
                    <a:pt x="237" y="302"/>
                  </a:lnTo>
                  <a:close/>
                  <a:moveTo>
                    <a:pt x="82" y="328"/>
                  </a:moveTo>
                  <a:cubicBezTo>
                    <a:pt x="82" y="338"/>
                    <a:pt x="74" y="346"/>
                    <a:pt x="64" y="346"/>
                  </a:cubicBezTo>
                  <a:cubicBezTo>
                    <a:pt x="54" y="346"/>
                    <a:pt x="45" y="338"/>
                    <a:pt x="45" y="328"/>
                  </a:cubicBezTo>
                  <a:cubicBezTo>
                    <a:pt x="45" y="318"/>
                    <a:pt x="54" y="310"/>
                    <a:pt x="64" y="310"/>
                  </a:cubicBezTo>
                  <a:cubicBezTo>
                    <a:pt x="74" y="310"/>
                    <a:pt x="82" y="318"/>
                    <a:pt x="82" y="3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17074"/>
                </a:solidFill>
                <a:effectLst/>
                <a:uLnTx/>
                <a:uFillTx/>
              </a:endParaRPr>
            </a:p>
          </p:txBody>
        </p:sp>
        <p:cxnSp>
          <p:nvCxnSpPr>
            <p:cNvPr id="33" name="Straight Connector 32">
              <a:extLst>
                <a:ext uri="{FF2B5EF4-FFF2-40B4-BE49-F238E27FC236}">
                  <a16:creationId xmlns:a16="http://schemas.microsoft.com/office/drawing/2014/main" id="{A3BD373A-A989-AE4A-A593-1D2481A8EDF0}"/>
                </a:ext>
              </a:extLst>
            </p:cNvPr>
            <p:cNvCxnSpPr>
              <a:cxnSpLocks/>
            </p:cNvCxnSpPr>
            <p:nvPr/>
          </p:nvCxnSpPr>
          <p:spPr bwMode="gray">
            <a:xfrm>
              <a:off x="2564786" y="4698790"/>
              <a:ext cx="602737" cy="0"/>
            </a:xfrm>
            <a:prstGeom prst="line">
              <a:avLst/>
            </a:prstGeom>
            <a:noFill/>
            <a:ln w="25400" cap="flat" cmpd="sng" algn="ctr">
              <a:solidFill>
                <a:schemeClr val="accent2"/>
              </a:solidFill>
              <a:prstDash val="solid"/>
              <a:miter lim="800000"/>
              <a:tailEnd type="none"/>
            </a:ln>
            <a:effectLst/>
          </p:spPr>
        </p:cxnSp>
        <p:cxnSp>
          <p:nvCxnSpPr>
            <p:cNvPr id="34" name="Straight Connector 33">
              <a:extLst>
                <a:ext uri="{FF2B5EF4-FFF2-40B4-BE49-F238E27FC236}">
                  <a16:creationId xmlns:a16="http://schemas.microsoft.com/office/drawing/2014/main" id="{1BEF87FA-7E2E-F647-A12E-1B75C67AFE35}"/>
                </a:ext>
              </a:extLst>
            </p:cNvPr>
            <p:cNvCxnSpPr>
              <a:cxnSpLocks/>
            </p:cNvCxnSpPr>
            <p:nvPr/>
          </p:nvCxnSpPr>
          <p:spPr bwMode="gray">
            <a:xfrm>
              <a:off x="3718038" y="4698790"/>
              <a:ext cx="523875" cy="0"/>
            </a:xfrm>
            <a:prstGeom prst="line">
              <a:avLst/>
            </a:prstGeom>
            <a:noFill/>
            <a:ln w="25400" cap="flat" cmpd="sng" algn="ctr">
              <a:solidFill>
                <a:schemeClr val="accent2"/>
              </a:solidFill>
              <a:prstDash val="solid"/>
              <a:miter lim="800000"/>
              <a:tailEnd type="none"/>
            </a:ln>
            <a:effectLst/>
          </p:spPr>
        </p:cxnSp>
        <p:grpSp>
          <p:nvGrpSpPr>
            <p:cNvPr id="35" name="Group 34">
              <a:extLst>
                <a:ext uri="{FF2B5EF4-FFF2-40B4-BE49-F238E27FC236}">
                  <a16:creationId xmlns:a16="http://schemas.microsoft.com/office/drawing/2014/main" id="{83AB2E06-7A6F-4342-986A-BD029C3942D0}"/>
                </a:ext>
              </a:extLst>
            </p:cNvPr>
            <p:cNvGrpSpPr/>
            <p:nvPr/>
          </p:nvGrpSpPr>
          <p:grpSpPr>
            <a:xfrm>
              <a:off x="3192453" y="4436642"/>
              <a:ext cx="515182" cy="514956"/>
              <a:chOff x="2099783" y="4426306"/>
              <a:chExt cx="515182" cy="514956"/>
            </a:xfrm>
            <a:solidFill>
              <a:schemeClr val="accent1">
                <a:lumMod val="60000"/>
                <a:lumOff val="40000"/>
              </a:schemeClr>
            </a:solidFill>
          </p:grpSpPr>
          <p:sp>
            <p:nvSpPr>
              <p:cNvPr id="36" name="Freeform 7">
                <a:extLst>
                  <a:ext uri="{FF2B5EF4-FFF2-40B4-BE49-F238E27FC236}">
                    <a16:creationId xmlns:a16="http://schemas.microsoft.com/office/drawing/2014/main" id="{B7D56F27-D31D-C544-ACD7-DEA694620F0A}"/>
                  </a:ext>
                </a:extLst>
              </p:cNvPr>
              <p:cNvSpPr>
                <a:spLocks noChangeArrowheads="1"/>
              </p:cNvSpPr>
              <p:nvPr/>
            </p:nvSpPr>
            <p:spPr bwMode="auto">
              <a:xfrm>
                <a:off x="2099783" y="4426306"/>
                <a:ext cx="515182" cy="514956"/>
              </a:xfrm>
              <a:custGeom>
                <a:avLst/>
                <a:gdLst>
                  <a:gd name="T0" fmla="*/ 4641 w 10058"/>
                  <a:gd name="T1" fmla="*/ 10 h 10054"/>
                  <a:gd name="T2" fmla="*/ 3775 w 10058"/>
                  <a:gd name="T3" fmla="*/ 154 h 10054"/>
                  <a:gd name="T4" fmla="*/ 2631 w 10058"/>
                  <a:gd name="T5" fmla="*/ 606 h 10054"/>
                  <a:gd name="T6" fmla="*/ 1648 w 10058"/>
                  <a:gd name="T7" fmla="*/ 1302 h 10054"/>
                  <a:gd name="T8" fmla="*/ 861 w 10058"/>
                  <a:gd name="T9" fmla="*/ 2217 h 10054"/>
                  <a:gd name="T10" fmla="*/ 308 w 10058"/>
                  <a:gd name="T11" fmla="*/ 3296 h 10054"/>
                  <a:gd name="T12" fmla="*/ 42 w 10058"/>
                  <a:gd name="T13" fmla="*/ 4386 h 10054"/>
                  <a:gd name="T14" fmla="*/ 0 w 10058"/>
                  <a:gd name="T15" fmla="*/ 5024 h 10054"/>
                  <a:gd name="T16" fmla="*/ 27 w 10058"/>
                  <a:gd name="T17" fmla="*/ 5539 h 10054"/>
                  <a:gd name="T18" fmla="*/ 229 w 10058"/>
                  <a:gd name="T19" fmla="*/ 6523 h 10054"/>
                  <a:gd name="T20" fmla="*/ 728 w 10058"/>
                  <a:gd name="T21" fmla="*/ 7634 h 10054"/>
                  <a:gd name="T22" fmla="*/ 1473 w 10058"/>
                  <a:gd name="T23" fmla="*/ 8580 h 10054"/>
                  <a:gd name="T24" fmla="*/ 2424 w 10058"/>
                  <a:gd name="T25" fmla="*/ 9324 h 10054"/>
                  <a:gd name="T26" fmla="*/ 3535 w 10058"/>
                  <a:gd name="T27" fmla="*/ 9829 h 10054"/>
                  <a:gd name="T28" fmla="*/ 4513 w 10058"/>
                  <a:gd name="T29" fmla="*/ 10026 h 10054"/>
                  <a:gd name="T30" fmla="*/ 5029 w 10058"/>
                  <a:gd name="T31" fmla="*/ 10053 h 10054"/>
                  <a:gd name="T32" fmla="*/ 5671 w 10058"/>
                  <a:gd name="T33" fmla="*/ 10016 h 10054"/>
                  <a:gd name="T34" fmla="*/ 6756 w 10058"/>
                  <a:gd name="T35" fmla="*/ 9750 h 10054"/>
                  <a:gd name="T36" fmla="*/ 7840 w 10058"/>
                  <a:gd name="T37" fmla="*/ 9197 h 10054"/>
                  <a:gd name="T38" fmla="*/ 8750 w 10058"/>
                  <a:gd name="T39" fmla="*/ 8405 h 10054"/>
                  <a:gd name="T40" fmla="*/ 9451 w 10058"/>
                  <a:gd name="T41" fmla="*/ 7421 h 10054"/>
                  <a:gd name="T42" fmla="*/ 9898 w 10058"/>
                  <a:gd name="T43" fmla="*/ 6283 h 10054"/>
                  <a:gd name="T44" fmla="*/ 10041 w 10058"/>
                  <a:gd name="T45" fmla="*/ 5412 h 10054"/>
                  <a:gd name="T46" fmla="*/ 10057 w 10058"/>
                  <a:gd name="T47" fmla="*/ 4896 h 10054"/>
                  <a:gd name="T48" fmla="*/ 9999 w 10058"/>
                  <a:gd name="T49" fmla="*/ 4258 h 10054"/>
                  <a:gd name="T50" fmla="*/ 9664 w 10058"/>
                  <a:gd name="T51" fmla="*/ 3067 h 10054"/>
                  <a:gd name="T52" fmla="*/ 9058 w 10058"/>
                  <a:gd name="T53" fmla="*/ 2020 h 10054"/>
                  <a:gd name="T54" fmla="*/ 8228 w 10058"/>
                  <a:gd name="T55" fmla="*/ 1148 h 10054"/>
                  <a:gd name="T56" fmla="*/ 7207 w 10058"/>
                  <a:gd name="T57" fmla="*/ 494 h 10054"/>
                  <a:gd name="T58" fmla="*/ 6044 w 10058"/>
                  <a:gd name="T59" fmla="*/ 101 h 10054"/>
                  <a:gd name="T60" fmla="*/ 5290 w 10058"/>
                  <a:gd name="T61" fmla="*/ 5 h 10054"/>
                  <a:gd name="T62" fmla="*/ 4795 w 10058"/>
                  <a:gd name="T63" fmla="*/ 9628 h 10054"/>
                  <a:gd name="T64" fmla="*/ 3663 w 10058"/>
                  <a:gd name="T65" fmla="*/ 9426 h 10054"/>
                  <a:gd name="T66" fmla="*/ 2642 w 10058"/>
                  <a:gd name="T67" fmla="*/ 8968 h 10054"/>
                  <a:gd name="T68" fmla="*/ 1770 w 10058"/>
                  <a:gd name="T69" fmla="*/ 8282 h 10054"/>
                  <a:gd name="T70" fmla="*/ 1090 w 10058"/>
                  <a:gd name="T71" fmla="*/ 7416 h 10054"/>
                  <a:gd name="T72" fmla="*/ 628 w 10058"/>
                  <a:gd name="T73" fmla="*/ 6396 h 10054"/>
                  <a:gd name="T74" fmla="*/ 425 w 10058"/>
                  <a:gd name="T75" fmla="*/ 5263 h 10054"/>
                  <a:gd name="T76" fmla="*/ 473 w 10058"/>
                  <a:gd name="T77" fmla="*/ 4327 h 10054"/>
                  <a:gd name="T78" fmla="*/ 782 w 10058"/>
                  <a:gd name="T79" fmla="*/ 3232 h 10054"/>
                  <a:gd name="T80" fmla="*/ 1340 w 10058"/>
                  <a:gd name="T81" fmla="*/ 2270 h 10054"/>
                  <a:gd name="T82" fmla="*/ 2100 w 10058"/>
                  <a:gd name="T83" fmla="*/ 1472 h 10054"/>
                  <a:gd name="T84" fmla="*/ 3036 w 10058"/>
                  <a:gd name="T85" fmla="*/ 872 h 10054"/>
                  <a:gd name="T86" fmla="*/ 4104 w 10058"/>
                  <a:gd name="T87" fmla="*/ 510 h 10054"/>
                  <a:gd name="T88" fmla="*/ 5029 w 10058"/>
                  <a:gd name="T89" fmla="*/ 414 h 10054"/>
                  <a:gd name="T90" fmla="*/ 6182 w 10058"/>
                  <a:gd name="T91" fmla="*/ 563 h 10054"/>
                  <a:gd name="T92" fmla="*/ 7224 w 10058"/>
                  <a:gd name="T93" fmla="*/ 972 h 10054"/>
                  <a:gd name="T94" fmla="*/ 8127 w 10058"/>
                  <a:gd name="T95" fmla="*/ 1616 h 10054"/>
                  <a:gd name="T96" fmla="*/ 8850 w 10058"/>
                  <a:gd name="T97" fmla="*/ 2451 h 10054"/>
                  <a:gd name="T98" fmla="*/ 9355 w 10058"/>
                  <a:gd name="T99" fmla="*/ 3445 h 10054"/>
                  <a:gd name="T100" fmla="*/ 9616 w 10058"/>
                  <a:gd name="T101" fmla="*/ 4556 h 10054"/>
                  <a:gd name="T102" fmla="*/ 9616 w 10058"/>
                  <a:gd name="T103" fmla="*/ 5497 h 10054"/>
                  <a:gd name="T104" fmla="*/ 9355 w 10058"/>
                  <a:gd name="T105" fmla="*/ 6608 h 10054"/>
                  <a:gd name="T106" fmla="*/ 8850 w 10058"/>
                  <a:gd name="T107" fmla="*/ 7602 h 10054"/>
                  <a:gd name="T108" fmla="*/ 8127 w 10058"/>
                  <a:gd name="T109" fmla="*/ 8437 h 10054"/>
                  <a:gd name="T110" fmla="*/ 7224 w 10058"/>
                  <a:gd name="T111" fmla="*/ 9080 h 10054"/>
                  <a:gd name="T112" fmla="*/ 6182 w 10058"/>
                  <a:gd name="T113" fmla="*/ 9490 h 10054"/>
                  <a:gd name="T114" fmla="*/ 5029 w 10058"/>
                  <a:gd name="T115" fmla="*/ 9633 h 10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58" h="10054">
                    <a:moveTo>
                      <a:pt x="5029" y="0"/>
                    </a:moveTo>
                    <a:lnTo>
                      <a:pt x="5029" y="0"/>
                    </a:lnTo>
                    <a:lnTo>
                      <a:pt x="4902" y="0"/>
                    </a:lnTo>
                    <a:lnTo>
                      <a:pt x="4768" y="5"/>
                    </a:lnTo>
                    <a:lnTo>
                      <a:pt x="4641" y="10"/>
                    </a:lnTo>
                    <a:lnTo>
                      <a:pt x="4513" y="21"/>
                    </a:lnTo>
                    <a:lnTo>
                      <a:pt x="4391" y="37"/>
                    </a:lnTo>
                    <a:lnTo>
                      <a:pt x="4263" y="58"/>
                    </a:lnTo>
                    <a:lnTo>
                      <a:pt x="4019" y="101"/>
                    </a:lnTo>
                    <a:lnTo>
                      <a:pt x="3775" y="154"/>
                    </a:lnTo>
                    <a:lnTo>
                      <a:pt x="3535" y="223"/>
                    </a:lnTo>
                    <a:lnTo>
                      <a:pt x="3302" y="303"/>
                    </a:lnTo>
                    <a:lnTo>
                      <a:pt x="3073" y="393"/>
                    </a:lnTo>
                    <a:lnTo>
                      <a:pt x="2850" y="494"/>
                    </a:lnTo>
                    <a:lnTo>
                      <a:pt x="2631" y="606"/>
                    </a:lnTo>
                    <a:lnTo>
                      <a:pt x="2424" y="728"/>
                    </a:lnTo>
                    <a:lnTo>
                      <a:pt x="2217" y="855"/>
                    </a:lnTo>
                    <a:lnTo>
                      <a:pt x="2020" y="999"/>
                    </a:lnTo>
                    <a:lnTo>
                      <a:pt x="1834" y="1148"/>
                    </a:lnTo>
                    <a:lnTo>
                      <a:pt x="1648" y="1302"/>
                    </a:lnTo>
                    <a:lnTo>
                      <a:pt x="1473" y="1472"/>
                    </a:lnTo>
                    <a:lnTo>
                      <a:pt x="1308" y="1642"/>
                    </a:lnTo>
                    <a:lnTo>
                      <a:pt x="1148" y="1829"/>
                    </a:lnTo>
                    <a:lnTo>
                      <a:pt x="999" y="2020"/>
                    </a:lnTo>
                    <a:lnTo>
                      <a:pt x="861" y="2217"/>
                    </a:lnTo>
                    <a:lnTo>
                      <a:pt x="728" y="2419"/>
                    </a:lnTo>
                    <a:lnTo>
                      <a:pt x="606" y="2631"/>
                    </a:lnTo>
                    <a:lnTo>
                      <a:pt x="500" y="2844"/>
                    </a:lnTo>
                    <a:lnTo>
                      <a:pt x="399" y="3067"/>
                    </a:lnTo>
                    <a:lnTo>
                      <a:pt x="308" y="3296"/>
                    </a:lnTo>
                    <a:lnTo>
                      <a:pt x="229" y="3530"/>
                    </a:lnTo>
                    <a:lnTo>
                      <a:pt x="159" y="3769"/>
                    </a:lnTo>
                    <a:lnTo>
                      <a:pt x="106" y="4013"/>
                    </a:lnTo>
                    <a:lnTo>
                      <a:pt x="59" y="4258"/>
                    </a:lnTo>
                    <a:lnTo>
                      <a:pt x="42" y="4386"/>
                    </a:lnTo>
                    <a:lnTo>
                      <a:pt x="27" y="4513"/>
                    </a:lnTo>
                    <a:lnTo>
                      <a:pt x="16" y="4641"/>
                    </a:lnTo>
                    <a:lnTo>
                      <a:pt x="11" y="4768"/>
                    </a:lnTo>
                    <a:lnTo>
                      <a:pt x="6" y="4896"/>
                    </a:lnTo>
                    <a:lnTo>
                      <a:pt x="0" y="5024"/>
                    </a:lnTo>
                    <a:lnTo>
                      <a:pt x="0" y="5024"/>
                    </a:lnTo>
                    <a:lnTo>
                      <a:pt x="6" y="5156"/>
                    </a:lnTo>
                    <a:lnTo>
                      <a:pt x="11" y="5284"/>
                    </a:lnTo>
                    <a:lnTo>
                      <a:pt x="16" y="5412"/>
                    </a:lnTo>
                    <a:lnTo>
                      <a:pt x="27" y="5539"/>
                    </a:lnTo>
                    <a:lnTo>
                      <a:pt x="42" y="5667"/>
                    </a:lnTo>
                    <a:lnTo>
                      <a:pt x="59" y="5789"/>
                    </a:lnTo>
                    <a:lnTo>
                      <a:pt x="106" y="6039"/>
                    </a:lnTo>
                    <a:lnTo>
                      <a:pt x="159" y="6283"/>
                    </a:lnTo>
                    <a:lnTo>
                      <a:pt x="229" y="6523"/>
                    </a:lnTo>
                    <a:lnTo>
                      <a:pt x="308" y="6757"/>
                    </a:lnTo>
                    <a:lnTo>
                      <a:pt x="399" y="6986"/>
                    </a:lnTo>
                    <a:lnTo>
                      <a:pt x="500" y="7204"/>
                    </a:lnTo>
                    <a:lnTo>
                      <a:pt x="606" y="7421"/>
                    </a:lnTo>
                    <a:lnTo>
                      <a:pt x="728" y="7634"/>
                    </a:lnTo>
                    <a:lnTo>
                      <a:pt x="861" y="7836"/>
                    </a:lnTo>
                    <a:lnTo>
                      <a:pt x="999" y="8033"/>
                    </a:lnTo>
                    <a:lnTo>
                      <a:pt x="1148" y="8224"/>
                    </a:lnTo>
                    <a:lnTo>
                      <a:pt x="1308" y="8405"/>
                    </a:lnTo>
                    <a:lnTo>
                      <a:pt x="1473" y="8580"/>
                    </a:lnTo>
                    <a:lnTo>
                      <a:pt x="1648" y="8751"/>
                    </a:lnTo>
                    <a:lnTo>
                      <a:pt x="1834" y="8904"/>
                    </a:lnTo>
                    <a:lnTo>
                      <a:pt x="2020" y="9054"/>
                    </a:lnTo>
                    <a:lnTo>
                      <a:pt x="2217" y="9197"/>
                    </a:lnTo>
                    <a:lnTo>
                      <a:pt x="2424" y="9324"/>
                    </a:lnTo>
                    <a:lnTo>
                      <a:pt x="2631" y="9447"/>
                    </a:lnTo>
                    <a:lnTo>
                      <a:pt x="2850" y="9559"/>
                    </a:lnTo>
                    <a:lnTo>
                      <a:pt x="3073" y="9659"/>
                    </a:lnTo>
                    <a:lnTo>
                      <a:pt x="3302" y="9750"/>
                    </a:lnTo>
                    <a:lnTo>
                      <a:pt x="3535" y="9829"/>
                    </a:lnTo>
                    <a:lnTo>
                      <a:pt x="3775" y="9893"/>
                    </a:lnTo>
                    <a:lnTo>
                      <a:pt x="4019" y="9952"/>
                    </a:lnTo>
                    <a:lnTo>
                      <a:pt x="4263" y="9995"/>
                    </a:lnTo>
                    <a:lnTo>
                      <a:pt x="4391" y="10016"/>
                    </a:lnTo>
                    <a:lnTo>
                      <a:pt x="4513" y="10026"/>
                    </a:lnTo>
                    <a:lnTo>
                      <a:pt x="4641" y="10042"/>
                    </a:lnTo>
                    <a:lnTo>
                      <a:pt x="4768" y="10048"/>
                    </a:lnTo>
                    <a:lnTo>
                      <a:pt x="4902" y="10053"/>
                    </a:lnTo>
                    <a:lnTo>
                      <a:pt x="5029" y="10053"/>
                    </a:lnTo>
                    <a:lnTo>
                      <a:pt x="5029" y="10053"/>
                    </a:lnTo>
                    <a:lnTo>
                      <a:pt x="5162" y="10053"/>
                    </a:lnTo>
                    <a:lnTo>
                      <a:pt x="5290" y="10048"/>
                    </a:lnTo>
                    <a:lnTo>
                      <a:pt x="5417" y="10042"/>
                    </a:lnTo>
                    <a:lnTo>
                      <a:pt x="5544" y="10026"/>
                    </a:lnTo>
                    <a:lnTo>
                      <a:pt x="5671" y="10016"/>
                    </a:lnTo>
                    <a:lnTo>
                      <a:pt x="5794" y="9995"/>
                    </a:lnTo>
                    <a:lnTo>
                      <a:pt x="6044" y="9952"/>
                    </a:lnTo>
                    <a:lnTo>
                      <a:pt x="6288" y="9893"/>
                    </a:lnTo>
                    <a:lnTo>
                      <a:pt x="6522" y="9829"/>
                    </a:lnTo>
                    <a:lnTo>
                      <a:pt x="6756" y="9750"/>
                    </a:lnTo>
                    <a:lnTo>
                      <a:pt x="6985" y="9659"/>
                    </a:lnTo>
                    <a:lnTo>
                      <a:pt x="7207" y="9559"/>
                    </a:lnTo>
                    <a:lnTo>
                      <a:pt x="7426" y="9447"/>
                    </a:lnTo>
                    <a:lnTo>
                      <a:pt x="7638" y="9324"/>
                    </a:lnTo>
                    <a:lnTo>
                      <a:pt x="7840" y="9197"/>
                    </a:lnTo>
                    <a:lnTo>
                      <a:pt x="8037" y="9054"/>
                    </a:lnTo>
                    <a:lnTo>
                      <a:pt x="8228" y="8904"/>
                    </a:lnTo>
                    <a:lnTo>
                      <a:pt x="8409" y="8751"/>
                    </a:lnTo>
                    <a:lnTo>
                      <a:pt x="8585" y="8580"/>
                    </a:lnTo>
                    <a:lnTo>
                      <a:pt x="8750" y="8405"/>
                    </a:lnTo>
                    <a:lnTo>
                      <a:pt x="8909" y="8224"/>
                    </a:lnTo>
                    <a:lnTo>
                      <a:pt x="9058" y="8033"/>
                    </a:lnTo>
                    <a:lnTo>
                      <a:pt x="9196" y="7836"/>
                    </a:lnTo>
                    <a:lnTo>
                      <a:pt x="9329" y="7634"/>
                    </a:lnTo>
                    <a:lnTo>
                      <a:pt x="9451" y="7421"/>
                    </a:lnTo>
                    <a:lnTo>
                      <a:pt x="9563" y="7204"/>
                    </a:lnTo>
                    <a:lnTo>
                      <a:pt x="9664" y="6986"/>
                    </a:lnTo>
                    <a:lnTo>
                      <a:pt x="9754" y="6757"/>
                    </a:lnTo>
                    <a:lnTo>
                      <a:pt x="9828" y="6523"/>
                    </a:lnTo>
                    <a:lnTo>
                      <a:pt x="9898" y="6283"/>
                    </a:lnTo>
                    <a:lnTo>
                      <a:pt x="9956" y="6039"/>
                    </a:lnTo>
                    <a:lnTo>
                      <a:pt x="9999" y="5789"/>
                    </a:lnTo>
                    <a:lnTo>
                      <a:pt x="10015" y="5667"/>
                    </a:lnTo>
                    <a:lnTo>
                      <a:pt x="10030" y="5539"/>
                    </a:lnTo>
                    <a:lnTo>
                      <a:pt x="10041" y="5412"/>
                    </a:lnTo>
                    <a:lnTo>
                      <a:pt x="10052" y="5284"/>
                    </a:lnTo>
                    <a:lnTo>
                      <a:pt x="10057" y="5156"/>
                    </a:lnTo>
                    <a:lnTo>
                      <a:pt x="10057" y="5024"/>
                    </a:lnTo>
                    <a:lnTo>
                      <a:pt x="10057" y="5024"/>
                    </a:lnTo>
                    <a:lnTo>
                      <a:pt x="10057" y="4896"/>
                    </a:lnTo>
                    <a:lnTo>
                      <a:pt x="10052" y="4768"/>
                    </a:lnTo>
                    <a:lnTo>
                      <a:pt x="10041" y="4641"/>
                    </a:lnTo>
                    <a:lnTo>
                      <a:pt x="10030" y="4513"/>
                    </a:lnTo>
                    <a:lnTo>
                      <a:pt x="10015" y="4386"/>
                    </a:lnTo>
                    <a:lnTo>
                      <a:pt x="9999" y="4258"/>
                    </a:lnTo>
                    <a:lnTo>
                      <a:pt x="9956" y="4013"/>
                    </a:lnTo>
                    <a:lnTo>
                      <a:pt x="9898" y="3769"/>
                    </a:lnTo>
                    <a:lnTo>
                      <a:pt x="9828" y="3530"/>
                    </a:lnTo>
                    <a:lnTo>
                      <a:pt x="9754" y="3296"/>
                    </a:lnTo>
                    <a:lnTo>
                      <a:pt x="9664" y="3067"/>
                    </a:lnTo>
                    <a:lnTo>
                      <a:pt x="9563" y="2844"/>
                    </a:lnTo>
                    <a:lnTo>
                      <a:pt x="9451" y="2631"/>
                    </a:lnTo>
                    <a:lnTo>
                      <a:pt x="9329" y="2419"/>
                    </a:lnTo>
                    <a:lnTo>
                      <a:pt x="9196" y="2217"/>
                    </a:lnTo>
                    <a:lnTo>
                      <a:pt x="9058" y="2020"/>
                    </a:lnTo>
                    <a:lnTo>
                      <a:pt x="8909" y="1829"/>
                    </a:lnTo>
                    <a:lnTo>
                      <a:pt x="8750" y="1642"/>
                    </a:lnTo>
                    <a:lnTo>
                      <a:pt x="8585" y="1472"/>
                    </a:lnTo>
                    <a:lnTo>
                      <a:pt x="8409" y="1302"/>
                    </a:lnTo>
                    <a:lnTo>
                      <a:pt x="8228" y="1148"/>
                    </a:lnTo>
                    <a:lnTo>
                      <a:pt x="8037" y="999"/>
                    </a:lnTo>
                    <a:lnTo>
                      <a:pt x="7840" y="855"/>
                    </a:lnTo>
                    <a:lnTo>
                      <a:pt x="7638" y="728"/>
                    </a:lnTo>
                    <a:lnTo>
                      <a:pt x="7426" y="606"/>
                    </a:lnTo>
                    <a:lnTo>
                      <a:pt x="7207" y="494"/>
                    </a:lnTo>
                    <a:lnTo>
                      <a:pt x="6985" y="393"/>
                    </a:lnTo>
                    <a:lnTo>
                      <a:pt x="6756" y="303"/>
                    </a:lnTo>
                    <a:lnTo>
                      <a:pt x="6522" y="223"/>
                    </a:lnTo>
                    <a:lnTo>
                      <a:pt x="6288" y="154"/>
                    </a:lnTo>
                    <a:lnTo>
                      <a:pt x="6044" y="101"/>
                    </a:lnTo>
                    <a:lnTo>
                      <a:pt x="5794" y="58"/>
                    </a:lnTo>
                    <a:lnTo>
                      <a:pt x="5671" y="37"/>
                    </a:lnTo>
                    <a:lnTo>
                      <a:pt x="5544" y="21"/>
                    </a:lnTo>
                    <a:lnTo>
                      <a:pt x="5417" y="10"/>
                    </a:lnTo>
                    <a:lnTo>
                      <a:pt x="5290" y="5"/>
                    </a:lnTo>
                    <a:lnTo>
                      <a:pt x="5162" y="0"/>
                    </a:lnTo>
                    <a:lnTo>
                      <a:pt x="5029" y="0"/>
                    </a:lnTo>
                    <a:close/>
                    <a:moveTo>
                      <a:pt x="5029" y="9633"/>
                    </a:moveTo>
                    <a:lnTo>
                      <a:pt x="5029" y="9633"/>
                    </a:lnTo>
                    <a:lnTo>
                      <a:pt x="4795" y="9628"/>
                    </a:lnTo>
                    <a:lnTo>
                      <a:pt x="4561" y="9612"/>
                    </a:lnTo>
                    <a:lnTo>
                      <a:pt x="4327" y="9580"/>
                    </a:lnTo>
                    <a:lnTo>
                      <a:pt x="4104" y="9543"/>
                    </a:lnTo>
                    <a:lnTo>
                      <a:pt x="3881" y="9490"/>
                    </a:lnTo>
                    <a:lnTo>
                      <a:pt x="3663" y="9426"/>
                    </a:lnTo>
                    <a:lnTo>
                      <a:pt x="3445" y="9356"/>
                    </a:lnTo>
                    <a:lnTo>
                      <a:pt x="3238" y="9271"/>
                    </a:lnTo>
                    <a:lnTo>
                      <a:pt x="3036" y="9181"/>
                    </a:lnTo>
                    <a:lnTo>
                      <a:pt x="2834" y="9080"/>
                    </a:lnTo>
                    <a:lnTo>
                      <a:pt x="2642" y="8968"/>
                    </a:lnTo>
                    <a:lnTo>
                      <a:pt x="2456" y="8846"/>
                    </a:lnTo>
                    <a:lnTo>
                      <a:pt x="2275" y="8719"/>
                    </a:lnTo>
                    <a:lnTo>
                      <a:pt x="2100" y="8580"/>
                    </a:lnTo>
                    <a:lnTo>
                      <a:pt x="1930" y="8437"/>
                    </a:lnTo>
                    <a:lnTo>
                      <a:pt x="1770" y="8282"/>
                    </a:lnTo>
                    <a:lnTo>
                      <a:pt x="1621" y="8123"/>
                    </a:lnTo>
                    <a:lnTo>
                      <a:pt x="1473" y="7958"/>
                    </a:lnTo>
                    <a:lnTo>
                      <a:pt x="1340" y="7783"/>
                    </a:lnTo>
                    <a:lnTo>
                      <a:pt x="1207" y="7602"/>
                    </a:lnTo>
                    <a:lnTo>
                      <a:pt x="1090" y="7416"/>
                    </a:lnTo>
                    <a:lnTo>
                      <a:pt x="978" y="7219"/>
                    </a:lnTo>
                    <a:lnTo>
                      <a:pt x="877" y="7023"/>
                    </a:lnTo>
                    <a:lnTo>
                      <a:pt x="782" y="6820"/>
                    </a:lnTo>
                    <a:lnTo>
                      <a:pt x="702" y="6608"/>
                    </a:lnTo>
                    <a:lnTo>
                      <a:pt x="628" y="6396"/>
                    </a:lnTo>
                    <a:lnTo>
                      <a:pt x="564" y="6177"/>
                    </a:lnTo>
                    <a:lnTo>
                      <a:pt x="516" y="5954"/>
                    </a:lnTo>
                    <a:lnTo>
                      <a:pt x="473" y="5725"/>
                    </a:lnTo>
                    <a:lnTo>
                      <a:pt x="447" y="5497"/>
                    </a:lnTo>
                    <a:lnTo>
                      <a:pt x="425" y="5263"/>
                    </a:lnTo>
                    <a:lnTo>
                      <a:pt x="420" y="5024"/>
                    </a:lnTo>
                    <a:lnTo>
                      <a:pt x="420" y="5024"/>
                    </a:lnTo>
                    <a:lnTo>
                      <a:pt x="425" y="4789"/>
                    </a:lnTo>
                    <a:lnTo>
                      <a:pt x="447" y="4556"/>
                    </a:lnTo>
                    <a:lnTo>
                      <a:pt x="473" y="4327"/>
                    </a:lnTo>
                    <a:lnTo>
                      <a:pt x="516" y="4099"/>
                    </a:lnTo>
                    <a:lnTo>
                      <a:pt x="564" y="3875"/>
                    </a:lnTo>
                    <a:lnTo>
                      <a:pt x="628" y="3657"/>
                    </a:lnTo>
                    <a:lnTo>
                      <a:pt x="702" y="3445"/>
                    </a:lnTo>
                    <a:lnTo>
                      <a:pt x="782" y="3232"/>
                    </a:lnTo>
                    <a:lnTo>
                      <a:pt x="877" y="3030"/>
                    </a:lnTo>
                    <a:lnTo>
                      <a:pt x="978" y="2833"/>
                    </a:lnTo>
                    <a:lnTo>
                      <a:pt x="1090" y="2637"/>
                    </a:lnTo>
                    <a:lnTo>
                      <a:pt x="1207" y="2451"/>
                    </a:lnTo>
                    <a:lnTo>
                      <a:pt x="1340" y="2270"/>
                    </a:lnTo>
                    <a:lnTo>
                      <a:pt x="1473" y="2094"/>
                    </a:lnTo>
                    <a:lnTo>
                      <a:pt x="1621" y="1929"/>
                    </a:lnTo>
                    <a:lnTo>
                      <a:pt x="1770" y="1770"/>
                    </a:lnTo>
                    <a:lnTo>
                      <a:pt x="1930" y="1616"/>
                    </a:lnTo>
                    <a:lnTo>
                      <a:pt x="2100" y="1472"/>
                    </a:lnTo>
                    <a:lnTo>
                      <a:pt x="2275" y="1334"/>
                    </a:lnTo>
                    <a:lnTo>
                      <a:pt x="2456" y="1207"/>
                    </a:lnTo>
                    <a:lnTo>
                      <a:pt x="2642" y="1084"/>
                    </a:lnTo>
                    <a:lnTo>
                      <a:pt x="2834" y="972"/>
                    </a:lnTo>
                    <a:lnTo>
                      <a:pt x="3036" y="872"/>
                    </a:lnTo>
                    <a:lnTo>
                      <a:pt x="3238" y="781"/>
                    </a:lnTo>
                    <a:lnTo>
                      <a:pt x="3445" y="696"/>
                    </a:lnTo>
                    <a:lnTo>
                      <a:pt x="3663" y="622"/>
                    </a:lnTo>
                    <a:lnTo>
                      <a:pt x="3881" y="563"/>
                    </a:lnTo>
                    <a:lnTo>
                      <a:pt x="4104" y="510"/>
                    </a:lnTo>
                    <a:lnTo>
                      <a:pt x="4327" y="467"/>
                    </a:lnTo>
                    <a:lnTo>
                      <a:pt x="4561" y="441"/>
                    </a:lnTo>
                    <a:lnTo>
                      <a:pt x="4795" y="425"/>
                    </a:lnTo>
                    <a:lnTo>
                      <a:pt x="5029" y="414"/>
                    </a:lnTo>
                    <a:lnTo>
                      <a:pt x="5029" y="414"/>
                    </a:lnTo>
                    <a:lnTo>
                      <a:pt x="5269" y="425"/>
                    </a:lnTo>
                    <a:lnTo>
                      <a:pt x="5501" y="441"/>
                    </a:lnTo>
                    <a:lnTo>
                      <a:pt x="5730" y="467"/>
                    </a:lnTo>
                    <a:lnTo>
                      <a:pt x="5958" y="510"/>
                    </a:lnTo>
                    <a:lnTo>
                      <a:pt x="6182" y="563"/>
                    </a:lnTo>
                    <a:lnTo>
                      <a:pt x="6400" y="622"/>
                    </a:lnTo>
                    <a:lnTo>
                      <a:pt x="6612" y="696"/>
                    </a:lnTo>
                    <a:lnTo>
                      <a:pt x="6819" y="781"/>
                    </a:lnTo>
                    <a:lnTo>
                      <a:pt x="7027" y="872"/>
                    </a:lnTo>
                    <a:lnTo>
                      <a:pt x="7224" y="972"/>
                    </a:lnTo>
                    <a:lnTo>
                      <a:pt x="7415" y="1084"/>
                    </a:lnTo>
                    <a:lnTo>
                      <a:pt x="7606" y="1207"/>
                    </a:lnTo>
                    <a:lnTo>
                      <a:pt x="7787" y="1334"/>
                    </a:lnTo>
                    <a:lnTo>
                      <a:pt x="7957" y="1472"/>
                    </a:lnTo>
                    <a:lnTo>
                      <a:pt x="8127" y="1616"/>
                    </a:lnTo>
                    <a:lnTo>
                      <a:pt x="8287" y="1770"/>
                    </a:lnTo>
                    <a:lnTo>
                      <a:pt x="8441" y="1929"/>
                    </a:lnTo>
                    <a:lnTo>
                      <a:pt x="8585" y="2094"/>
                    </a:lnTo>
                    <a:lnTo>
                      <a:pt x="8723" y="2270"/>
                    </a:lnTo>
                    <a:lnTo>
                      <a:pt x="8850" y="2451"/>
                    </a:lnTo>
                    <a:lnTo>
                      <a:pt x="8967" y="2637"/>
                    </a:lnTo>
                    <a:lnTo>
                      <a:pt x="9079" y="2833"/>
                    </a:lnTo>
                    <a:lnTo>
                      <a:pt x="9185" y="3030"/>
                    </a:lnTo>
                    <a:lnTo>
                      <a:pt x="9276" y="3232"/>
                    </a:lnTo>
                    <a:lnTo>
                      <a:pt x="9355" y="3445"/>
                    </a:lnTo>
                    <a:lnTo>
                      <a:pt x="9430" y="3657"/>
                    </a:lnTo>
                    <a:lnTo>
                      <a:pt x="9494" y="3875"/>
                    </a:lnTo>
                    <a:lnTo>
                      <a:pt x="9547" y="4099"/>
                    </a:lnTo>
                    <a:lnTo>
                      <a:pt x="9584" y="4327"/>
                    </a:lnTo>
                    <a:lnTo>
                      <a:pt x="9616" y="4556"/>
                    </a:lnTo>
                    <a:lnTo>
                      <a:pt x="9632" y="4789"/>
                    </a:lnTo>
                    <a:lnTo>
                      <a:pt x="9637" y="5024"/>
                    </a:lnTo>
                    <a:lnTo>
                      <a:pt x="9637" y="5024"/>
                    </a:lnTo>
                    <a:lnTo>
                      <a:pt x="9632" y="5263"/>
                    </a:lnTo>
                    <a:lnTo>
                      <a:pt x="9616" y="5497"/>
                    </a:lnTo>
                    <a:lnTo>
                      <a:pt x="9584" y="5725"/>
                    </a:lnTo>
                    <a:lnTo>
                      <a:pt x="9547" y="5954"/>
                    </a:lnTo>
                    <a:lnTo>
                      <a:pt x="9494" y="6177"/>
                    </a:lnTo>
                    <a:lnTo>
                      <a:pt x="9430" y="6396"/>
                    </a:lnTo>
                    <a:lnTo>
                      <a:pt x="9355" y="6608"/>
                    </a:lnTo>
                    <a:lnTo>
                      <a:pt x="9276" y="6820"/>
                    </a:lnTo>
                    <a:lnTo>
                      <a:pt x="9185" y="7023"/>
                    </a:lnTo>
                    <a:lnTo>
                      <a:pt x="9079" y="7219"/>
                    </a:lnTo>
                    <a:lnTo>
                      <a:pt x="8967" y="7416"/>
                    </a:lnTo>
                    <a:lnTo>
                      <a:pt x="8850" y="7602"/>
                    </a:lnTo>
                    <a:lnTo>
                      <a:pt x="8723" y="7783"/>
                    </a:lnTo>
                    <a:lnTo>
                      <a:pt x="8585" y="7958"/>
                    </a:lnTo>
                    <a:lnTo>
                      <a:pt x="8441" y="8123"/>
                    </a:lnTo>
                    <a:lnTo>
                      <a:pt x="8287" y="8282"/>
                    </a:lnTo>
                    <a:lnTo>
                      <a:pt x="8127" y="8437"/>
                    </a:lnTo>
                    <a:lnTo>
                      <a:pt x="7957" y="8580"/>
                    </a:lnTo>
                    <a:lnTo>
                      <a:pt x="7787" y="8719"/>
                    </a:lnTo>
                    <a:lnTo>
                      <a:pt x="7606" y="8846"/>
                    </a:lnTo>
                    <a:lnTo>
                      <a:pt x="7415" y="8968"/>
                    </a:lnTo>
                    <a:lnTo>
                      <a:pt x="7224" y="9080"/>
                    </a:lnTo>
                    <a:lnTo>
                      <a:pt x="7027" y="9181"/>
                    </a:lnTo>
                    <a:lnTo>
                      <a:pt x="6819" y="9271"/>
                    </a:lnTo>
                    <a:lnTo>
                      <a:pt x="6612" y="9356"/>
                    </a:lnTo>
                    <a:lnTo>
                      <a:pt x="6400" y="9426"/>
                    </a:lnTo>
                    <a:lnTo>
                      <a:pt x="6182" y="9490"/>
                    </a:lnTo>
                    <a:lnTo>
                      <a:pt x="5958" y="9543"/>
                    </a:lnTo>
                    <a:lnTo>
                      <a:pt x="5730" y="9580"/>
                    </a:lnTo>
                    <a:lnTo>
                      <a:pt x="5501" y="9612"/>
                    </a:lnTo>
                    <a:lnTo>
                      <a:pt x="5269" y="9628"/>
                    </a:lnTo>
                    <a:lnTo>
                      <a:pt x="5029" y="9633"/>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17074"/>
                  </a:solidFill>
                  <a:effectLst/>
                  <a:uLnTx/>
                  <a:uFillTx/>
                </a:endParaRPr>
              </a:p>
            </p:txBody>
          </p:sp>
          <p:sp>
            <p:nvSpPr>
              <p:cNvPr id="37" name="Freeform 50">
                <a:extLst>
                  <a:ext uri="{FF2B5EF4-FFF2-40B4-BE49-F238E27FC236}">
                    <a16:creationId xmlns:a16="http://schemas.microsoft.com/office/drawing/2014/main" id="{55A0AF0A-62FD-4447-A571-F3AC668621D8}"/>
                  </a:ext>
                </a:extLst>
              </p:cNvPr>
              <p:cNvSpPr>
                <a:spLocks noChangeArrowheads="1"/>
              </p:cNvSpPr>
              <p:nvPr/>
            </p:nvSpPr>
            <p:spPr bwMode="auto">
              <a:xfrm>
                <a:off x="2315703" y="4470348"/>
                <a:ext cx="83342" cy="83342"/>
              </a:xfrm>
              <a:custGeom>
                <a:avLst/>
                <a:gdLst>
                  <a:gd name="T0" fmla="*/ 813 w 1626"/>
                  <a:gd name="T1" fmla="*/ 0 h 1628"/>
                  <a:gd name="T2" fmla="*/ 648 w 1626"/>
                  <a:gd name="T3" fmla="*/ 16 h 1628"/>
                  <a:gd name="T4" fmla="*/ 499 w 1626"/>
                  <a:gd name="T5" fmla="*/ 64 h 1628"/>
                  <a:gd name="T6" fmla="*/ 361 w 1626"/>
                  <a:gd name="T7" fmla="*/ 138 h 1628"/>
                  <a:gd name="T8" fmla="*/ 239 w 1626"/>
                  <a:gd name="T9" fmla="*/ 239 h 1628"/>
                  <a:gd name="T10" fmla="*/ 138 w 1626"/>
                  <a:gd name="T11" fmla="*/ 356 h 1628"/>
                  <a:gd name="T12" fmla="*/ 64 w 1626"/>
                  <a:gd name="T13" fmla="*/ 495 h 1628"/>
                  <a:gd name="T14" fmla="*/ 16 w 1626"/>
                  <a:gd name="T15" fmla="*/ 648 h 1628"/>
                  <a:gd name="T16" fmla="*/ 0 w 1626"/>
                  <a:gd name="T17" fmla="*/ 813 h 1628"/>
                  <a:gd name="T18" fmla="*/ 5 w 1626"/>
                  <a:gd name="T19" fmla="*/ 898 h 1628"/>
                  <a:gd name="T20" fmla="*/ 37 w 1626"/>
                  <a:gd name="T21" fmla="*/ 1053 h 1628"/>
                  <a:gd name="T22" fmla="*/ 101 w 1626"/>
                  <a:gd name="T23" fmla="*/ 1201 h 1628"/>
                  <a:gd name="T24" fmla="*/ 186 w 1626"/>
                  <a:gd name="T25" fmla="*/ 1329 h 1628"/>
                  <a:gd name="T26" fmla="*/ 297 w 1626"/>
                  <a:gd name="T27" fmla="*/ 1441 h 1628"/>
                  <a:gd name="T28" fmla="*/ 425 w 1626"/>
                  <a:gd name="T29" fmla="*/ 1526 h 1628"/>
                  <a:gd name="T30" fmla="*/ 574 w 1626"/>
                  <a:gd name="T31" fmla="*/ 1590 h 1628"/>
                  <a:gd name="T32" fmla="*/ 733 w 1626"/>
                  <a:gd name="T33" fmla="*/ 1621 h 1628"/>
                  <a:gd name="T34" fmla="*/ 813 w 1626"/>
                  <a:gd name="T35" fmla="*/ 1627 h 1628"/>
                  <a:gd name="T36" fmla="*/ 978 w 1626"/>
                  <a:gd name="T37" fmla="*/ 1611 h 1628"/>
                  <a:gd name="T38" fmla="*/ 1132 w 1626"/>
                  <a:gd name="T39" fmla="*/ 1563 h 1628"/>
                  <a:gd name="T40" fmla="*/ 1269 w 1626"/>
                  <a:gd name="T41" fmla="*/ 1488 h 1628"/>
                  <a:gd name="T42" fmla="*/ 1386 w 1626"/>
                  <a:gd name="T43" fmla="*/ 1388 h 1628"/>
                  <a:gd name="T44" fmla="*/ 1487 w 1626"/>
                  <a:gd name="T45" fmla="*/ 1265 h 1628"/>
                  <a:gd name="T46" fmla="*/ 1561 w 1626"/>
                  <a:gd name="T47" fmla="*/ 1127 h 1628"/>
                  <a:gd name="T48" fmla="*/ 1610 w 1626"/>
                  <a:gd name="T49" fmla="*/ 978 h 1628"/>
                  <a:gd name="T50" fmla="*/ 1625 w 1626"/>
                  <a:gd name="T51" fmla="*/ 813 h 1628"/>
                  <a:gd name="T52" fmla="*/ 1620 w 1626"/>
                  <a:gd name="T53" fmla="*/ 728 h 1628"/>
                  <a:gd name="T54" fmla="*/ 1589 w 1626"/>
                  <a:gd name="T55" fmla="*/ 569 h 1628"/>
                  <a:gd name="T56" fmla="*/ 1525 w 1626"/>
                  <a:gd name="T57" fmla="*/ 425 h 1628"/>
                  <a:gd name="T58" fmla="*/ 1440 w 1626"/>
                  <a:gd name="T59" fmla="*/ 297 h 1628"/>
                  <a:gd name="T60" fmla="*/ 1328 w 1626"/>
                  <a:gd name="T61" fmla="*/ 186 h 1628"/>
                  <a:gd name="T62" fmla="*/ 1201 w 1626"/>
                  <a:gd name="T63" fmla="*/ 101 h 1628"/>
                  <a:gd name="T64" fmla="*/ 1057 w 1626"/>
                  <a:gd name="T65" fmla="*/ 37 h 1628"/>
                  <a:gd name="T66" fmla="*/ 898 w 1626"/>
                  <a:gd name="T67" fmla="*/ 5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8">
                    <a:moveTo>
                      <a:pt x="813" y="0"/>
                    </a:moveTo>
                    <a:lnTo>
                      <a:pt x="813" y="0"/>
                    </a:lnTo>
                    <a:lnTo>
                      <a:pt x="733" y="5"/>
                    </a:lnTo>
                    <a:lnTo>
                      <a:pt x="648" y="16"/>
                    </a:lnTo>
                    <a:lnTo>
                      <a:pt x="574" y="37"/>
                    </a:lnTo>
                    <a:lnTo>
                      <a:pt x="499" y="64"/>
                    </a:lnTo>
                    <a:lnTo>
                      <a:pt x="425" y="101"/>
                    </a:lnTo>
                    <a:lnTo>
                      <a:pt x="361" y="138"/>
                    </a:lnTo>
                    <a:lnTo>
                      <a:pt x="297" y="186"/>
                    </a:lnTo>
                    <a:lnTo>
                      <a:pt x="239" y="239"/>
                    </a:lnTo>
                    <a:lnTo>
                      <a:pt x="186" y="297"/>
                    </a:lnTo>
                    <a:lnTo>
                      <a:pt x="138" y="356"/>
                    </a:lnTo>
                    <a:lnTo>
                      <a:pt x="101" y="425"/>
                    </a:lnTo>
                    <a:lnTo>
                      <a:pt x="64" y="495"/>
                    </a:lnTo>
                    <a:lnTo>
                      <a:pt x="37" y="569"/>
                    </a:lnTo>
                    <a:lnTo>
                      <a:pt x="16" y="648"/>
                    </a:lnTo>
                    <a:lnTo>
                      <a:pt x="5" y="728"/>
                    </a:lnTo>
                    <a:lnTo>
                      <a:pt x="0" y="813"/>
                    </a:lnTo>
                    <a:lnTo>
                      <a:pt x="0" y="813"/>
                    </a:lnTo>
                    <a:lnTo>
                      <a:pt x="5" y="898"/>
                    </a:lnTo>
                    <a:lnTo>
                      <a:pt x="16" y="978"/>
                    </a:lnTo>
                    <a:lnTo>
                      <a:pt x="37" y="1053"/>
                    </a:lnTo>
                    <a:lnTo>
                      <a:pt x="64" y="1127"/>
                    </a:lnTo>
                    <a:lnTo>
                      <a:pt x="101" y="1201"/>
                    </a:lnTo>
                    <a:lnTo>
                      <a:pt x="138" y="1265"/>
                    </a:lnTo>
                    <a:lnTo>
                      <a:pt x="186" y="1329"/>
                    </a:lnTo>
                    <a:lnTo>
                      <a:pt x="239" y="1388"/>
                    </a:lnTo>
                    <a:lnTo>
                      <a:pt x="297" y="1441"/>
                    </a:lnTo>
                    <a:lnTo>
                      <a:pt x="361" y="1488"/>
                    </a:lnTo>
                    <a:lnTo>
                      <a:pt x="425" y="1526"/>
                    </a:lnTo>
                    <a:lnTo>
                      <a:pt x="499" y="1563"/>
                    </a:lnTo>
                    <a:lnTo>
                      <a:pt x="574" y="1590"/>
                    </a:lnTo>
                    <a:lnTo>
                      <a:pt x="648" y="1611"/>
                    </a:lnTo>
                    <a:lnTo>
                      <a:pt x="733" y="1621"/>
                    </a:lnTo>
                    <a:lnTo>
                      <a:pt x="813" y="1627"/>
                    </a:lnTo>
                    <a:lnTo>
                      <a:pt x="813" y="1627"/>
                    </a:lnTo>
                    <a:lnTo>
                      <a:pt x="898" y="1621"/>
                    </a:lnTo>
                    <a:lnTo>
                      <a:pt x="978" y="1611"/>
                    </a:lnTo>
                    <a:lnTo>
                      <a:pt x="1057" y="1590"/>
                    </a:lnTo>
                    <a:lnTo>
                      <a:pt x="1132" y="1563"/>
                    </a:lnTo>
                    <a:lnTo>
                      <a:pt x="1201" y="1526"/>
                    </a:lnTo>
                    <a:lnTo>
                      <a:pt x="1269" y="1488"/>
                    </a:lnTo>
                    <a:lnTo>
                      <a:pt x="1328" y="1441"/>
                    </a:lnTo>
                    <a:lnTo>
                      <a:pt x="1386" y="1388"/>
                    </a:lnTo>
                    <a:lnTo>
                      <a:pt x="1440" y="1329"/>
                    </a:lnTo>
                    <a:lnTo>
                      <a:pt x="1487" y="1265"/>
                    </a:lnTo>
                    <a:lnTo>
                      <a:pt x="1525" y="1201"/>
                    </a:lnTo>
                    <a:lnTo>
                      <a:pt x="1561" y="1127"/>
                    </a:lnTo>
                    <a:lnTo>
                      <a:pt x="1589" y="1053"/>
                    </a:lnTo>
                    <a:lnTo>
                      <a:pt x="1610" y="978"/>
                    </a:lnTo>
                    <a:lnTo>
                      <a:pt x="1620" y="898"/>
                    </a:lnTo>
                    <a:lnTo>
                      <a:pt x="1625" y="813"/>
                    </a:lnTo>
                    <a:lnTo>
                      <a:pt x="1625" y="813"/>
                    </a:lnTo>
                    <a:lnTo>
                      <a:pt x="1620" y="728"/>
                    </a:lnTo>
                    <a:lnTo>
                      <a:pt x="1610" y="648"/>
                    </a:lnTo>
                    <a:lnTo>
                      <a:pt x="1589" y="569"/>
                    </a:lnTo>
                    <a:lnTo>
                      <a:pt x="1561" y="495"/>
                    </a:lnTo>
                    <a:lnTo>
                      <a:pt x="1525" y="425"/>
                    </a:lnTo>
                    <a:lnTo>
                      <a:pt x="1487" y="356"/>
                    </a:lnTo>
                    <a:lnTo>
                      <a:pt x="1440" y="297"/>
                    </a:lnTo>
                    <a:lnTo>
                      <a:pt x="1386" y="239"/>
                    </a:lnTo>
                    <a:lnTo>
                      <a:pt x="1328" y="186"/>
                    </a:lnTo>
                    <a:lnTo>
                      <a:pt x="1269" y="138"/>
                    </a:lnTo>
                    <a:lnTo>
                      <a:pt x="1201" y="101"/>
                    </a:lnTo>
                    <a:lnTo>
                      <a:pt x="1132" y="64"/>
                    </a:lnTo>
                    <a:lnTo>
                      <a:pt x="1057" y="37"/>
                    </a:lnTo>
                    <a:lnTo>
                      <a:pt x="978" y="16"/>
                    </a:lnTo>
                    <a:lnTo>
                      <a:pt x="898" y="5"/>
                    </a:lnTo>
                    <a:lnTo>
                      <a:pt x="813"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38" name="Freeform 8">
                <a:extLst>
                  <a:ext uri="{FF2B5EF4-FFF2-40B4-BE49-F238E27FC236}">
                    <a16:creationId xmlns:a16="http://schemas.microsoft.com/office/drawing/2014/main" id="{0B55021E-8AB7-AA4D-9A42-53C982D74D40}"/>
                  </a:ext>
                </a:extLst>
              </p:cNvPr>
              <p:cNvSpPr>
                <a:spLocks noChangeArrowheads="1"/>
              </p:cNvSpPr>
              <p:nvPr/>
            </p:nvSpPr>
            <p:spPr bwMode="auto">
              <a:xfrm>
                <a:off x="2487355" y="4644033"/>
                <a:ext cx="83116" cy="83116"/>
              </a:xfrm>
              <a:custGeom>
                <a:avLst/>
                <a:gdLst>
                  <a:gd name="T0" fmla="*/ 814 w 1623"/>
                  <a:gd name="T1" fmla="*/ 0 h 1623"/>
                  <a:gd name="T2" fmla="*/ 649 w 1623"/>
                  <a:gd name="T3" fmla="*/ 17 h 1623"/>
                  <a:gd name="T4" fmla="*/ 495 w 1623"/>
                  <a:gd name="T5" fmla="*/ 64 h 1623"/>
                  <a:gd name="T6" fmla="*/ 356 w 1623"/>
                  <a:gd name="T7" fmla="*/ 139 h 1623"/>
                  <a:gd name="T8" fmla="*/ 239 w 1623"/>
                  <a:gd name="T9" fmla="*/ 235 h 1623"/>
                  <a:gd name="T10" fmla="*/ 139 w 1623"/>
                  <a:gd name="T11" fmla="*/ 357 h 1623"/>
                  <a:gd name="T12" fmla="*/ 64 w 1623"/>
                  <a:gd name="T13" fmla="*/ 495 h 1623"/>
                  <a:gd name="T14" fmla="*/ 16 w 1623"/>
                  <a:gd name="T15" fmla="*/ 650 h 1623"/>
                  <a:gd name="T16" fmla="*/ 0 w 1623"/>
                  <a:gd name="T17" fmla="*/ 809 h 1623"/>
                  <a:gd name="T18" fmla="*/ 5 w 1623"/>
                  <a:gd name="T19" fmla="*/ 894 h 1623"/>
                  <a:gd name="T20" fmla="*/ 37 w 1623"/>
                  <a:gd name="T21" fmla="*/ 1053 h 1623"/>
                  <a:gd name="T22" fmla="*/ 96 w 1623"/>
                  <a:gd name="T23" fmla="*/ 1197 h 1623"/>
                  <a:gd name="T24" fmla="*/ 186 w 1623"/>
                  <a:gd name="T25" fmla="*/ 1325 h 1623"/>
                  <a:gd name="T26" fmla="*/ 298 w 1623"/>
                  <a:gd name="T27" fmla="*/ 1436 h 1623"/>
                  <a:gd name="T28" fmla="*/ 426 w 1623"/>
                  <a:gd name="T29" fmla="*/ 1526 h 1623"/>
                  <a:gd name="T30" fmla="*/ 569 w 1623"/>
                  <a:gd name="T31" fmla="*/ 1585 h 1623"/>
                  <a:gd name="T32" fmla="*/ 729 w 1623"/>
                  <a:gd name="T33" fmla="*/ 1617 h 1623"/>
                  <a:gd name="T34" fmla="*/ 814 w 1623"/>
                  <a:gd name="T35" fmla="*/ 1622 h 1623"/>
                  <a:gd name="T36" fmla="*/ 973 w 1623"/>
                  <a:gd name="T37" fmla="*/ 1607 h 1623"/>
                  <a:gd name="T38" fmla="*/ 1127 w 1623"/>
                  <a:gd name="T39" fmla="*/ 1558 h 1623"/>
                  <a:gd name="T40" fmla="*/ 1266 w 1623"/>
                  <a:gd name="T41" fmla="*/ 1484 h 1623"/>
                  <a:gd name="T42" fmla="*/ 1388 w 1623"/>
                  <a:gd name="T43" fmla="*/ 1383 h 1623"/>
                  <a:gd name="T44" fmla="*/ 1483 w 1623"/>
                  <a:gd name="T45" fmla="*/ 1266 h 1623"/>
                  <a:gd name="T46" fmla="*/ 1558 w 1623"/>
                  <a:gd name="T47" fmla="*/ 1128 h 1623"/>
                  <a:gd name="T48" fmla="*/ 1606 w 1623"/>
                  <a:gd name="T49" fmla="*/ 974 h 1623"/>
                  <a:gd name="T50" fmla="*/ 1622 w 1623"/>
                  <a:gd name="T51" fmla="*/ 809 h 1623"/>
                  <a:gd name="T52" fmla="*/ 1622 w 1623"/>
                  <a:gd name="T53" fmla="*/ 729 h 1623"/>
                  <a:gd name="T54" fmla="*/ 1590 w 1623"/>
                  <a:gd name="T55" fmla="*/ 569 h 1623"/>
                  <a:gd name="T56" fmla="*/ 1526 w 1623"/>
                  <a:gd name="T57" fmla="*/ 421 h 1623"/>
                  <a:gd name="T58" fmla="*/ 1441 w 1623"/>
                  <a:gd name="T59" fmla="*/ 293 h 1623"/>
                  <a:gd name="T60" fmla="*/ 1329 w 1623"/>
                  <a:gd name="T61" fmla="*/ 181 h 1623"/>
                  <a:gd name="T62" fmla="*/ 1202 w 1623"/>
                  <a:gd name="T63" fmla="*/ 96 h 1623"/>
                  <a:gd name="T64" fmla="*/ 1053 w 1623"/>
                  <a:gd name="T65" fmla="*/ 32 h 1623"/>
                  <a:gd name="T66" fmla="*/ 893 w 1623"/>
                  <a:gd name="T67" fmla="*/ 0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3" h="1623">
                    <a:moveTo>
                      <a:pt x="814" y="0"/>
                    </a:moveTo>
                    <a:lnTo>
                      <a:pt x="814" y="0"/>
                    </a:lnTo>
                    <a:lnTo>
                      <a:pt x="729" y="0"/>
                    </a:lnTo>
                    <a:lnTo>
                      <a:pt x="649" y="17"/>
                    </a:lnTo>
                    <a:lnTo>
                      <a:pt x="569" y="32"/>
                    </a:lnTo>
                    <a:lnTo>
                      <a:pt x="495" y="64"/>
                    </a:lnTo>
                    <a:lnTo>
                      <a:pt x="426" y="96"/>
                    </a:lnTo>
                    <a:lnTo>
                      <a:pt x="356" y="139"/>
                    </a:lnTo>
                    <a:lnTo>
                      <a:pt x="298" y="181"/>
                    </a:lnTo>
                    <a:lnTo>
                      <a:pt x="239" y="235"/>
                    </a:lnTo>
                    <a:lnTo>
                      <a:pt x="186" y="293"/>
                    </a:lnTo>
                    <a:lnTo>
                      <a:pt x="139" y="357"/>
                    </a:lnTo>
                    <a:lnTo>
                      <a:pt x="96" y="421"/>
                    </a:lnTo>
                    <a:lnTo>
                      <a:pt x="64" y="495"/>
                    </a:lnTo>
                    <a:lnTo>
                      <a:pt x="37" y="569"/>
                    </a:lnTo>
                    <a:lnTo>
                      <a:pt x="16" y="650"/>
                    </a:lnTo>
                    <a:lnTo>
                      <a:pt x="5" y="729"/>
                    </a:lnTo>
                    <a:lnTo>
                      <a:pt x="0" y="809"/>
                    </a:lnTo>
                    <a:lnTo>
                      <a:pt x="0" y="809"/>
                    </a:lnTo>
                    <a:lnTo>
                      <a:pt x="5" y="894"/>
                    </a:lnTo>
                    <a:lnTo>
                      <a:pt x="16" y="974"/>
                    </a:lnTo>
                    <a:lnTo>
                      <a:pt x="37" y="1053"/>
                    </a:lnTo>
                    <a:lnTo>
                      <a:pt x="64" y="1128"/>
                    </a:lnTo>
                    <a:lnTo>
                      <a:pt x="96" y="1197"/>
                    </a:lnTo>
                    <a:lnTo>
                      <a:pt x="139" y="1266"/>
                    </a:lnTo>
                    <a:lnTo>
                      <a:pt x="186" y="1325"/>
                    </a:lnTo>
                    <a:lnTo>
                      <a:pt x="239" y="1383"/>
                    </a:lnTo>
                    <a:lnTo>
                      <a:pt x="298" y="1436"/>
                    </a:lnTo>
                    <a:lnTo>
                      <a:pt x="356" y="1484"/>
                    </a:lnTo>
                    <a:lnTo>
                      <a:pt x="426" y="1526"/>
                    </a:lnTo>
                    <a:lnTo>
                      <a:pt x="495" y="1558"/>
                    </a:lnTo>
                    <a:lnTo>
                      <a:pt x="569" y="1585"/>
                    </a:lnTo>
                    <a:lnTo>
                      <a:pt x="649" y="1607"/>
                    </a:lnTo>
                    <a:lnTo>
                      <a:pt x="729" y="1617"/>
                    </a:lnTo>
                    <a:lnTo>
                      <a:pt x="814" y="1622"/>
                    </a:lnTo>
                    <a:lnTo>
                      <a:pt x="814" y="1622"/>
                    </a:lnTo>
                    <a:lnTo>
                      <a:pt x="893" y="1617"/>
                    </a:lnTo>
                    <a:lnTo>
                      <a:pt x="973" y="1607"/>
                    </a:lnTo>
                    <a:lnTo>
                      <a:pt x="1053" y="1585"/>
                    </a:lnTo>
                    <a:lnTo>
                      <a:pt x="1127" y="1558"/>
                    </a:lnTo>
                    <a:lnTo>
                      <a:pt x="1202" y="1526"/>
                    </a:lnTo>
                    <a:lnTo>
                      <a:pt x="1266" y="1484"/>
                    </a:lnTo>
                    <a:lnTo>
                      <a:pt x="1329" y="1436"/>
                    </a:lnTo>
                    <a:lnTo>
                      <a:pt x="1388" y="1383"/>
                    </a:lnTo>
                    <a:lnTo>
                      <a:pt x="1441" y="1325"/>
                    </a:lnTo>
                    <a:lnTo>
                      <a:pt x="1483" y="1266"/>
                    </a:lnTo>
                    <a:lnTo>
                      <a:pt x="1526" y="1197"/>
                    </a:lnTo>
                    <a:lnTo>
                      <a:pt x="1558" y="1128"/>
                    </a:lnTo>
                    <a:lnTo>
                      <a:pt x="1590" y="1053"/>
                    </a:lnTo>
                    <a:lnTo>
                      <a:pt x="1606" y="974"/>
                    </a:lnTo>
                    <a:lnTo>
                      <a:pt x="1622" y="894"/>
                    </a:lnTo>
                    <a:lnTo>
                      <a:pt x="1622" y="809"/>
                    </a:lnTo>
                    <a:lnTo>
                      <a:pt x="1622" y="809"/>
                    </a:lnTo>
                    <a:lnTo>
                      <a:pt x="1622" y="729"/>
                    </a:lnTo>
                    <a:lnTo>
                      <a:pt x="1606" y="650"/>
                    </a:lnTo>
                    <a:lnTo>
                      <a:pt x="1590" y="569"/>
                    </a:lnTo>
                    <a:lnTo>
                      <a:pt x="1558" y="495"/>
                    </a:lnTo>
                    <a:lnTo>
                      <a:pt x="1526" y="421"/>
                    </a:lnTo>
                    <a:lnTo>
                      <a:pt x="1483" y="357"/>
                    </a:lnTo>
                    <a:lnTo>
                      <a:pt x="1441" y="293"/>
                    </a:lnTo>
                    <a:lnTo>
                      <a:pt x="1388" y="235"/>
                    </a:lnTo>
                    <a:lnTo>
                      <a:pt x="1329" y="181"/>
                    </a:lnTo>
                    <a:lnTo>
                      <a:pt x="1266" y="139"/>
                    </a:lnTo>
                    <a:lnTo>
                      <a:pt x="1202" y="96"/>
                    </a:lnTo>
                    <a:lnTo>
                      <a:pt x="1127" y="64"/>
                    </a:lnTo>
                    <a:lnTo>
                      <a:pt x="1053" y="32"/>
                    </a:lnTo>
                    <a:lnTo>
                      <a:pt x="973" y="17"/>
                    </a:lnTo>
                    <a:lnTo>
                      <a:pt x="893" y="0"/>
                    </a:lnTo>
                    <a:lnTo>
                      <a:pt x="814"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39" name="Freeform 9">
                <a:extLst>
                  <a:ext uri="{FF2B5EF4-FFF2-40B4-BE49-F238E27FC236}">
                    <a16:creationId xmlns:a16="http://schemas.microsoft.com/office/drawing/2014/main" id="{3B953FC8-E5E0-E44F-8D3A-6EF79B7D0F83}"/>
                  </a:ext>
                </a:extLst>
              </p:cNvPr>
              <p:cNvSpPr>
                <a:spLocks noChangeArrowheads="1"/>
              </p:cNvSpPr>
              <p:nvPr/>
            </p:nvSpPr>
            <p:spPr bwMode="auto">
              <a:xfrm>
                <a:off x="2144277" y="4644033"/>
                <a:ext cx="83116" cy="83116"/>
              </a:xfrm>
              <a:custGeom>
                <a:avLst/>
                <a:gdLst>
                  <a:gd name="T0" fmla="*/ 1621 w 1622"/>
                  <a:gd name="T1" fmla="*/ 809 h 1623"/>
                  <a:gd name="T2" fmla="*/ 1605 w 1622"/>
                  <a:gd name="T3" fmla="*/ 650 h 1623"/>
                  <a:gd name="T4" fmla="*/ 1557 w 1622"/>
                  <a:gd name="T5" fmla="*/ 495 h 1623"/>
                  <a:gd name="T6" fmla="*/ 1483 w 1622"/>
                  <a:gd name="T7" fmla="*/ 357 h 1623"/>
                  <a:gd name="T8" fmla="*/ 1387 w 1622"/>
                  <a:gd name="T9" fmla="*/ 235 h 1623"/>
                  <a:gd name="T10" fmla="*/ 1265 w 1622"/>
                  <a:gd name="T11" fmla="*/ 139 h 1623"/>
                  <a:gd name="T12" fmla="*/ 1127 w 1622"/>
                  <a:gd name="T13" fmla="*/ 64 h 1623"/>
                  <a:gd name="T14" fmla="*/ 973 w 1622"/>
                  <a:gd name="T15" fmla="*/ 17 h 1623"/>
                  <a:gd name="T16" fmla="*/ 813 w 1622"/>
                  <a:gd name="T17" fmla="*/ 0 h 1623"/>
                  <a:gd name="T18" fmla="*/ 728 w 1622"/>
                  <a:gd name="T19" fmla="*/ 0 h 1623"/>
                  <a:gd name="T20" fmla="*/ 569 w 1622"/>
                  <a:gd name="T21" fmla="*/ 32 h 1623"/>
                  <a:gd name="T22" fmla="*/ 425 w 1622"/>
                  <a:gd name="T23" fmla="*/ 96 h 1623"/>
                  <a:gd name="T24" fmla="*/ 292 w 1622"/>
                  <a:gd name="T25" fmla="*/ 181 h 1623"/>
                  <a:gd name="T26" fmla="*/ 185 w 1622"/>
                  <a:gd name="T27" fmla="*/ 293 h 1623"/>
                  <a:gd name="T28" fmla="*/ 95 w 1622"/>
                  <a:gd name="T29" fmla="*/ 421 h 1623"/>
                  <a:gd name="T30" fmla="*/ 37 w 1622"/>
                  <a:gd name="T31" fmla="*/ 569 h 1623"/>
                  <a:gd name="T32" fmla="*/ 5 w 1622"/>
                  <a:gd name="T33" fmla="*/ 729 h 1623"/>
                  <a:gd name="T34" fmla="*/ 0 w 1622"/>
                  <a:gd name="T35" fmla="*/ 809 h 1623"/>
                  <a:gd name="T36" fmla="*/ 16 w 1622"/>
                  <a:gd name="T37" fmla="*/ 974 h 1623"/>
                  <a:gd name="T38" fmla="*/ 64 w 1622"/>
                  <a:gd name="T39" fmla="*/ 1128 h 1623"/>
                  <a:gd name="T40" fmla="*/ 138 w 1622"/>
                  <a:gd name="T41" fmla="*/ 1266 h 1623"/>
                  <a:gd name="T42" fmla="*/ 239 w 1622"/>
                  <a:gd name="T43" fmla="*/ 1383 h 1623"/>
                  <a:gd name="T44" fmla="*/ 356 w 1622"/>
                  <a:gd name="T45" fmla="*/ 1484 h 1623"/>
                  <a:gd name="T46" fmla="*/ 494 w 1622"/>
                  <a:gd name="T47" fmla="*/ 1558 h 1623"/>
                  <a:gd name="T48" fmla="*/ 648 w 1622"/>
                  <a:gd name="T49" fmla="*/ 1607 h 1623"/>
                  <a:gd name="T50" fmla="*/ 813 w 1622"/>
                  <a:gd name="T51" fmla="*/ 1622 h 1623"/>
                  <a:gd name="T52" fmla="*/ 893 w 1622"/>
                  <a:gd name="T53" fmla="*/ 1617 h 1623"/>
                  <a:gd name="T54" fmla="*/ 1052 w 1622"/>
                  <a:gd name="T55" fmla="*/ 1585 h 1623"/>
                  <a:gd name="T56" fmla="*/ 1196 w 1622"/>
                  <a:gd name="T57" fmla="*/ 1526 h 1623"/>
                  <a:gd name="T58" fmla="*/ 1329 w 1622"/>
                  <a:gd name="T59" fmla="*/ 1436 h 1623"/>
                  <a:gd name="T60" fmla="*/ 1435 w 1622"/>
                  <a:gd name="T61" fmla="*/ 1325 h 1623"/>
                  <a:gd name="T62" fmla="*/ 1525 w 1622"/>
                  <a:gd name="T63" fmla="*/ 1197 h 1623"/>
                  <a:gd name="T64" fmla="*/ 1584 w 1622"/>
                  <a:gd name="T65" fmla="*/ 1053 h 1623"/>
                  <a:gd name="T66" fmla="*/ 1621 w 1622"/>
                  <a:gd name="T67" fmla="*/ 894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2" h="1623">
                    <a:moveTo>
                      <a:pt x="1621" y="809"/>
                    </a:moveTo>
                    <a:lnTo>
                      <a:pt x="1621" y="809"/>
                    </a:lnTo>
                    <a:lnTo>
                      <a:pt x="1621" y="729"/>
                    </a:lnTo>
                    <a:lnTo>
                      <a:pt x="1605" y="650"/>
                    </a:lnTo>
                    <a:lnTo>
                      <a:pt x="1584" y="569"/>
                    </a:lnTo>
                    <a:lnTo>
                      <a:pt x="1557" y="495"/>
                    </a:lnTo>
                    <a:lnTo>
                      <a:pt x="1525" y="421"/>
                    </a:lnTo>
                    <a:lnTo>
                      <a:pt x="1483" y="357"/>
                    </a:lnTo>
                    <a:lnTo>
                      <a:pt x="1435" y="293"/>
                    </a:lnTo>
                    <a:lnTo>
                      <a:pt x="1387" y="235"/>
                    </a:lnTo>
                    <a:lnTo>
                      <a:pt x="1329" y="181"/>
                    </a:lnTo>
                    <a:lnTo>
                      <a:pt x="1265" y="139"/>
                    </a:lnTo>
                    <a:lnTo>
                      <a:pt x="1196" y="96"/>
                    </a:lnTo>
                    <a:lnTo>
                      <a:pt x="1127" y="64"/>
                    </a:lnTo>
                    <a:lnTo>
                      <a:pt x="1052" y="32"/>
                    </a:lnTo>
                    <a:lnTo>
                      <a:pt x="973" y="17"/>
                    </a:lnTo>
                    <a:lnTo>
                      <a:pt x="893" y="0"/>
                    </a:lnTo>
                    <a:lnTo>
                      <a:pt x="813" y="0"/>
                    </a:lnTo>
                    <a:lnTo>
                      <a:pt x="813" y="0"/>
                    </a:lnTo>
                    <a:lnTo>
                      <a:pt x="728" y="0"/>
                    </a:lnTo>
                    <a:lnTo>
                      <a:pt x="648" y="17"/>
                    </a:lnTo>
                    <a:lnTo>
                      <a:pt x="569" y="32"/>
                    </a:lnTo>
                    <a:lnTo>
                      <a:pt x="494" y="64"/>
                    </a:lnTo>
                    <a:lnTo>
                      <a:pt x="425" y="96"/>
                    </a:lnTo>
                    <a:lnTo>
                      <a:pt x="356" y="139"/>
                    </a:lnTo>
                    <a:lnTo>
                      <a:pt x="292" y="181"/>
                    </a:lnTo>
                    <a:lnTo>
                      <a:pt x="239" y="235"/>
                    </a:lnTo>
                    <a:lnTo>
                      <a:pt x="185" y="293"/>
                    </a:lnTo>
                    <a:lnTo>
                      <a:pt x="138" y="357"/>
                    </a:lnTo>
                    <a:lnTo>
                      <a:pt x="95" y="421"/>
                    </a:lnTo>
                    <a:lnTo>
                      <a:pt x="64" y="495"/>
                    </a:lnTo>
                    <a:lnTo>
                      <a:pt x="37" y="569"/>
                    </a:lnTo>
                    <a:lnTo>
                      <a:pt x="16" y="650"/>
                    </a:lnTo>
                    <a:lnTo>
                      <a:pt x="5" y="729"/>
                    </a:lnTo>
                    <a:lnTo>
                      <a:pt x="0" y="809"/>
                    </a:lnTo>
                    <a:lnTo>
                      <a:pt x="0" y="809"/>
                    </a:lnTo>
                    <a:lnTo>
                      <a:pt x="5" y="894"/>
                    </a:lnTo>
                    <a:lnTo>
                      <a:pt x="16" y="974"/>
                    </a:lnTo>
                    <a:lnTo>
                      <a:pt x="37" y="1053"/>
                    </a:lnTo>
                    <a:lnTo>
                      <a:pt x="64" y="1128"/>
                    </a:lnTo>
                    <a:lnTo>
                      <a:pt x="95" y="1197"/>
                    </a:lnTo>
                    <a:lnTo>
                      <a:pt x="138" y="1266"/>
                    </a:lnTo>
                    <a:lnTo>
                      <a:pt x="185" y="1325"/>
                    </a:lnTo>
                    <a:lnTo>
                      <a:pt x="239" y="1383"/>
                    </a:lnTo>
                    <a:lnTo>
                      <a:pt x="292" y="1436"/>
                    </a:lnTo>
                    <a:lnTo>
                      <a:pt x="356" y="1484"/>
                    </a:lnTo>
                    <a:lnTo>
                      <a:pt x="425" y="1526"/>
                    </a:lnTo>
                    <a:lnTo>
                      <a:pt x="494" y="1558"/>
                    </a:lnTo>
                    <a:lnTo>
                      <a:pt x="569" y="1585"/>
                    </a:lnTo>
                    <a:lnTo>
                      <a:pt x="648" y="1607"/>
                    </a:lnTo>
                    <a:lnTo>
                      <a:pt x="728" y="1617"/>
                    </a:lnTo>
                    <a:lnTo>
                      <a:pt x="813" y="1622"/>
                    </a:lnTo>
                    <a:lnTo>
                      <a:pt x="813" y="1622"/>
                    </a:lnTo>
                    <a:lnTo>
                      <a:pt x="893" y="1617"/>
                    </a:lnTo>
                    <a:lnTo>
                      <a:pt x="973" y="1607"/>
                    </a:lnTo>
                    <a:lnTo>
                      <a:pt x="1052" y="1585"/>
                    </a:lnTo>
                    <a:lnTo>
                      <a:pt x="1127" y="1558"/>
                    </a:lnTo>
                    <a:lnTo>
                      <a:pt x="1196" y="1526"/>
                    </a:lnTo>
                    <a:lnTo>
                      <a:pt x="1265" y="1484"/>
                    </a:lnTo>
                    <a:lnTo>
                      <a:pt x="1329" y="1436"/>
                    </a:lnTo>
                    <a:lnTo>
                      <a:pt x="1387" y="1383"/>
                    </a:lnTo>
                    <a:lnTo>
                      <a:pt x="1435" y="1325"/>
                    </a:lnTo>
                    <a:lnTo>
                      <a:pt x="1483" y="1266"/>
                    </a:lnTo>
                    <a:lnTo>
                      <a:pt x="1525" y="1197"/>
                    </a:lnTo>
                    <a:lnTo>
                      <a:pt x="1557" y="1128"/>
                    </a:lnTo>
                    <a:lnTo>
                      <a:pt x="1584" y="1053"/>
                    </a:lnTo>
                    <a:lnTo>
                      <a:pt x="1605" y="974"/>
                    </a:lnTo>
                    <a:lnTo>
                      <a:pt x="1621" y="894"/>
                    </a:lnTo>
                    <a:lnTo>
                      <a:pt x="1621" y="809"/>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40" name="Freeform 11">
                <a:extLst>
                  <a:ext uri="{FF2B5EF4-FFF2-40B4-BE49-F238E27FC236}">
                    <a16:creationId xmlns:a16="http://schemas.microsoft.com/office/drawing/2014/main" id="{3830CF92-A33E-E940-BF13-53BA26E3156E}"/>
                  </a:ext>
                </a:extLst>
              </p:cNvPr>
              <p:cNvSpPr>
                <a:spLocks noChangeArrowheads="1"/>
              </p:cNvSpPr>
              <p:nvPr/>
            </p:nvSpPr>
            <p:spPr bwMode="auto">
              <a:xfrm>
                <a:off x="2315703" y="4811168"/>
                <a:ext cx="83342" cy="83116"/>
              </a:xfrm>
              <a:custGeom>
                <a:avLst/>
                <a:gdLst>
                  <a:gd name="T0" fmla="*/ 813 w 1626"/>
                  <a:gd name="T1" fmla="*/ 0 h 1622"/>
                  <a:gd name="T2" fmla="*/ 648 w 1626"/>
                  <a:gd name="T3" fmla="*/ 16 h 1622"/>
                  <a:gd name="T4" fmla="*/ 499 w 1626"/>
                  <a:gd name="T5" fmla="*/ 63 h 1622"/>
                  <a:gd name="T6" fmla="*/ 361 w 1626"/>
                  <a:gd name="T7" fmla="*/ 138 h 1622"/>
                  <a:gd name="T8" fmla="*/ 239 w 1626"/>
                  <a:gd name="T9" fmla="*/ 233 h 1622"/>
                  <a:gd name="T10" fmla="*/ 138 w 1626"/>
                  <a:gd name="T11" fmla="*/ 356 h 1622"/>
                  <a:gd name="T12" fmla="*/ 64 w 1626"/>
                  <a:gd name="T13" fmla="*/ 494 h 1622"/>
                  <a:gd name="T14" fmla="*/ 16 w 1626"/>
                  <a:gd name="T15" fmla="*/ 648 h 1622"/>
                  <a:gd name="T16" fmla="*/ 0 w 1626"/>
                  <a:gd name="T17" fmla="*/ 808 h 1622"/>
                  <a:gd name="T18" fmla="*/ 5 w 1626"/>
                  <a:gd name="T19" fmla="*/ 893 h 1622"/>
                  <a:gd name="T20" fmla="*/ 37 w 1626"/>
                  <a:gd name="T21" fmla="*/ 1052 h 1622"/>
                  <a:gd name="T22" fmla="*/ 101 w 1626"/>
                  <a:gd name="T23" fmla="*/ 1196 h 1622"/>
                  <a:gd name="T24" fmla="*/ 186 w 1626"/>
                  <a:gd name="T25" fmla="*/ 1329 h 1622"/>
                  <a:gd name="T26" fmla="*/ 297 w 1626"/>
                  <a:gd name="T27" fmla="*/ 1435 h 1622"/>
                  <a:gd name="T28" fmla="*/ 425 w 1626"/>
                  <a:gd name="T29" fmla="*/ 1526 h 1622"/>
                  <a:gd name="T30" fmla="*/ 574 w 1626"/>
                  <a:gd name="T31" fmla="*/ 1584 h 1622"/>
                  <a:gd name="T32" fmla="*/ 733 w 1626"/>
                  <a:gd name="T33" fmla="*/ 1616 h 1622"/>
                  <a:gd name="T34" fmla="*/ 813 w 1626"/>
                  <a:gd name="T35" fmla="*/ 1621 h 1622"/>
                  <a:gd name="T36" fmla="*/ 978 w 1626"/>
                  <a:gd name="T37" fmla="*/ 1605 h 1622"/>
                  <a:gd name="T38" fmla="*/ 1132 w 1626"/>
                  <a:gd name="T39" fmla="*/ 1557 h 1622"/>
                  <a:gd name="T40" fmla="*/ 1269 w 1626"/>
                  <a:gd name="T41" fmla="*/ 1483 h 1622"/>
                  <a:gd name="T42" fmla="*/ 1386 w 1626"/>
                  <a:gd name="T43" fmla="*/ 1382 h 1622"/>
                  <a:gd name="T44" fmla="*/ 1487 w 1626"/>
                  <a:gd name="T45" fmla="*/ 1265 h 1622"/>
                  <a:gd name="T46" fmla="*/ 1561 w 1626"/>
                  <a:gd name="T47" fmla="*/ 1127 h 1622"/>
                  <a:gd name="T48" fmla="*/ 1610 w 1626"/>
                  <a:gd name="T49" fmla="*/ 973 h 1622"/>
                  <a:gd name="T50" fmla="*/ 1625 w 1626"/>
                  <a:gd name="T51" fmla="*/ 808 h 1622"/>
                  <a:gd name="T52" fmla="*/ 1620 w 1626"/>
                  <a:gd name="T53" fmla="*/ 728 h 1622"/>
                  <a:gd name="T54" fmla="*/ 1589 w 1626"/>
                  <a:gd name="T55" fmla="*/ 569 h 1622"/>
                  <a:gd name="T56" fmla="*/ 1525 w 1626"/>
                  <a:gd name="T57" fmla="*/ 425 h 1622"/>
                  <a:gd name="T58" fmla="*/ 1440 w 1626"/>
                  <a:gd name="T59" fmla="*/ 292 h 1622"/>
                  <a:gd name="T60" fmla="*/ 1328 w 1626"/>
                  <a:gd name="T61" fmla="*/ 186 h 1622"/>
                  <a:gd name="T62" fmla="*/ 1201 w 1626"/>
                  <a:gd name="T63" fmla="*/ 95 h 1622"/>
                  <a:gd name="T64" fmla="*/ 1057 w 1626"/>
                  <a:gd name="T65" fmla="*/ 37 h 1622"/>
                  <a:gd name="T66" fmla="*/ 898 w 1626"/>
                  <a:gd name="T67" fmla="*/ 0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2">
                    <a:moveTo>
                      <a:pt x="813" y="0"/>
                    </a:moveTo>
                    <a:lnTo>
                      <a:pt x="813" y="0"/>
                    </a:lnTo>
                    <a:lnTo>
                      <a:pt x="733" y="0"/>
                    </a:lnTo>
                    <a:lnTo>
                      <a:pt x="648" y="16"/>
                    </a:lnTo>
                    <a:lnTo>
                      <a:pt x="574" y="37"/>
                    </a:lnTo>
                    <a:lnTo>
                      <a:pt x="499" y="63"/>
                    </a:lnTo>
                    <a:lnTo>
                      <a:pt x="425" y="95"/>
                    </a:lnTo>
                    <a:lnTo>
                      <a:pt x="361" y="138"/>
                    </a:lnTo>
                    <a:lnTo>
                      <a:pt x="297" y="186"/>
                    </a:lnTo>
                    <a:lnTo>
                      <a:pt x="239" y="233"/>
                    </a:lnTo>
                    <a:lnTo>
                      <a:pt x="186" y="292"/>
                    </a:lnTo>
                    <a:lnTo>
                      <a:pt x="138" y="356"/>
                    </a:lnTo>
                    <a:lnTo>
                      <a:pt x="101" y="425"/>
                    </a:lnTo>
                    <a:lnTo>
                      <a:pt x="64" y="494"/>
                    </a:lnTo>
                    <a:lnTo>
                      <a:pt x="37" y="569"/>
                    </a:lnTo>
                    <a:lnTo>
                      <a:pt x="16" y="648"/>
                    </a:lnTo>
                    <a:lnTo>
                      <a:pt x="5" y="728"/>
                    </a:lnTo>
                    <a:lnTo>
                      <a:pt x="0" y="808"/>
                    </a:lnTo>
                    <a:lnTo>
                      <a:pt x="0" y="808"/>
                    </a:lnTo>
                    <a:lnTo>
                      <a:pt x="5" y="893"/>
                    </a:lnTo>
                    <a:lnTo>
                      <a:pt x="16" y="973"/>
                    </a:lnTo>
                    <a:lnTo>
                      <a:pt x="37" y="1052"/>
                    </a:lnTo>
                    <a:lnTo>
                      <a:pt x="64" y="1127"/>
                    </a:lnTo>
                    <a:lnTo>
                      <a:pt x="101" y="1196"/>
                    </a:lnTo>
                    <a:lnTo>
                      <a:pt x="138" y="1265"/>
                    </a:lnTo>
                    <a:lnTo>
                      <a:pt x="186" y="1329"/>
                    </a:lnTo>
                    <a:lnTo>
                      <a:pt x="239" y="1382"/>
                    </a:lnTo>
                    <a:lnTo>
                      <a:pt x="297" y="1435"/>
                    </a:lnTo>
                    <a:lnTo>
                      <a:pt x="361" y="1483"/>
                    </a:lnTo>
                    <a:lnTo>
                      <a:pt x="425" y="1526"/>
                    </a:lnTo>
                    <a:lnTo>
                      <a:pt x="499" y="1557"/>
                    </a:lnTo>
                    <a:lnTo>
                      <a:pt x="574" y="1584"/>
                    </a:lnTo>
                    <a:lnTo>
                      <a:pt x="648" y="1605"/>
                    </a:lnTo>
                    <a:lnTo>
                      <a:pt x="733" y="1616"/>
                    </a:lnTo>
                    <a:lnTo>
                      <a:pt x="813" y="1621"/>
                    </a:lnTo>
                    <a:lnTo>
                      <a:pt x="813" y="1621"/>
                    </a:lnTo>
                    <a:lnTo>
                      <a:pt x="898" y="1616"/>
                    </a:lnTo>
                    <a:lnTo>
                      <a:pt x="978" y="1605"/>
                    </a:lnTo>
                    <a:lnTo>
                      <a:pt x="1057" y="1584"/>
                    </a:lnTo>
                    <a:lnTo>
                      <a:pt x="1132" y="1557"/>
                    </a:lnTo>
                    <a:lnTo>
                      <a:pt x="1201" y="1526"/>
                    </a:lnTo>
                    <a:lnTo>
                      <a:pt x="1269" y="1483"/>
                    </a:lnTo>
                    <a:lnTo>
                      <a:pt x="1328" y="1435"/>
                    </a:lnTo>
                    <a:lnTo>
                      <a:pt x="1386" y="1382"/>
                    </a:lnTo>
                    <a:lnTo>
                      <a:pt x="1440" y="1329"/>
                    </a:lnTo>
                    <a:lnTo>
                      <a:pt x="1487" y="1265"/>
                    </a:lnTo>
                    <a:lnTo>
                      <a:pt x="1525" y="1196"/>
                    </a:lnTo>
                    <a:lnTo>
                      <a:pt x="1561" y="1127"/>
                    </a:lnTo>
                    <a:lnTo>
                      <a:pt x="1589" y="1052"/>
                    </a:lnTo>
                    <a:lnTo>
                      <a:pt x="1610" y="973"/>
                    </a:lnTo>
                    <a:lnTo>
                      <a:pt x="1620" y="893"/>
                    </a:lnTo>
                    <a:lnTo>
                      <a:pt x="1625" y="808"/>
                    </a:lnTo>
                    <a:lnTo>
                      <a:pt x="1625" y="808"/>
                    </a:lnTo>
                    <a:lnTo>
                      <a:pt x="1620" y="728"/>
                    </a:lnTo>
                    <a:lnTo>
                      <a:pt x="1610" y="648"/>
                    </a:lnTo>
                    <a:lnTo>
                      <a:pt x="1589" y="569"/>
                    </a:lnTo>
                    <a:lnTo>
                      <a:pt x="1561" y="494"/>
                    </a:lnTo>
                    <a:lnTo>
                      <a:pt x="1525" y="425"/>
                    </a:lnTo>
                    <a:lnTo>
                      <a:pt x="1487" y="356"/>
                    </a:lnTo>
                    <a:lnTo>
                      <a:pt x="1440" y="292"/>
                    </a:lnTo>
                    <a:lnTo>
                      <a:pt x="1386" y="233"/>
                    </a:lnTo>
                    <a:lnTo>
                      <a:pt x="1328" y="186"/>
                    </a:lnTo>
                    <a:lnTo>
                      <a:pt x="1269" y="138"/>
                    </a:lnTo>
                    <a:lnTo>
                      <a:pt x="1201" y="95"/>
                    </a:lnTo>
                    <a:lnTo>
                      <a:pt x="1132" y="63"/>
                    </a:lnTo>
                    <a:lnTo>
                      <a:pt x="1057" y="37"/>
                    </a:lnTo>
                    <a:lnTo>
                      <a:pt x="978" y="16"/>
                    </a:lnTo>
                    <a:lnTo>
                      <a:pt x="898" y="0"/>
                    </a:lnTo>
                    <a:lnTo>
                      <a:pt x="813"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41" name="Freeform 12">
                <a:extLst>
                  <a:ext uri="{FF2B5EF4-FFF2-40B4-BE49-F238E27FC236}">
                    <a16:creationId xmlns:a16="http://schemas.microsoft.com/office/drawing/2014/main" id="{6326375C-A2E3-4E47-BE8C-EF4CF688412F}"/>
                  </a:ext>
                </a:extLst>
              </p:cNvPr>
              <p:cNvSpPr>
                <a:spLocks noChangeArrowheads="1"/>
              </p:cNvSpPr>
              <p:nvPr/>
            </p:nvSpPr>
            <p:spPr bwMode="auto">
              <a:xfrm>
                <a:off x="2315703" y="4643130"/>
                <a:ext cx="83342" cy="83342"/>
              </a:xfrm>
              <a:custGeom>
                <a:avLst/>
                <a:gdLst>
                  <a:gd name="T0" fmla="*/ 813 w 1626"/>
                  <a:gd name="T1" fmla="*/ 0 h 1629"/>
                  <a:gd name="T2" fmla="*/ 648 w 1626"/>
                  <a:gd name="T3" fmla="*/ 17 h 1629"/>
                  <a:gd name="T4" fmla="*/ 499 w 1626"/>
                  <a:gd name="T5" fmla="*/ 64 h 1629"/>
                  <a:gd name="T6" fmla="*/ 361 w 1626"/>
                  <a:gd name="T7" fmla="*/ 139 h 1629"/>
                  <a:gd name="T8" fmla="*/ 239 w 1626"/>
                  <a:gd name="T9" fmla="*/ 240 h 1629"/>
                  <a:gd name="T10" fmla="*/ 138 w 1626"/>
                  <a:gd name="T11" fmla="*/ 357 h 1629"/>
                  <a:gd name="T12" fmla="*/ 64 w 1626"/>
                  <a:gd name="T13" fmla="*/ 495 h 1629"/>
                  <a:gd name="T14" fmla="*/ 16 w 1626"/>
                  <a:gd name="T15" fmla="*/ 649 h 1629"/>
                  <a:gd name="T16" fmla="*/ 0 w 1626"/>
                  <a:gd name="T17" fmla="*/ 814 h 1629"/>
                  <a:gd name="T18" fmla="*/ 5 w 1626"/>
                  <a:gd name="T19" fmla="*/ 894 h 1629"/>
                  <a:gd name="T20" fmla="*/ 37 w 1626"/>
                  <a:gd name="T21" fmla="*/ 1053 h 1629"/>
                  <a:gd name="T22" fmla="*/ 101 w 1626"/>
                  <a:gd name="T23" fmla="*/ 1202 h 1629"/>
                  <a:gd name="T24" fmla="*/ 186 w 1626"/>
                  <a:gd name="T25" fmla="*/ 1330 h 1629"/>
                  <a:gd name="T26" fmla="*/ 297 w 1626"/>
                  <a:gd name="T27" fmla="*/ 1441 h 1629"/>
                  <a:gd name="T28" fmla="*/ 425 w 1626"/>
                  <a:gd name="T29" fmla="*/ 1526 h 1629"/>
                  <a:gd name="T30" fmla="*/ 574 w 1626"/>
                  <a:gd name="T31" fmla="*/ 1590 h 1629"/>
                  <a:gd name="T32" fmla="*/ 733 w 1626"/>
                  <a:gd name="T33" fmla="*/ 1622 h 1629"/>
                  <a:gd name="T34" fmla="*/ 813 w 1626"/>
                  <a:gd name="T35" fmla="*/ 1628 h 1629"/>
                  <a:gd name="T36" fmla="*/ 978 w 1626"/>
                  <a:gd name="T37" fmla="*/ 1611 h 1629"/>
                  <a:gd name="T38" fmla="*/ 1132 w 1626"/>
                  <a:gd name="T39" fmla="*/ 1564 h 1629"/>
                  <a:gd name="T40" fmla="*/ 1269 w 1626"/>
                  <a:gd name="T41" fmla="*/ 1489 h 1629"/>
                  <a:gd name="T42" fmla="*/ 1386 w 1626"/>
                  <a:gd name="T43" fmla="*/ 1388 h 1629"/>
                  <a:gd name="T44" fmla="*/ 1487 w 1626"/>
                  <a:gd name="T45" fmla="*/ 1266 h 1629"/>
                  <a:gd name="T46" fmla="*/ 1561 w 1626"/>
                  <a:gd name="T47" fmla="*/ 1127 h 1629"/>
                  <a:gd name="T48" fmla="*/ 1610 w 1626"/>
                  <a:gd name="T49" fmla="*/ 978 h 1629"/>
                  <a:gd name="T50" fmla="*/ 1625 w 1626"/>
                  <a:gd name="T51" fmla="*/ 814 h 1629"/>
                  <a:gd name="T52" fmla="*/ 1620 w 1626"/>
                  <a:gd name="T53" fmla="*/ 729 h 1629"/>
                  <a:gd name="T54" fmla="*/ 1589 w 1626"/>
                  <a:gd name="T55" fmla="*/ 569 h 1629"/>
                  <a:gd name="T56" fmla="*/ 1525 w 1626"/>
                  <a:gd name="T57" fmla="*/ 426 h 1629"/>
                  <a:gd name="T58" fmla="*/ 1440 w 1626"/>
                  <a:gd name="T59" fmla="*/ 298 h 1629"/>
                  <a:gd name="T60" fmla="*/ 1328 w 1626"/>
                  <a:gd name="T61" fmla="*/ 187 h 1629"/>
                  <a:gd name="T62" fmla="*/ 1201 w 1626"/>
                  <a:gd name="T63" fmla="*/ 102 h 1629"/>
                  <a:gd name="T64" fmla="*/ 1057 w 1626"/>
                  <a:gd name="T65" fmla="*/ 38 h 1629"/>
                  <a:gd name="T66" fmla="*/ 898 w 1626"/>
                  <a:gd name="T67" fmla="*/ 6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6" h="1629">
                    <a:moveTo>
                      <a:pt x="813" y="0"/>
                    </a:moveTo>
                    <a:lnTo>
                      <a:pt x="813" y="0"/>
                    </a:lnTo>
                    <a:lnTo>
                      <a:pt x="733" y="6"/>
                    </a:lnTo>
                    <a:lnTo>
                      <a:pt x="648" y="17"/>
                    </a:lnTo>
                    <a:lnTo>
                      <a:pt x="574" y="38"/>
                    </a:lnTo>
                    <a:lnTo>
                      <a:pt x="499" y="64"/>
                    </a:lnTo>
                    <a:lnTo>
                      <a:pt x="425" y="102"/>
                    </a:lnTo>
                    <a:lnTo>
                      <a:pt x="361" y="139"/>
                    </a:lnTo>
                    <a:lnTo>
                      <a:pt x="297" y="187"/>
                    </a:lnTo>
                    <a:lnTo>
                      <a:pt x="239" y="240"/>
                    </a:lnTo>
                    <a:lnTo>
                      <a:pt x="186" y="298"/>
                    </a:lnTo>
                    <a:lnTo>
                      <a:pt x="138" y="357"/>
                    </a:lnTo>
                    <a:lnTo>
                      <a:pt x="101" y="426"/>
                    </a:lnTo>
                    <a:lnTo>
                      <a:pt x="64" y="495"/>
                    </a:lnTo>
                    <a:lnTo>
                      <a:pt x="37" y="569"/>
                    </a:lnTo>
                    <a:lnTo>
                      <a:pt x="16" y="649"/>
                    </a:lnTo>
                    <a:lnTo>
                      <a:pt x="5" y="729"/>
                    </a:lnTo>
                    <a:lnTo>
                      <a:pt x="0" y="814"/>
                    </a:lnTo>
                    <a:lnTo>
                      <a:pt x="0" y="814"/>
                    </a:lnTo>
                    <a:lnTo>
                      <a:pt x="5" y="894"/>
                    </a:lnTo>
                    <a:lnTo>
                      <a:pt x="16" y="978"/>
                    </a:lnTo>
                    <a:lnTo>
                      <a:pt x="37" y="1053"/>
                    </a:lnTo>
                    <a:lnTo>
                      <a:pt x="64" y="1127"/>
                    </a:lnTo>
                    <a:lnTo>
                      <a:pt x="101" y="1202"/>
                    </a:lnTo>
                    <a:lnTo>
                      <a:pt x="138" y="1266"/>
                    </a:lnTo>
                    <a:lnTo>
                      <a:pt x="186" y="1330"/>
                    </a:lnTo>
                    <a:lnTo>
                      <a:pt x="239" y="1388"/>
                    </a:lnTo>
                    <a:lnTo>
                      <a:pt x="297" y="1441"/>
                    </a:lnTo>
                    <a:lnTo>
                      <a:pt x="361" y="1489"/>
                    </a:lnTo>
                    <a:lnTo>
                      <a:pt x="425" y="1526"/>
                    </a:lnTo>
                    <a:lnTo>
                      <a:pt x="499" y="1564"/>
                    </a:lnTo>
                    <a:lnTo>
                      <a:pt x="574" y="1590"/>
                    </a:lnTo>
                    <a:lnTo>
                      <a:pt x="648" y="1611"/>
                    </a:lnTo>
                    <a:lnTo>
                      <a:pt x="733" y="1622"/>
                    </a:lnTo>
                    <a:lnTo>
                      <a:pt x="813" y="1628"/>
                    </a:lnTo>
                    <a:lnTo>
                      <a:pt x="813" y="1628"/>
                    </a:lnTo>
                    <a:lnTo>
                      <a:pt x="898" y="1622"/>
                    </a:lnTo>
                    <a:lnTo>
                      <a:pt x="978" y="1611"/>
                    </a:lnTo>
                    <a:lnTo>
                      <a:pt x="1057" y="1590"/>
                    </a:lnTo>
                    <a:lnTo>
                      <a:pt x="1132" y="1564"/>
                    </a:lnTo>
                    <a:lnTo>
                      <a:pt x="1201" y="1526"/>
                    </a:lnTo>
                    <a:lnTo>
                      <a:pt x="1269" y="1489"/>
                    </a:lnTo>
                    <a:lnTo>
                      <a:pt x="1328" y="1441"/>
                    </a:lnTo>
                    <a:lnTo>
                      <a:pt x="1386" y="1388"/>
                    </a:lnTo>
                    <a:lnTo>
                      <a:pt x="1440" y="1330"/>
                    </a:lnTo>
                    <a:lnTo>
                      <a:pt x="1487" y="1266"/>
                    </a:lnTo>
                    <a:lnTo>
                      <a:pt x="1525" y="1202"/>
                    </a:lnTo>
                    <a:lnTo>
                      <a:pt x="1561" y="1127"/>
                    </a:lnTo>
                    <a:lnTo>
                      <a:pt x="1589" y="1053"/>
                    </a:lnTo>
                    <a:lnTo>
                      <a:pt x="1610" y="978"/>
                    </a:lnTo>
                    <a:lnTo>
                      <a:pt x="1620" y="894"/>
                    </a:lnTo>
                    <a:lnTo>
                      <a:pt x="1625" y="814"/>
                    </a:lnTo>
                    <a:lnTo>
                      <a:pt x="1625" y="814"/>
                    </a:lnTo>
                    <a:lnTo>
                      <a:pt x="1620" y="729"/>
                    </a:lnTo>
                    <a:lnTo>
                      <a:pt x="1610" y="649"/>
                    </a:lnTo>
                    <a:lnTo>
                      <a:pt x="1589" y="569"/>
                    </a:lnTo>
                    <a:lnTo>
                      <a:pt x="1561" y="495"/>
                    </a:lnTo>
                    <a:lnTo>
                      <a:pt x="1525" y="426"/>
                    </a:lnTo>
                    <a:lnTo>
                      <a:pt x="1487" y="357"/>
                    </a:lnTo>
                    <a:lnTo>
                      <a:pt x="1440" y="298"/>
                    </a:lnTo>
                    <a:lnTo>
                      <a:pt x="1386" y="240"/>
                    </a:lnTo>
                    <a:lnTo>
                      <a:pt x="1328" y="187"/>
                    </a:lnTo>
                    <a:lnTo>
                      <a:pt x="1269" y="139"/>
                    </a:lnTo>
                    <a:lnTo>
                      <a:pt x="1201" y="102"/>
                    </a:lnTo>
                    <a:lnTo>
                      <a:pt x="1132" y="64"/>
                    </a:lnTo>
                    <a:lnTo>
                      <a:pt x="1057" y="38"/>
                    </a:lnTo>
                    <a:lnTo>
                      <a:pt x="978" y="17"/>
                    </a:lnTo>
                    <a:lnTo>
                      <a:pt x="898" y="6"/>
                    </a:lnTo>
                    <a:lnTo>
                      <a:pt x="813"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42" name="Freeform 13">
                <a:extLst>
                  <a:ext uri="{FF2B5EF4-FFF2-40B4-BE49-F238E27FC236}">
                    <a16:creationId xmlns:a16="http://schemas.microsoft.com/office/drawing/2014/main" id="{0CFB837F-81B8-D84C-9EAC-ABBB179B462B}"/>
                  </a:ext>
                </a:extLst>
              </p:cNvPr>
              <p:cNvSpPr>
                <a:spLocks noChangeArrowheads="1"/>
              </p:cNvSpPr>
              <p:nvPr/>
            </p:nvSpPr>
            <p:spPr bwMode="auto">
              <a:xfrm>
                <a:off x="2213615" y="4539461"/>
                <a:ext cx="100281" cy="100281"/>
              </a:xfrm>
              <a:custGeom>
                <a:avLst/>
                <a:gdLst>
                  <a:gd name="T0" fmla="*/ 0 w 1957"/>
                  <a:gd name="T1" fmla="*/ 1659 h 1958"/>
                  <a:gd name="T2" fmla="*/ 298 w 1957"/>
                  <a:gd name="T3" fmla="*/ 1957 h 1958"/>
                  <a:gd name="T4" fmla="*/ 1956 w 1957"/>
                  <a:gd name="T5" fmla="*/ 298 h 1958"/>
                  <a:gd name="T6" fmla="*/ 1659 w 1957"/>
                  <a:gd name="T7" fmla="*/ 0 h 1958"/>
                  <a:gd name="T8" fmla="*/ 0 w 1957"/>
                  <a:gd name="T9" fmla="*/ 1659 h 1958"/>
                </a:gdLst>
                <a:ahLst/>
                <a:cxnLst>
                  <a:cxn ang="0">
                    <a:pos x="T0" y="T1"/>
                  </a:cxn>
                  <a:cxn ang="0">
                    <a:pos x="T2" y="T3"/>
                  </a:cxn>
                  <a:cxn ang="0">
                    <a:pos x="T4" y="T5"/>
                  </a:cxn>
                  <a:cxn ang="0">
                    <a:pos x="T6" y="T7"/>
                  </a:cxn>
                  <a:cxn ang="0">
                    <a:pos x="T8" y="T9"/>
                  </a:cxn>
                </a:cxnLst>
                <a:rect l="0" t="0" r="r" b="b"/>
                <a:pathLst>
                  <a:path w="1957" h="1958">
                    <a:moveTo>
                      <a:pt x="0" y="1659"/>
                    </a:moveTo>
                    <a:lnTo>
                      <a:pt x="298" y="1957"/>
                    </a:lnTo>
                    <a:lnTo>
                      <a:pt x="1956" y="298"/>
                    </a:lnTo>
                    <a:lnTo>
                      <a:pt x="1659" y="0"/>
                    </a:lnTo>
                    <a:lnTo>
                      <a:pt x="0" y="1659"/>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43" name="Freeform 14">
                <a:extLst>
                  <a:ext uri="{FF2B5EF4-FFF2-40B4-BE49-F238E27FC236}">
                    <a16:creationId xmlns:a16="http://schemas.microsoft.com/office/drawing/2014/main" id="{43FBA739-098C-6249-9543-4DEAB3F34B6C}"/>
                  </a:ext>
                </a:extLst>
              </p:cNvPr>
              <p:cNvSpPr>
                <a:spLocks noChangeArrowheads="1"/>
              </p:cNvSpPr>
              <p:nvPr/>
            </p:nvSpPr>
            <p:spPr bwMode="auto">
              <a:xfrm>
                <a:off x="2213615" y="4723535"/>
                <a:ext cx="100281" cy="100281"/>
              </a:xfrm>
              <a:custGeom>
                <a:avLst/>
                <a:gdLst>
                  <a:gd name="T0" fmla="*/ 0 w 1957"/>
                  <a:gd name="T1" fmla="*/ 298 h 1958"/>
                  <a:gd name="T2" fmla="*/ 1659 w 1957"/>
                  <a:gd name="T3" fmla="*/ 1957 h 1958"/>
                  <a:gd name="T4" fmla="*/ 1956 w 1957"/>
                  <a:gd name="T5" fmla="*/ 1659 h 1958"/>
                  <a:gd name="T6" fmla="*/ 298 w 1957"/>
                  <a:gd name="T7" fmla="*/ 0 h 1958"/>
                  <a:gd name="T8" fmla="*/ 0 w 1957"/>
                  <a:gd name="T9" fmla="*/ 298 h 1958"/>
                </a:gdLst>
                <a:ahLst/>
                <a:cxnLst>
                  <a:cxn ang="0">
                    <a:pos x="T0" y="T1"/>
                  </a:cxn>
                  <a:cxn ang="0">
                    <a:pos x="T2" y="T3"/>
                  </a:cxn>
                  <a:cxn ang="0">
                    <a:pos x="T4" y="T5"/>
                  </a:cxn>
                  <a:cxn ang="0">
                    <a:pos x="T6" y="T7"/>
                  </a:cxn>
                  <a:cxn ang="0">
                    <a:pos x="T8" y="T9"/>
                  </a:cxn>
                </a:cxnLst>
                <a:rect l="0" t="0" r="r" b="b"/>
                <a:pathLst>
                  <a:path w="1957" h="1958">
                    <a:moveTo>
                      <a:pt x="0" y="298"/>
                    </a:moveTo>
                    <a:lnTo>
                      <a:pt x="1659" y="1957"/>
                    </a:lnTo>
                    <a:lnTo>
                      <a:pt x="1956" y="1659"/>
                    </a:lnTo>
                    <a:lnTo>
                      <a:pt x="298" y="0"/>
                    </a:lnTo>
                    <a:lnTo>
                      <a:pt x="0" y="298"/>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44" name="Freeform 15">
                <a:extLst>
                  <a:ext uri="{FF2B5EF4-FFF2-40B4-BE49-F238E27FC236}">
                    <a16:creationId xmlns:a16="http://schemas.microsoft.com/office/drawing/2014/main" id="{76B7E4C5-802E-1744-976E-FBBFBB9FCF83}"/>
                  </a:ext>
                </a:extLst>
              </p:cNvPr>
              <p:cNvSpPr>
                <a:spLocks noChangeArrowheads="1"/>
              </p:cNvSpPr>
              <p:nvPr/>
            </p:nvSpPr>
            <p:spPr bwMode="auto">
              <a:xfrm>
                <a:off x="2403562" y="4539461"/>
                <a:ext cx="100055" cy="100281"/>
              </a:xfrm>
              <a:custGeom>
                <a:avLst/>
                <a:gdLst>
                  <a:gd name="T0" fmla="*/ 1951 w 1952"/>
                  <a:gd name="T1" fmla="*/ 1659 h 1958"/>
                  <a:gd name="T2" fmla="*/ 292 w 1952"/>
                  <a:gd name="T3" fmla="*/ 0 h 1958"/>
                  <a:gd name="T4" fmla="*/ 0 w 1952"/>
                  <a:gd name="T5" fmla="*/ 298 h 1958"/>
                  <a:gd name="T6" fmla="*/ 1659 w 1952"/>
                  <a:gd name="T7" fmla="*/ 1957 h 1958"/>
                  <a:gd name="T8" fmla="*/ 1951 w 1952"/>
                  <a:gd name="T9" fmla="*/ 1659 h 1958"/>
                </a:gdLst>
                <a:ahLst/>
                <a:cxnLst>
                  <a:cxn ang="0">
                    <a:pos x="T0" y="T1"/>
                  </a:cxn>
                  <a:cxn ang="0">
                    <a:pos x="T2" y="T3"/>
                  </a:cxn>
                  <a:cxn ang="0">
                    <a:pos x="T4" y="T5"/>
                  </a:cxn>
                  <a:cxn ang="0">
                    <a:pos x="T6" y="T7"/>
                  </a:cxn>
                  <a:cxn ang="0">
                    <a:pos x="T8" y="T9"/>
                  </a:cxn>
                </a:cxnLst>
                <a:rect l="0" t="0" r="r" b="b"/>
                <a:pathLst>
                  <a:path w="1952" h="1958">
                    <a:moveTo>
                      <a:pt x="1951" y="1659"/>
                    </a:moveTo>
                    <a:lnTo>
                      <a:pt x="292" y="0"/>
                    </a:lnTo>
                    <a:lnTo>
                      <a:pt x="0" y="298"/>
                    </a:lnTo>
                    <a:lnTo>
                      <a:pt x="1659" y="1957"/>
                    </a:lnTo>
                    <a:lnTo>
                      <a:pt x="1951" y="1659"/>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45" name="Freeform 16">
                <a:extLst>
                  <a:ext uri="{FF2B5EF4-FFF2-40B4-BE49-F238E27FC236}">
                    <a16:creationId xmlns:a16="http://schemas.microsoft.com/office/drawing/2014/main" id="{EF854940-02A1-A744-A7C0-A1341FAE0F91}"/>
                  </a:ext>
                </a:extLst>
              </p:cNvPr>
              <p:cNvSpPr>
                <a:spLocks noChangeArrowheads="1"/>
              </p:cNvSpPr>
              <p:nvPr/>
            </p:nvSpPr>
            <p:spPr bwMode="auto">
              <a:xfrm>
                <a:off x="2403562" y="4723535"/>
                <a:ext cx="100055" cy="100281"/>
              </a:xfrm>
              <a:custGeom>
                <a:avLst/>
                <a:gdLst>
                  <a:gd name="T0" fmla="*/ 0 w 1952"/>
                  <a:gd name="T1" fmla="*/ 1659 h 1958"/>
                  <a:gd name="T2" fmla="*/ 292 w 1952"/>
                  <a:gd name="T3" fmla="*/ 1957 h 1958"/>
                  <a:gd name="T4" fmla="*/ 1951 w 1952"/>
                  <a:gd name="T5" fmla="*/ 298 h 1958"/>
                  <a:gd name="T6" fmla="*/ 1659 w 1952"/>
                  <a:gd name="T7" fmla="*/ 0 h 1958"/>
                  <a:gd name="T8" fmla="*/ 0 w 1952"/>
                  <a:gd name="T9" fmla="*/ 1659 h 1958"/>
                </a:gdLst>
                <a:ahLst/>
                <a:cxnLst>
                  <a:cxn ang="0">
                    <a:pos x="T0" y="T1"/>
                  </a:cxn>
                  <a:cxn ang="0">
                    <a:pos x="T2" y="T3"/>
                  </a:cxn>
                  <a:cxn ang="0">
                    <a:pos x="T4" y="T5"/>
                  </a:cxn>
                  <a:cxn ang="0">
                    <a:pos x="T6" y="T7"/>
                  </a:cxn>
                  <a:cxn ang="0">
                    <a:pos x="T8" y="T9"/>
                  </a:cxn>
                </a:cxnLst>
                <a:rect l="0" t="0" r="r" b="b"/>
                <a:pathLst>
                  <a:path w="1952" h="1958">
                    <a:moveTo>
                      <a:pt x="0" y="1659"/>
                    </a:moveTo>
                    <a:lnTo>
                      <a:pt x="292" y="1957"/>
                    </a:lnTo>
                    <a:lnTo>
                      <a:pt x="1951" y="298"/>
                    </a:lnTo>
                    <a:lnTo>
                      <a:pt x="1659" y="0"/>
                    </a:lnTo>
                    <a:lnTo>
                      <a:pt x="0" y="1659"/>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46" name="Freeform 17">
                <a:extLst>
                  <a:ext uri="{FF2B5EF4-FFF2-40B4-BE49-F238E27FC236}">
                    <a16:creationId xmlns:a16="http://schemas.microsoft.com/office/drawing/2014/main" id="{6BDA1FC6-E5EF-E040-9EA5-2D338038B2C6}"/>
                  </a:ext>
                </a:extLst>
              </p:cNvPr>
              <p:cNvSpPr>
                <a:spLocks noChangeArrowheads="1"/>
              </p:cNvSpPr>
              <p:nvPr/>
            </p:nvSpPr>
            <p:spPr bwMode="auto">
              <a:xfrm>
                <a:off x="2241622" y="4674976"/>
                <a:ext cx="54658" cy="21457"/>
              </a:xfrm>
              <a:custGeom>
                <a:avLst/>
                <a:gdLst>
                  <a:gd name="T0" fmla="*/ 0 w 1069"/>
                  <a:gd name="T1" fmla="*/ 0 h 421"/>
                  <a:gd name="T2" fmla="*/ 0 w 1069"/>
                  <a:gd name="T3" fmla="*/ 420 h 421"/>
                  <a:gd name="T4" fmla="*/ 1068 w 1069"/>
                  <a:gd name="T5" fmla="*/ 420 h 421"/>
                  <a:gd name="T6" fmla="*/ 1068 w 1069"/>
                  <a:gd name="T7" fmla="*/ 0 h 421"/>
                  <a:gd name="T8" fmla="*/ 0 w 1069"/>
                  <a:gd name="T9" fmla="*/ 0 h 421"/>
                </a:gdLst>
                <a:ahLst/>
                <a:cxnLst>
                  <a:cxn ang="0">
                    <a:pos x="T0" y="T1"/>
                  </a:cxn>
                  <a:cxn ang="0">
                    <a:pos x="T2" y="T3"/>
                  </a:cxn>
                  <a:cxn ang="0">
                    <a:pos x="T4" y="T5"/>
                  </a:cxn>
                  <a:cxn ang="0">
                    <a:pos x="T6" y="T7"/>
                  </a:cxn>
                  <a:cxn ang="0">
                    <a:pos x="T8" y="T9"/>
                  </a:cxn>
                </a:cxnLst>
                <a:rect l="0" t="0" r="r" b="b"/>
                <a:pathLst>
                  <a:path w="1069" h="421">
                    <a:moveTo>
                      <a:pt x="0" y="0"/>
                    </a:moveTo>
                    <a:lnTo>
                      <a:pt x="0" y="420"/>
                    </a:lnTo>
                    <a:lnTo>
                      <a:pt x="1068" y="420"/>
                    </a:lnTo>
                    <a:lnTo>
                      <a:pt x="1068" y="0"/>
                    </a:lnTo>
                    <a:lnTo>
                      <a:pt x="0" y="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47" name="Freeform 18">
                <a:extLst>
                  <a:ext uri="{FF2B5EF4-FFF2-40B4-BE49-F238E27FC236}">
                    <a16:creationId xmlns:a16="http://schemas.microsoft.com/office/drawing/2014/main" id="{BAD872F8-490F-C243-86E0-CA0B8C0BE32A}"/>
                  </a:ext>
                </a:extLst>
              </p:cNvPr>
              <p:cNvSpPr>
                <a:spLocks noChangeArrowheads="1"/>
              </p:cNvSpPr>
              <p:nvPr/>
            </p:nvSpPr>
            <p:spPr bwMode="auto">
              <a:xfrm>
                <a:off x="2418469" y="4674976"/>
                <a:ext cx="54658" cy="21457"/>
              </a:xfrm>
              <a:custGeom>
                <a:avLst/>
                <a:gdLst>
                  <a:gd name="T0" fmla="*/ 1064 w 1065"/>
                  <a:gd name="T1" fmla="*/ 420 h 421"/>
                  <a:gd name="T2" fmla="*/ 1064 w 1065"/>
                  <a:gd name="T3" fmla="*/ 0 h 421"/>
                  <a:gd name="T4" fmla="*/ 0 w 1065"/>
                  <a:gd name="T5" fmla="*/ 0 h 421"/>
                  <a:gd name="T6" fmla="*/ 0 w 1065"/>
                  <a:gd name="T7" fmla="*/ 420 h 421"/>
                  <a:gd name="T8" fmla="*/ 1064 w 1065"/>
                  <a:gd name="T9" fmla="*/ 420 h 421"/>
                </a:gdLst>
                <a:ahLst/>
                <a:cxnLst>
                  <a:cxn ang="0">
                    <a:pos x="T0" y="T1"/>
                  </a:cxn>
                  <a:cxn ang="0">
                    <a:pos x="T2" y="T3"/>
                  </a:cxn>
                  <a:cxn ang="0">
                    <a:pos x="T4" y="T5"/>
                  </a:cxn>
                  <a:cxn ang="0">
                    <a:pos x="T6" y="T7"/>
                  </a:cxn>
                  <a:cxn ang="0">
                    <a:pos x="T8" y="T9"/>
                  </a:cxn>
                </a:cxnLst>
                <a:rect l="0" t="0" r="r" b="b"/>
                <a:pathLst>
                  <a:path w="1065" h="421">
                    <a:moveTo>
                      <a:pt x="1064" y="420"/>
                    </a:moveTo>
                    <a:lnTo>
                      <a:pt x="1064" y="0"/>
                    </a:lnTo>
                    <a:lnTo>
                      <a:pt x="0" y="0"/>
                    </a:lnTo>
                    <a:lnTo>
                      <a:pt x="0" y="420"/>
                    </a:lnTo>
                    <a:lnTo>
                      <a:pt x="1064" y="420"/>
                    </a:ln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grpSp>
      </p:grpSp>
      <p:grpSp>
        <p:nvGrpSpPr>
          <p:cNvPr id="48" name="Group 47">
            <a:extLst>
              <a:ext uri="{FF2B5EF4-FFF2-40B4-BE49-F238E27FC236}">
                <a16:creationId xmlns:a16="http://schemas.microsoft.com/office/drawing/2014/main" id="{F7973242-A73C-0D4A-B6E2-AFFA731F7716}"/>
              </a:ext>
            </a:extLst>
          </p:cNvPr>
          <p:cNvGrpSpPr/>
          <p:nvPr/>
        </p:nvGrpSpPr>
        <p:grpSpPr>
          <a:xfrm>
            <a:off x="4870924" y="2472272"/>
            <a:ext cx="2446977" cy="2446977"/>
            <a:chOff x="4870924" y="1524510"/>
            <a:chExt cx="2446977" cy="2446977"/>
          </a:xfrm>
          <a:noFill/>
        </p:grpSpPr>
        <p:sp>
          <p:nvSpPr>
            <p:cNvPr id="49" name="Oval 48">
              <a:extLst>
                <a:ext uri="{FF2B5EF4-FFF2-40B4-BE49-F238E27FC236}">
                  <a16:creationId xmlns:a16="http://schemas.microsoft.com/office/drawing/2014/main" id="{B956494A-E501-944B-A771-F1F0854D8571}"/>
                </a:ext>
              </a:extLst>
            </p:cNvPr>
            <p:cNvSpPr/>
            <p:nvPr/>
          </p:nvSpPr>
          <p:spPr>
            <a:xfrm>
              <a:off x="4870924" y="1524510"/>
              <a:ext cx="2446977" cy="2446977"/>
            </a:xfrm>
            <a:prstGeom prst="ellipse">
              <a:avLst/>
            </a:prstGeom>
            <a:noFill/>
            <a:ln w="31750" cap="flat" cmpd="sng" algn="ctr">
              <a:solidFill>
                <a:schemeClr val="accent2"/>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772" eaLnBrk="1" fontAlgn="auto" latinLnBrk="0" hangingPunct="1">
                <a:lnSpc>
                  <a:spcPct val="100000"/>
                </a:lnSpc>
                <a:spcBef>
                  <a:spcPts val="0"/>
                </a:spcBef>
                <a:spcAft>
                  <a:spcPts val="0"/>
                </a:spcAft>
                <a:buClrTx/>
                <a:buSzTx/>
                <a:buFontTx/>
                <a:buNone/>
                <a:tabLst/>
                <a:defRPr/>
              </a:pPr>
              <a:endParaRPr kumimoji="0" lang="en-US" sz="1600" b="0" i="0" u="none" strike="noStrike" kern="0" cap="none" spc="-51" normalizeH="0" baseline="0" noProof="0" dirty="0">
                <a:ln>
                  <a:noFill/>
                </a:ln>
                <a:solidFill>
                  <a:srgbClr val="FFFFFF"/>
                </a:solidFill>
                <a:effectLst/>
                <a:uLnTx/>
                <a:uFillTx/>
                <a:latin typeface="Metropolis"/>
                <a:ea typeface="+mn-ea"/>
                <a:cs typeface="+mn-cs"/>
              </a:endParaRPr>
            </a:p>
          </p:txBody>
        </p:sp>
        <p:grpSp>
          <p:nvGrpSpPr>
            <p:cNvPr id="50" name="Group 49">
              <a:extLst>
                <a:ext uri="{FF2B5EF4-FFF2-40B4-BE49-F238E27FC236}">
                  <a16:creationId xmlns:a16="http://schemas.microsoft.com/office/drawing/2014/main" id="{E922048B-45A2-2A48-9A79-EC2E6923B9AC}"/>
                </a:ext>
              </a:extLst>
            </p:cNvPr>
            <p:cNvGrpSpPr/>
            <p:nvPr/>
          </p:nvGrpSpPr>
          <p:grpSpPr>
            <a:xfrm>
              <a:off x="5239597" y="2433768"/>
              <a:ext cx="551039" cy="552136"/>
              <a:chOff x="7866047" y="4391028"/>
              <a:chExt cx="796923" cy="798514"/>
            </a:xfrm>
            <a:grpFill/>
          </p:grpSpPr>
          <p:sp>
            <p:nvSpPr>
              <p:cNvPr id="55" name="Freeform 221">
                <a:extLst>
                  <a:ext uri="{FF2B5EF4-FFF2-40B4-BE49-F238E27FC236}">
                    <a16:creationId xmlns:a16="http://schemas.microsoft.com/office/drawing/2014/main" id="{93999634-6D91-324B-9DB4-728A99A5B82C}"/>
                  </a:ext>
                </a:extLst>
              </p:cNvPr>
              <p:cNvSpPr>
                <a:spLocks noEditPoints="1"/>
              </p:cNvSpPr>
              <p:nvPr/>
            </p:nvSpPr>
            <p:spPr bwMode="auto">
              <a:xfrm>
                <a:off x="7866047" y="4391028"/>
                <a:ext cx="796923" cy="798514"/>
              </a:xfrm>
              <a:custGeom>
                <a:avLst/>
                <a:gdLst>
                  <a:gd name="T0" fmla="*/ 189 w 209"/>
                  <a:gd name="T1" fmla="*/ 210 h 210"/>
                  <a:gd name="T2" fmla="*/ 20 w 209"/>
                  <a:gd name="T3" fmla="*/ 210 h 210"/>
                  <a:gd name="T4" fmla="*/ 0 w 209"/>
                  <a:gd name="T5" fmla="*/ 190 h 210"/>
                  <a:gd name="T6" fmla="*/ 0 w 209"/>
                  <a:gd name="T7" fmla="*/ 20 h 210"/>
                  <a:gd name="T8" fmla="*/ 20 w 209"/>
                  <a:gd name="T9" fmla="*/ 0 h 210"/>
                  <a:gd name="T10" fmla="*/ 189 w 209"/>
                  <a:gd name="T11" fmla="*/ 0 h 210"/>
                  <a:gd name="T12" fmla="*/ 209 w 209"/>
                  <a:gd name="T13" fmla="*/ 20 h 210"/>
                  <a:gd name="T14" fmla="*/ 209 w 209"/>
                  <a:gd name="T15" fmla="*/ 190 h 210"/>
                  <a:gd name="T16" fmla="*/ 189 w 209"/>
                  <a:gd name="T17" fmla="*/ 210 h 210"/>
                  <a:gd name="T18" fmla="*/ 20 w 209"/>
                  <a:gd name="T19" fmla="*/ 8 h 210"/>
                  <a:gd name="T20" fmla="*/ 8 w 209"/>
                  <a:gd name="T21" fmla="*/ 20 h 210"/>
                  <a:gd name="T22" fmla="*/ 8 w 209"/>
                  <a:gd name="T23" fmla="*/ 190 h 210"/>
                  <a:gd name="T24" fmla="*/ 20 w 209"/>
                  <a:gd name="T25" fmla="*/ 202 h 210"/>
                  <a:gd name="T26" fmla="*/ 189 w 209"/>
                  <a:gd name="T27" fmla="*/ 202 h 210"/>
                  <a:gd name="T28" fmla="*/ 201 w 209"/>
                  <a:gd name="T29" fmla="*/ 190 h 210"/>
                  <a:gd name="T30" fmla="*/ 201 w 209"/>
                  <a:gd name="T31" fmla="*/ 20 h 210"/>
                  <a:gd name="T32" fmla="*/ 189 w 209"/>
                  <a:gd name="T33" fmla="*/ 8 h 210"/>
                  <a:gd name="T34" fmla="*/ 20 w 209"/>
                  <a:gd name="T35" fmla="*/ 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10">
                    <a:moveTo>
                      <a:pt x="189" y="210"/>
                    </a:moveTo>
                    <a:cubicBezTo>
                      <a:pt x="20" y="210"/>
                      <a:pt x="20" y="210"/>
                      <a:pt x="20" y="210"/>
                    </a:cubicBezTo>
                    <a:cubicBezTo>
                      <a:pt x="9" y="210"/>
                      <a:pt x="0" y="201"/>
                      <a:pt x="0" y="190"/>
                    </a:cubicBezTo>
                    <a:cubicBezTo>
                      <a:pt x="0" y="20"/>
                      <a:pt x="0" y="20"/>
                      <a:pt x="0" y="20"/>
                    </a:cubicBezTo>
                    <a:cubicBezTo>
                      <a:pt x="0" y="9"/>
                      <a:pt x="9" y="0"/>
                      <a:pt x="20" y="0"/>
                    </a:cubicBezTo>
                    <a:cubicBezTo>
                      <a:pt x="189" y="0"/>
                      <a:pt x="189" y="0"/>
                      <a:pt x="189" y="0"/>
                    </a:cubicBezTo>
                    <a:cubicBezTo>
                      <a:pt x="200" y="0"/>
                      <a:pt x="209" y="9"/>
                      <a:pt x="209" y="20"/>
                    </a:cubicBezTo>
                    <a:cubicBezTo>
                      <a:pt x="209" y="190"/>
                      <a:pt x="209" y="190"/>
                      <a:pt x="209" y="190"/>
                    </a:cubicBezTo>
                    <a:cubicBezTo>
                      <a:pt x="209" y="201"/>
                      <a:pt x="200" y="210"/>
                      <a:pt x="189" y="210"/>
                    </a:cubicBezTo>
                    <a:close/>
                    <a:moveTo>
                      <a:pt x="20" y="8"/>
                    </a:moveTo>
                    <a:cubicBezTo>
                      <a:pt x="13" y="8"/>
                      <a:pt x="8" y="14"/>
                      <a:pt x="8" y="20"/>
                    </a:cubicBezTo>
                    <a:cubicBezTo>
                      <a:pt x="8" y="190"/>
                      <a:pt x="8" y="190"/>
                      <a:pt x="8" y="190"/>
                    </a:cubicBezTo>
                    <a:cubicBezTo>
                      <a:pt x="8" y="197"/>
                      <a:pt x="13" y="202"/>
                      <a:pt x="20" y="202"/>
                    </a:cubicBezTo>
                    <a:cubicBezTo>
                      <a:pt x="189" y="202"/>
                      <a:pt x="189" y="202"/>
                      <a:pt x="189" y="202"/>
                    </a:cubicBezTo>
                    <a:cubicBezTo>
                      <a:pt x="196" y="202"/>
                      <a:pt x="201" y="197"/>
                      <a:pt x="201" y="190"/>
                    </a:cubicBezTo>
                    <a:cubicBezTo>
                      <a:pt x="201" y="20"/>
                      <a:pt x="201" y="20"/>
                      <a:pt x="201" y="20"/>
                    </a:cubicBezTo>
                    <a:cubicBezTo>
                      <a:pt x="201" y="14"/>
                      <a:pt x="196" y="8"/>
                      <a:pt x="189" y="8"/>
                    </a:cubicBezTo>
                    <a:lnTo>
                      <a:pt x="20" y="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16" tIns="45708" rIns="91416" bIns="45708" numCol="1" anchor="t" anchorCtr="0" compatLnSpc="1">
                <a:prstTxWarp prst="textNoShape">
                  <a:avLst/>
                </a:prstTxWarp>
                <a:noAutofit/>
              </a:bodyPr>
              <a:lstStyle/>
              <a:p>
                <a:pPr marL="0" marR="0" lvl="0" indent="0" defTabSz="91377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6C6C8"/>
                  </a:solidFill>
                  <a:effectLst/>
                  <a:uLnTx/>
                  <a:uFillTx/>
                  <a:latin typeface="Arial"/>
                </a:endParaRPr>
              </a:p>
            </p:txBody>
          </p:sp>
          <p:sp>
            <p:nvSpPr>
              <p:cNvPr id="56" name="Freeform 222">
                <a:extLst>
                  <a:ext uri="{FF2B5EF4-FFF2-40B4-BE49-F238E27FC236}">
                    <a16:creationId xmlns:a16="http://schemas.microsoft.com/office/drawing/2014/main" id="{127796DA-BE86-D74D-A756-5F3E45F0BC20}"/>
                  </a:ext>
                </a:extLst>
              </p:cNvPr>
              <p:cNvSpPr>
                <a:spLocks noEditPoints="1"/>
              </p:cNvSpPr>
              <p:nvPr/>
            </p:nvSpPr>
            <p:spPr bwMode="auto">
              <a:xfrm>
                <a:off x="8053371" y="4724399"/>
                <a:ext cx="139699" cy="144463"/>
              </a:xfrm>
              <a:custGeom>
                <a:avLst/>
                <a:gdLst>
                  <a:gd name="T0" fmla="*/ 1 w 37"/>
                  <a:gd name="T1" fmla="*/ 33 h 38"/>
                  <a:gd name="T2" fmla="*/ 15 w 37"/>
                  <a:gd name="T3" fmla="*/ 3 h 38"/>
                  <a:gd name="T4" fmla="*/ 19 w 37"/>
                  <a:gd name="T5" fmla="*/ 0 h 38"/>
                  <a:gd name="T6" fmla="*/ 19 w 37"/>
                  <a:gd name="T7" fmla="*/ 0 h 38"/>
                  <a:gd name="T8" fmla="*/ 23 w 37"/>
                  <a:gd name="T9" fmla="*/ 3 h 38"/>
                  <a:gd name="T10" fmla="*/ 37 w 37"/>
                  <a:gd name="T11" fmla="*/ 33 h 38"/>
                  <a:gd name="T12" fmla="*/ 37 w 37"/>
                  <a:gd name="T13" fmla="*/ 35 h 38"/>
                  <a:gd name="T14" fmla="*/ 34 w 37"/>
                  <a:gd name="T15" fmla="*/ 38 h 38"/>
                  <a:gd name="T16" fmla="*/ 31 w 37"/>
                  <a:gd name="T17" fmla="*/ 36 h 38"/>
                  <a:gd name="T18" fmla="*/ 28 w 37"/>
                  <a:gd name="T19" fmla="*/ 29 h 38"/>
                  <a:gd name="T20" fmla="*/ 10 w 37"/>
                  <a:gd name="T21" fmla="*/ 29 h 38"/>
                  <a:gd name="T22" fmla="*/ 6 w 37"/>
                  <a:gd name="T23" fmla="*/ 36 h 38"/>
                  <a:gd name="T24" fmla="*/ 3 w 37"/>
                  <a:gd name="T25" fmla="*/ 38 h 38"/>
                  <a:gd name="T26" fmla="*/ 0 w 37"/>
                  <a:gd name="T27" fmla="*/ 35 h 38"/>
                  <a:gd name="T28" fmla="*/ 1 w 37"/>
                  <a:gd name="T29" fmla="*/ 33 h 38"/>
                  <a:gd name="T30" fmla="*/ 25 w 37"/>
                  <a:gd name="T31" fmla="*/ 23 h 38"/>
                  <a:gd name="T32" fmla="*/ 19 w 37"/>
                  <a:gd name="T33" fmla="*/ 8 h 38"/>
                  <a:gd name="T34" fmla="*/ 12 w 37"/>
                  <a:gd name="T35" fmla="*/ 23 h 38"/>
                  <a:gd name="T36" fmla="*/ 25 w 37"/>
                  <a:gd name="T37" fmla="*/ 2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38">
                    <a:moveTo>
                      <a:pt x="1" y="33"/>
                    </a:moveTo>
                    <a:cubicBezTo>
                      <a:pt x="15" y="3"/>
                      <a:pt x="15" y="3"/>
                      <a:pt x="15" y="3"/>
                    </a:cubicBezTo>
                    <a:cubicBezTo>
                      <a:pt x="15" y="1"/>
                      <a:pt x="17" y="0"/>
                      <a:pt x="19" y="0"/>
                    </a:cubicBezTo>
                    <a:cubicBezTo>
                      <a:pt x="19" y="0"/>
                      <a:pt x="19" y="0"/>
                      <a:pt x="19" y="0"/>
                    </a:cubicBezTo>
                    <a:cubicBezTo>
                      <a:pt x="21" y="0"/>
                      <a:pt x="22" y="1"/>
                      <a:pt x="23" y="3"/>
                    </a:cubicBezTo>
                    <a:cubicBezTo>
                      <a:pt x="37" y="33"/>
                      <a:pt x="37" y="33"/>
                      <a:pt x="37" y="33"/>
                    </a:cubicBezTo>
                    <a:cubicBezTo>
                      <a:pt x="37" y="34"/>
                      <a:pt x="37" y="34"/>
                      <a:pt x="37" y="35"/>
                    </a:cubicBezTo>
                    <a:cubicBezTo>
                      <a:pt x="37" y="37"/>
                      <a:pt x="36" y="38"/>
                      <a:pt x="34" y="38"/>
                    </a:cubicBezTo>
                    <a:cubicBezTo>
                      <a:pt x="32" y="38"/>
                      <a:pt x="31" y="37"/>
                      <a:pt x="31" y="36"/>
                    </a:cubicBezTo>
                    <a:cubicBezTo>
                      <a:pt x="28" y="29"/>
                      <a:pt x="28" y="29"/>
                      <a:pt x="28" y="29"/>
                    </a:cubicBezTo>
                    <a:cubicBezTo>
                      <a:pt x="10" y="29"/>
                      <a:pt x="10" y="29"/>
                      <a:pt x="10" y="29"/>
                    </a:cubicBezTo>
                    <a:cubicBezTo>
                      <a:pt x="6" y="36"/>
                      <a:pt x="6" y="36"/>
                      <a:pt x="6" y="36"/>
                    </a:cubicBezTo>
                    <a:cubicBezTo>
                      <a:pt x="6" y="37"/>
                      <a:pt x="5" y="38"/>
                      <a:pt x="3" y="38"/>
                    </a:cubicBezTo>
                    <a:cubicBezTo>
                      <a:pt x="2" y="38"/>
                      <a:pt x="0" y="37"/>
                      <a:pt x="0" y="35"/>
                    </a:cubicBezTo>
                    <a:cubicBezTo>
                      <a:pt x="0" y="34"/>
                      <a:pt x="0" y="34"/>
                      <a:pt x="1" y="33"/>
                    </a:cubicBezTo>
                    <a:close/>
                    <a:moveTo>
                      <a:pt x="25" y="23"/>
                    </a:moveTo>
                    <a:cubicBezTo>
                      <a:pt x="19" y="8"/>
                      <a:pt x="19" y="8"/>
                      <a:pt x="19" y="8"/>
                    </a:cubicBezTo>
                    <a:cubicBezTo>
                      <a:pt x="12" y="23"/>
                      <a:pt x="12" y="23"/>
                      <a:pt x="12" y="23"/>
                    </a:cubicBezTo>
                    <a:lnTo>
                      <a:pt x="25"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16" tIns="45708" rIns="91416" bIns="45708" numCol="1" anchor="t" anchorCtr="0" compatLnSpc="1">
                <a:prstTxWarp prst="textNoShape">
                  <a:avLst/>
                </a:prstTxWarp>
                <a:noAutofit/>
              </a:bodyPr>
              <a:lstStyle/>
              <a:p>
                <a:pPr marL="0" marR="0" lvl="0" indent="0" defTabSz="91377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6C6C8"/>
                  </a:solidFill>
                  <a:effectLst/>
                  <a:uLnTx/>
                  <a:uFillTx/>
                  <a:latin typeface="Arial"/>
                </a:endParaRPr>
              </a:p>
            </p:txBody>
          </p:sp>
          <p:sp>
            <p:nvSpPr>
              <p:cNvPr id="57" name="Freeform 223">
                <a:extLst>
                  <a:ext uri="{FF2B5EF4-FFF2-40B4-BE49-F238E27FC236}">
                    <a16:creationId xmlns:a16="http://schemas.microsoft.com/office/drawing/2014/main" id="{2BDD200F-A9B7-B643-960A-46AE0BF0C2A4}"/>
                  </a:ext>
                </a:extLst>
              </p:cNvPr>
              <p:cNvSpPr>
                <a:spLocks noEditPoints="1"/>
              </p:cNvSpPr>
              <p:nvPr/>
            </p:nvSpPr>
            <p:spPr bwMode="auto">
              <a:xfrm>
                <a:off x="8220042" y="4729177"/>
                <a:ext cx="111124" cy="139700"/>
              </a:xfrm>
              <a:custGeom>
                <a:avLst/>
                <a:gdLst>
                  <a:gd name="T0" fmla="*/ 0 w 29"/>
                  <a:gd name="T1" fmla="*/ 3 h 37"/>
                  <a:gd name="T2" fmla="*/ 3 w 29"/>
                  <a:gd name="T3" fmla="*/ 0 h 37"/>
                  <a:gd name="T4" fmla="*/ 15 w 29"/>
                  <a:gd name="T5" fmla="*/ 0 h 37"/>
                  <a:gd name="T6" fmla="*/ 29 w 29"/>
                  <a:gd name="T7" fmla="*/ 12 h 37"/>
                  <a:gd name="T8" fmla="*/ 29 w 29"/>
                  <a:gd name="T9" fmla="*/ 12 h 37"/>
                  <a:gd name="T10" fmla="*/ 14 w 29"/>
                  <a:gd name="T11" fmla="*/ 25 h 37"/>
                  <a:gd name="T12" fmla="*/ 7 w 29"/>
                  <a:gd name="T13" fmla="*/ 25 h 37"/>
                  <a:gd name="T14" fmla="*/ 7 w 29"/>
                  <a:gd name="T15" fmla="*/ 34 h 37"/>
                  <a:gd name="T16" fmla="*/ 3 w 29"/>
                  <a:gd name="T17" fmla="*/ 37 h 37"/>
                  <a:gd name="T18" fmla="*/ 0 w 29"/>
                  <a:gd name="T19" fmla="*/ 34 h 37"/>
                  <a:gd name="T20" fmla="*/ 0 w 29"/>
                  <a:gd name="T21" fmla="*/ 3 h 37"/>
                  <a:gd name="T22" fmla="*/ 14 w 29"/>
                  <a:gd name="T23" fmla="*/ 19 h 37"/>
                  <a:gd name="T24" fmla="*/ 22 w 29"/>
                  <a:gd name="T25" fmla="*/ 12 h 37"/>
                  <a:gd name="T26" fmla="*/ 22 w 29"/>
                  <a:gd name="T27" fmla="*/ 12 h 37"/>
                  <a:gd name="T28" fmla="*/ 14 w 29"/>
                  <a:gd name="T29" fmla="*/ 5 h 37"/>
                  <a:gd name="T30" fmla="*/ 7 w 29"/>
                  <a:gd name="T31" fmla="*/ 5 h 37"/>
                  <a:gd name="T32" fmla="*/ 7 w 29"/>
                  <a:gd name="T33" fmla="*/ 19 h 37"/>
                  <a:gd name="T34" fmla="*/ 14 w 29"/>
                  <a:gd name="T35"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37">
                    <a:moveTo>
                      <a:pt x="0" y="3"/>
                    </a:moveTo>
                    <a:cubicBezTo>
                      <a:pt x="0" y="1"/>
                      <a:pt x="1" y="0"/>
                      <a:pt x="3" y="0"/>
                    </a:cubicBezTo>
                    <a:cubicBezTo>
                      <a:pt x="15" y="0"/>
                      <a:pt x="15" y="0"/>
                      <a:pt x="15" y="0"/>
                    </a:cubicBezTo>
                    <a:cubicBezTo>
                      <a:pt x="23" y="0"/>
                      <a:pt x="29" y="4"/>
                      <a:pt x="29" y="12"/>
                    </a:cubicBezTo>
                    <a:cubicBezTo>
                      <a:pt x="29" y="12"/>
                      <a:pt x="29" y="12"/>
                      <a:pt x="29" y="12"/>
                    </a:cubicBezTo>
                    <a:cubicBezTo>
                      <a:pt x="29" y="20"/>
                      <a:pt x="22" y="25"/>
                      <a:pt x="14" y="25"/>
                    </a:cubicBezTo>
                    <a:cubicBezTo>
                      <a:pt x="7" y="25"/>
                      <a:pt x="7" y="25"/>
                      <a:pt x="7" y="25"/>
                    </a:cubicBezTo>
                    <a:cubicBezTo>
                      <a:pt x="7" y="34"/>
                      <a:pt x="7" y="34"/>
                      <a:pt x="7" y="34"/>
                    </a:cubicBezTo>
                    <a:cubicBezTo>
                      <a:pt x="7" y="36"/>
                      <a:pt x="5" y="37"/>
                      <a:pt x="3" y="37"/>
                    </a:cubicBezTo>
                    <a:cubicBezTo>
                      <a:pt x="1" y="37"/>
                      <a:pt x="0" y="36"/>
                      <a:pt x="0" y="34"/>
                    </a:cubicBezTo>
                    <a:lnTo>
                      <a:pt x="0" y="3"/>
                    </a:lnTo>
                    <a:close/>
                    <a:moveTo>
                      <a:pt x="14" y="19"/>
                    </a:moveTo>
                    <a:cubicBezTo>
                      <a:pt x="19" y="19"/>
                      <a:pt x="22" y="16"/>
                      <a:pt x="22" y="12"/>
                    </a:cubicBezTo>
                    <a:cubicBezTo>
                      <a:pt x="22" y="12"/>
                      <a:pt x="22" y="12"/>
                      <a:pt x="22" y="12"/>
                    </a:cubicBezTo>
                    <a:cubicBezTo>
                      <a:pt x="22" y="8"/>
                      <a:pt x="19" y="5"/>
                      <a:pt x="14" y="5"/>
                    </a:cubicBezTo>
                    <a:cubicBezTo>
                      <a:pt x="7" y="5"/>
                      <a:pt x="7" y="5"/>
                      <a:pt x="7" y="5"/>
                    </a:cubicBezTo>
                    <a:cubicBezTo>
                      <a:pt x="7" y="19"/>
                      <a:pt x="7" y="19"/>
                      <a:pt x="7" y="19"/>
                    </a:cubicBezTo>
                    <a:lnTo>
                      <a:pt x="14"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16" tIns="45708" rIns="91416" bIns="45708" numCol="1" anchor="t" anchorCtr="0" compatLnSpc="1">
                <a:prstTxWarp prst="textNoShape">
                  <a:avLst/>
                </a:prstTxWarp>
                <a:noAutofit/>
              </a:bodyPr>
              <a:lstStyle/>
              <a:p>
                <a:pPr marL="0" marR="0" lvl="0" indent="0" defTabSz="91377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6C6C8"/>
                  </a:solidFill>
                  <a:effectLst/>
                  <a:uLnTx/>
                  <a:uFillTx/>
                  <a:latin typeface="Arial"/>
                </a:endParaRPr>
              </a:p>
            </p:txBody>
          </p:sp>
          <p:sp>
            <p:nvSpPr>
              <p:cNvPr id="58" name="Freeform 224">
                <a:extLst>
                  <a:ext uri="{FF2B5EF4-FFF2-40B4-BE49-F238E27FC236}">
                    <a16:creationId xmlns:a16="http://schemas.microsoft.com/office/drawing/2014/main" id="{B8517716-7E98-294E-AF65-9ED7C589D2FC}"/>
                  </a:ext>
                </a:extLst>
              </p:cNvPr>
              <p:cNvSpPr>
                <a:spLocks noEditPoints="1"/>
              </p:cNvSpPr>
              <p:nvPr/>
            </p:nvSpPr>
            <p:spPr bwMode="auto">
              <a:xfrm>
                <a:off x="8358188" y="4729163"/>
                <a:ext cx="106362" cy="139700"/>
              </a:xfrm>
              <a:custGeom>
                <a:avLst/>
                <a:gdLst>
                  <a:gd name="T0" fmla="*/ 0 w 28"/>
                  <a:gd name="T1" fmla="*/ 3 h 37"/>
                  <a:gd name="T2" fmla="*/ 3 w 28"/>
                  <a:gd name="T3" fmla="*/ 0 h 37"/>
                  <a:gd name="T4" fmla="*/ 14 w 28"/>
                  <a:gd name="T5" fmla="*/ 0 h 37"/>
                  <a:gd name="T6" fmla="*/ 28 w 28"/>
                  <a:gd name="T7" fmla="*/ 12 h 37"/>
                  <a:gd name="T8" fmla="*/ 28 w 28"/>
                  <a:gd name="T9" fmla="*/ 12 h 37"/>
                  <a:gd name="T10" fmla="*/ 13 w 28"/>
                  <a:gd name="T11" fmla="*/ 25 h 37"/>
                  <a:gd name="T12" fmla="*/ 6 w 28"/>
                  <a:gd name="T13" fmla="*/ 25 h 37"/>
                  <a:gd name="T14" fmla="*/ 6 w 28"/>
                  <a:gd name="T15" fmla="*/ 34 h 37"/>
                  <a:gd name="T16" fmla="*/ 3 w 28"/>
                  <a:gd name="T17" fmla="*/ 37 h 37"/>
                  <a:gd name="T18" fmla="*/ 0 w 28"/>
                  <a:gd name="T19" fmla="*/ 34 h 37"/>
                  <a:gd name="T20" fmla="*/ 0 w 28"/>
                  <a:gd name="T21" fmla="*/ 3 h 37"/>
                  <a:gd name="T22" fmla="*/ 14 w 28"/>
                  <a:gd name="T23" fmla="*/ 19 h 37"/>
                  <a:gd name="T24" fmla="*/ 22 w 28"/>
                  <a:gd name="T25" fmla="*/ 12 h 37"/>
                  <a:gd name="T26" fmla="*/ 22 w 28"/>
                  <a:gd name="T27" fmla="*/ 12 h 37"/>
                  <a:gd name="T28" fmla="*/ 14 w 28"/>
                  <a:gd name="T29" fmla="*/ 5 h 37"/>
                  <a:gd name="T30" fmla="*/ 6 w 28"/>
                  <a:gd name="T31" fmla="*/ 5 h 37"/>
                  <a:gd name="T32" fmla="*/ 6 w 28"/>
                  <a:gd name="T33" fmla="*/ 19 h 37"/>
                  <a:gd name="T34" fmla="*/ 14 w 28"/>
                  <a:gd name="T35"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37">
                    <a:moveTo>
                      <a:pt x="0" y="3"/>
                    </a:moveTo>
                    <a:cubicBezTo>
                      <a:pt x="0" y="1"/>
                      <a:pt x="1" y="0"/>
                      <a:pt x="3" y="0"/>
                    </a:cubicBezTo>
                    <a:cubicBezTo>
                      <a:pt x="14" y="0"/>
                      <a:pt x="14" y="0"/>
                      <a:pt x="14" y="0"/>
                    </a:cubicBezTo>
                    <a:cubicBezTo>
                      <a:pt x="23" y="0"/>
                      <a:pt x="28" y="4"/>
                      <a:pt x="28" y="12"/>
                    </a:cubicBezTo>
                    <a:cubicBezTo>
                      <a:pt x="28" y="12"/>
                      <a:pt x="28" y="12"/>
                      <a:pt x="28" y="12"/>
                    </a:cubicBezTo>
                    <a:cubicBezTo>
                      <a:pt x="28" y="20"/>
                      <a:pt x="22" y="25"/>
                      <a:pt x="13" y="25"/>
                    </a:cubicBezTo>
                    <a:cubicBezTo>
                      <a:pt x="6" y="25"/>
                      <a:pt x="6" y="25"/>
                      <a:pt x="6" y="25"/>
                    </a:cubicBezTo>
                    <a:cubicBezTo>
                      <a:pt x="6" y="34"/>
                      <a:pt x="6" y="34"/>
                      <a:pt x="6" y="34"/>
                    </a:cubicBezTo>
                    <a:cubicBezTo>
                      <a:pt x="6" y="36"/>
                      <a:pt x="5" y="37"/>
                      <a:pt x="3" y="37"/>
                    </a:cubicBezTo>
                    <a:cubicBezTo>
                      <a:pt x="1" y="37"/>
                      <a:pt x="0" y="36"/>
                      <a:pt x="0" y="34"/>
                    </a:cubicBezTo>
                    <a:lnTo>
                      <a:pt x="0" y="3"/>
                    </a:lnTo>
                    <a:close/>
                    <a:moveTo>
                      <a:pt x="14" y="19"/>
                    </a:moveTo>
                    <a:cubicBezTo>
                      <a:pt x="19" y="19"/>
                      <a:pt x="22" y="16"/>
                      <a:pt x="22" y="12"/>
                    </a:cubicBezTo>
                    <a:cubicBezTo>
                      <a:pt x="22" y="12"/>
                      <a:pt x="22" y="12"/>
                      <a:pt x="22" y="12"/>
                    </a:cubicBezTo>
                    <a:cubicBezTo>
                      <a:pt x="22" y="8"/>
                      <a:pt x="19" y="5"/>
                      <a:pt x="14" y="5"/>
                    </a:cubicBezTo>
                    <a:cubicBezTo>
                      <a:pt x="6" y="5"/>
                      <a:pt x="6" y="5"/>
                      <a:pt x="6" y="5"/>
                    </a:cubicBezTo>
                    <a:cubicBezTo>
                      <a:pt x="6" y="19"/>
                      <a:pt x="6" y="19"/>
                      <a:pt x="6" y="19"/>
                    </a:cubicBezTo>
                    <a:lnTo>
                      <a:pt x="14"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16" tIns="45708" rIns="91416" bIns="45708" numCol="1" anchor="t" anchorCtr="0" compatLnSpc="1">
                <a:prstTxWarp prst="textNoShape">
                  <a:avLst/>
                </a:prstTxWarp>
                <a:noAutofit/>
              </a:bodyPr>
              <a:lstStyle/>
              <a:p>
                <a:pPr marL="0" marR="0" lvl="0" indent="0" defTabSz="91377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C6C6C8"/>
                  </a:solidFill>
                  <a:effectLst/>
                  <a:uLnTx/>
                  <a:uFillTx/>
                  <a:latin typeface="Arial"/>
                </a:endParaRPr>
              </a:p>
            </p:txBody>
          </p:sp>
        </p:grpSp>
        <p:sp>
          <p:nvSpPr>
            <p:cNvPr id="51" name="TextBox 50">
              <a:extLst>
                <a:ext uri="{FF2B5EF4-FFF2-40B4-BE49-F238E27FC236}">
                  <a16:creationId xmlns:a16="http://schemas.microsoft.com/office/drawing/2014/main" id="{8D09EEB2-EC5F-4F48-9EED-AAE96908FBBD}"/>
                </a:ext>
              </a:extLst>
            </p:cNvPr>
            <p:cNvSpPr txBox="1"/>
            <p:nvPr/>
          </p:nvSpPr>
          <p:spPr>
            <a:xfrm>
              <a:off x="5133152" y="3151833"/>
              <a:ext cx="748947" cy="255314"/>
            </a:xfrm>
            <a:prstGeom prst="rect">
              <a:avLst/>
            </a:prstGeom>
            <a:grpFill/>
            <a:ln>
              <a:noFill/>
            </a:ln>
          </p:spPr>
          <p:txBody>
            <a:bodyPr wrap="none" lIns="0" tIns="0" rIns="0" bIns="0" rtlCol="0" anchor="ctr">
              <a:noAutofit/>
            </a:bodyPr>
            <a:lstStyle/>
            <a:p>
              <a:pPr marL="0" marR="0" lvl="0" indent="0" algn="ctr" defTabSz="91377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solidFill>
                  <a:effectLst/>
                  <a:uLnTx/>
                  <a:uFillTx/>
                </a:rPr>
                <a:t>Apps</a:t>
              </a:r>
            </a:p>
          </p:txBody>
        </p:sp>
        <p:sp>
          <p:nvSpPr>
            <p:cNvPr id="52" name="TextBox 51">
              <a:extLst>
                <a:ext uri="{FF2B5EF4-FFF2-40B4-BE49-F238E27FC236}">
                  <a16:creationId xmlns:a16="http://schemas.microsoft.com/office/drawing/2014/main" id="{50B02D9E-5000-AF41-85A3-EEF0A3C9C239}"/>
                </a:ext>
              </a:extLst>
            </p:cNvPr>
            <p:cNvSpPr txBox="1"/>
            <p:nvPr/>
          </p:nvSpPr>
          <p:spPr>
            <a:xfrm>
              <a:off x="6250772" y="3151833"/>
              <a:ext cx="748947" cy="255314"/>
            </a:xfrm>
            <a:prstGeom prst="rect">
              <a:avLst/>
            </a:prstGeom>
            <a:grpFill/>
            <a:ln>
              <a:noFill/>
            </a:ln>
          </p:spPr>
          <p:txBody>
            <a:bodyPr wrap="none" lIns="0" tIns="0" rIns="0" bIns="0" rtlCol="0" anchor="ctr">
              <a:noAutofit/>
            </a:bodyPr>
            <a:lstStyle/>
            <a:p>
              <a:pPr marL="0" marR="0" lvl="0" indent="0" algn="ctr" defTabSz="913772"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solidFill>
                  <a:effectLst/>
                  <a:uLnTx/>
                  <a:uFillTx/>
                </a:rPr>
                <a:t>Data</a:t>
              </a:r>
            </a:p>
          </p:txBody>
        </p:sp>
        <p:cxnSp>
          <p:nvCxnSpPr>
            <p:cNvPr id="53" name="Straight Connector 52">
              <a:extLst>
                <a:ext uri="{FF2B5EF4-FFF2-40B4-BE49-F238E27FC236}">
                  <a16:creationId xmlns:a16="http://schemas.microsoft.com/office/drawing/2014/main" id="{5C9FA0A2-8BAA-0A4C-B2FE-9871BF792D62}"/>
                </a:ext>
              </a:extLst>
            </p:cNvPr>
            <p:cNvCxnSpPr>
              <a:cxnSpLocks/>
            </p:cNvCxnSpPr>
            <p:nvPr/>
          </p:nvCxnSpPr>
          <p:spPr>
            <a:xfrm>
              <a:off x="6094412" y="2289855"/>
              <a:ext cx="0" cy="1221080"/>
            </a:xfrm>
            <a:prstGeom prst="line">
              <a:avLst/>
            </a:prstGeom>
            <a:grpFill/>
            <a:ln w="31750" cap="flat" cmpd="sng" algn="ctr">
              <a:solidFill>
                <a:schemeClr val="accent2"/>
              </a:solidFill>
              <a:prstDash val="solid"/>
              <a:miter lim="800000"/>
            </a:ln>
            <a:effectLst/>
          </p:spPr>
        </p:cxnSp>
        <p:sp>
          <p:nvSpPr>
            <p:cNvPr id="54" name="Freeform 78">
              <a:extLst>
                <a:ext uri="{FF2B5EF4-FFF2-40B4-BE49-F238E27FC236}">
                  <a16:creationId xmlns:a16="http://schemas.microsoft.com/office/drawing/2014/main" id="{9AA020A1-3222-0844-B023-67D1DB042222}"/>
                </a:ext>
              </a:extLst>
            </p:cNvPr>
            <p:cNvSpPr>
              <a:spLocks noChangeAspect="1" noEditPoints="1"/>
            </p:cNvSpPr>
            <p:nvPr/>
          </p:nvSpPr>
          <p:spPr bwMode="auto">
            <a:xfrm>
              <a:off x="6416375" y="2438733"/>
              <a:ext cx="417740" cy="560780"/>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17074"/>
                </a:solidFill>
                <a:effectLst/>
                <a:uLnTx/>
                <a:uFillTx/>
              </a:endParaRPr>
            </a:p>
          </p:txBody>
        </p:sp>
      </p:grpSp>
      <p:sp>
        <p:nvSpPr>
          <p:cNvPr id="61" name="Rectangle 60">
            <a:extLst>
              <a:ext uri="{FF2B5EF4-FFF2-40B4-BE49-F238E27FC236}">
                <a16:creationId xmlns:a16="http://schemas.microsoft.com/office/drawing/2014/main" id="{C80933F7-E01C-F04B-BB43-157824B9F3BC}"/>
              </a:ext>
            </a:extLst>
          </p:cNvPr>
          <p:cNvSpPr/>
          <p:nvPr/>
        </p:nvSpPr>
        <p:spPr bwMode="ltGray">
          <a:xfrm>
            <a:off x="1137810" y="1459444"/>
            <a:ext cx="3048107" cy="74009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Intrinsic</a:t>
            </a:r>
          </a:p>
        </p:txBody>
      </p:sp>
      <p:sp>
        <p:nvSpPr>
          <p:cNvPr id="62" name="Rectangle 61">
            <a:extLst>
              <a:ext uri="{FF2B5EF4-FFF2-40B4-BE49-F238E27FC236}">
                <a16:creationId xmlns:a16="http://schemas.microsoft.com/office/drawing/2014/main" id="{20C6E9DD-6BDC-3A41-BB70-0EADD76EB0E4}"/>
              </a:ext>
            </a:extLst>
          </p:cNvPr>
          <p:cNvSpPr/>
          <p:nvPr/>
        </p:nvSpPr>
        <p:spPr bwMode="ltGray">
          <a:xfrm>
            <a:off x="4472838" y="1459444"/>
            <a:ext cx="3048107" cy="7400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Deep App Visibility</a:t>
            </a:r>
          </a:p>
        </p:txBody>
      </p:sp>
      <p:sp>
        <p:nvSpPr>
          <p:cNvPr id="63" name="Rectangle 62">
            <a:extLst>
              <a:ext uri="{FF2B5EF4-FFF2-40B4-BE49-F238E27FC236}">
                <a16:creationId xmlns:a16="http://schemas.microsoft.com/office/drawing/2014/main" id="{73401ED2-C065-7648-916B-7842CBDB2998}"/>
              </a:ext>
            </a:extLst>
          </p:cNvPr>
          <p:cNvSpPr/>
          <p:nvPr/>
        </p:nvSpPr>
        <p:spPr bwMode="ltGray">
          <a:xfrm>
            <a:off x="7807866" y="1459444"/>
            <a:ext cx="3048107" cy="7400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Intelligent Automation</a:t>
            </a:r>
          </a:p>
        </p:txBody>
      </p:sp>
      <p:grpSp>
        <p:nvGrpSpPr>
          <p:cNvPr id="129" name="Group 128">
            <a:extLst>
              <a:ext uri="{FF2B5EF4-FFF2-40B4-BE49-F238E27FC236}">
                <a16:creationId xmlns:a16="http://schemas.microsoft.com/office/drawing/2014/main" id="{C427B46E-7F12-E04E-B342-06A518AF245C}"/>
              </a:ext>
            </a:extLst>
          </p:cNvPr>
          <p:cNvGrpSpPr>
            <a:grpSpLocks noChangeAspect="1"/>
          </p:cNvGrpSpPr>
          <p:nvPr/>
        </p:nvGrpSpPr>
        <p:grpSpPr>
          <a:xfrm>
            <a:off x="5812919" y="2763353"/>
            <a:ext cx="552070" cy="624470"/>
            <a:chOff x="11090052" y="5220168"/>
            <a:chExt cx="696955" cy="788356"/>
          </a:xfrm>
        </p:grpSpPr>
        <p:sp>
          <p:nvSpPr>
            <p:cNvPr id="60" name="Shape 4101">
              <a:extLst>
                <a:ext uri="{FF2B5EF4-FFF2-40B4-BE49-F238E27FC236}">
                  <a16:creationId xmlns:a16="http://schemas.microsoft.com/office/drawing/2014/main" id="{9E50FD88-04FD-4F46-91FE-224D07EB71C3}"/>
                </a:ext>
              </a:extLst>
            </p:cNvPr>
            <p:cNvSpPr/>
            <p:nvPr/>
          </p:nvSpPr>
          <p:spPr>
            <a:xfrm rot="18900000">
              <a:off x="11090052" y="5220168"/>
              <a:ext cx="514066" cy="514067"/>
            </a:xfrm>
            <a:prstGeom prst="ellipse">
              <a:avLst/>
            </a:prstGeom>
            <a:noFill/>
            <a:ln w="38100" cap="flat">
              <a:solidFill>
                <a:schemeClr val="accent1"/>
              </a:solidFill>
              <a:prstDash val="solid"/>
              <a:miter lim="400000"/>
            </a:ln>
            <a:effectLst/>
          </p:spPr>
          <p:txBody>
            <a:bodyPr wrap="square" lIns="25393" tIns="25393" rIns="25393" bIns="25393" numCol="1" anchor="ctr">
              <a:noAutofit/>
            </a:bodyPr>
            <a:lstStyle/>
            <a:p>
              <a:pPr>
                <a:defRPr sz="3200" b="0">
                  <a:latin typeface="+mn-lt"/>
                  <a:ea typeface="+mn-ea"/>
                  <a:cs typeface="+mn-cs"/>
                  <a:sym typeface="Helvetica Neue Medium"/>
                </a:defRPr>
              </a:pPr>
              <a:endParaRPr sz="1600" dirty="0"/>
            </a:p>
          </p:txBody>
        </p:sp>
        <p:sp>
          <p:nvSpPr>
            <p:cNvPr id="64" name="Shape 4102">
              <a:extLst>
                <a:ext uri="{FF2B5EF4-FFF2-40B4-BE49-F238E27FC236}">
                  <a16:creationId xmlns:a16="http://schemas.microsoft.com/office/drawing/2014/main" id="{77C92253-8A72-6E48-B591-34C4BC83C019}"/>
                </a:ext>
              </a:extLst>
            </p:cNvPr>
            <p:cNvSpPr/>
            <p:nvPr/>
          </p:nvSpPr>
          <p:spPr>
            <a:xfrm rot="18900000">
              <a:off x="11578294" y="5646215"/>
              <a:ext cx="11075" cy="79590"/>
            </a:xfrm>
            <a:prstGeom prst="roundRect">
              <a:avLst>
                <a:gd name="adj" fmla="val 50000"/>
              </a:avLst>
            </a:prstGeom>
            <a:solidFill>
              <a:srgbClr val="FFFFFF"/>
            </a:solidFill>
            <a:ln w="38100" cap="flat">
              <a:solidFill>
                <a:schemeClr val="accent1"/>
              </a:solidFill>
              <a:prstDash val="solid"/>
              <a:miter lim="400000"/>
            </a:ln>
            <a:effectLst/>
          </p:spPr>
          <p:txBody>
            <a:bodyPr wrap="square" lIns="25393" tIns="25393" rIns="25393" bIns="25393" numCol="1" anchor="ctr">
              <a:noAutofit/>
            </a:bodyPr>
            <a:lstStyle/>
            <a:p>
              <a:pPr>
                <a:defRPr sz="3200" b="0">
                  <a:latin typeface="+mn-lt"/>
                  <a:ea typeface="+mn-ea"/>
                  <a:cs typeface="+mn-cs"/>
                  <a:sym typeface="Helvetica Neue Medium"/>
                </a:defRPr>
              </a:pPr>
              <a:endParaRPr sz="1600"/>
            </a:p>
          </p:txBody>
        </p:sp>
        <p:sp>
          <p:nvSpPr>
            <p:cNvPr id="65" name="Shape 4103">
              <a:extLst>
                <a:ext uri="{FF2B5EF4-FFF2-40B4-BE49-F238E27FC236}">
                  <a16:creationId xmlns:a16="http://schemas.microsoft.com/office/drawing/2014/main" id="{18F24E70-6F8D-3943-920F-C1F6CFE6480E}"/>
                </a:ext>
              </a:extLst>
            </p:cNvPr>
            <p:cNvSpPr/>
            <p:nvPr/>
          </p:nvSpPr>
          <p:spPr>
            <a:xfrm rot="18900000">
              <a:off x="11694818" y="5677659"/>
              <a:ext cx="92189" cy="330865"/>
            </a:xfrm>
            <a:prstGeom prst="roundRect">
              <a:avLst>
                <a:gd name="adj" fmla="val 17757"/>
              </a:avLst>
            </a:prstGeom>
            <a:solidFill>
              <a:schemeClr val="accent1"/>
            </a:solidFill>
            <a:ln w="38100" cap="flat">
              <a:solidFill>
                <a:schemeClr val="accent1"/>
              </a:solidFill>
              <a:prstDash val="solid"/>
              <a:miter lim="400000"/>
            </a:ln>
            <a:effectLst/>
          </p:spPr>
          <p:txBody>
            <a:bodyPr wrap="square" lIns="25393" tIns="25393" rIns="25393" bIns="25393" numCol="1" anchor="ctr">
              <a:noAutofit/>
            </a:bodyPr>
            <a:lstStyle/>
            <a:p>
              <a:pPr>
                <a:defRPr sz="3200" b="0">
                  <a:latin typeface="+mn-lt"/>
                  <a:ea typeface="+mn-ea"/>
                  <a:cs typeface="+mn-cs"/>
                  <a:sym typeface="Helvetica Neue Medium"/>
                </a:defRPr>
              </a:pPr>
              <a:endParaRPr sz="1600"/>
            </a:p>
          </p:txBody>
        </p:sp>
        <p:sp>
          <p:nvSpPr>
            <p:cNvPr id="66" name="Shape 4107">
              <a:extLst>
                <a:ext uri="{FF2B5EF4-FFF2-40B4-BE49-F238E27FC236}">
                  <a16:creationId xmlns:a16="http://schemas.microsoft.com/office/drawing/2014/main" id="{DF7C3F5D-E4EB-6E48-8E49-730D33CA9839}"/>
                </a:ext>
              </a:extLst>
            </p:cNvPr>
            <p:cNvSpPr/>
            <p:nvPr/>
          </p:nvSpPr>
          <p:spPr>
            <a:xfrm rot="18900000">
              <a:off x="11169050" y="5294743"/>
              <a:ext cx="363658" cy="363658"/>
            </a:xfrm>
            <a:prstGeom prst="ellipse">
              <a:avLst/>
            </a:prstGeom>
            <a:noFill/>
            <a:ln w="25400" cap="flat">
              <a:solidFill>
                <a:schemeClr val="accent1"/>
              </a:solidFill>
              <a:prstDash val="solid"/>
              <a:miter lim="400000"/>
            </a:ln>
            <a:effectLst/>
          </p:spPr>
          <p:txBody>
            <a:bodyPr wrap="square" lIns="25393" tIns="25393" rIns="25393" bIns="25393" numCol="1" anchor="ctr">
              <a:noAutofit/>
            </a:bodyPr>
            <a:lstStyle/>
            <a:p>
              <a:pPr>
                <a:defRPr sz="3200" b="0">
                  <a:latin typeface="+mn-lt"/>
                  <a:ea typeface="+mn-ea"/>
                  <a:cs typeface="+mn-cs"/>
                  <a:sym typeface="Helvetica Neue Medium"/>
                </a:defRPr>
              </a:pPr>
              <a:endParaRPr sz="1600"/>
            </a:p>
          </p:txBody>
        </p:sp>
      </p:grpSp>
      <p:grpSp>
        <p:nvGrpSpPr>
          <p:cNvPr id="145" name="Group 144">
            <a:extLst>
              <a:ext uri="{FF2B5EF4-FFF2-40B4-BE49-F238E27FC236}">
                <a16:creationId xmlns:a16="http://schemas.microsoft.com/office/drawing/2014/main" id="{85124CD9-D9F9-5E4B-A1EE-56D5096C00CB}"/>
              </a:ext>
            </a:extLst>
          </p:cNvPr>
          <p:cNvGrpSpPr/>
          <p:nvPr/>
        </p:nvGrpSpPr>
        <p:grpSpPr>
          <a:xfrm>
            <a:off x="1773150" y="5009329"/>
            <a:ext cx="7784940" cy="335559"/>
            <a:chOff x="1773150" y="5099662"/>
            <a:chExt cx="7784940" cy="335559"/>
          </a:xfrm>
        </p:grpSpPr>
        <p:sp>
          <p:nvSpPr>
            <p:cNvPr id="115" name="Freeform 114">
              <a:extLst>
                <a:ext uri="{FF2B5EF4-FFF2-40B4-BE49-F238E27FC236}">
                  <a16:creationId xmlns:a16="http://schemas.microsoft.com/office/drawing/2014/main" id="{97305839-08AE-F347-A575-B659E7DF418D}"/>
                </a:ext>
              </a:extLst>
            </p:cNvPr>
            <p:cNvSpPr>
              <a:spLocks noChangeAspect="1" noEditPoints="1"/>
            </p:cNvSpPr>
            <p:nvPr/>
          </p:nvSpPr>
          <p:spPr bwMode="auto">
            <a:xfrm>
              <a:off x="1773150" y="5099662"/>
              <a:ext cx="231565" cy="335559"/>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118" name="Freeform 117">
              <a:extLst>
                <a:ext uri="{FF2B5EF4-FFF2-40B4-BE49-F238E27FC236}">
                  <a16:creationId xmlns:a16="http://schemas.microsoft.com/office/drawing/2014/main" id="{ED229028-B35F-384E-B191-BAF6F95D31E0}"/>
                </a:ext>
              </a:extLst>
            </p:cNvPr>
            <p:cNvSpPr>
              <a:spLocks noChangeAspect="1" noEditPoints="1"/>
            </p:cNvSpPr>
            <p:nvPr/>
          </p:nvSpPr>
          <p:spPr bwMode="auto">
            <a:xfrm>
              <a:off x="2905329" y="5099662"/>
              <a:ext cx="231565" cy="335559"/>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119" name="Freeform 118">
              <a:extLst>
                <a:ext uri="{FF2B5EF4-FFF2-40B4-BE49-F238E27FC236}">
                  <a16:creationId xmlns:a16="http://schemas.microsoft.com/office/drawing/2014/main" id="{C83DD1AD-4614-4844-ABA2-1CC82F7805B3}"/>
                </a:ext>
              </a:extLst>
            </p:cNvPr>
            <p:cNvSpPr>
              <a:spLocks noChangeAspect="1" noEditPoints="1"/>
            </p:cNvSpPr>
            <p:nvPr/>
          </p:nvSpPr>
          <p:spPr bwMode="auto">
            <a:xfrm>
              <a:off x="4016022" y="5099662"/>
              <a:ext cx="231565" cy="335559"/>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120" name="Freeform 119">
              <a:extLst>
                <a:ext uri="{FF2B5EF4-FFF2-40B4-BE49-F238E27FC236}">
                  <a16:creationId xmlns:a16="http://schemas.microsoft.com/office/drawing/2014/main" id="{78E2A1C4-399D-FE40-8CB9-EB09382C4D59}"/>
                </a:ext>
              </a:extLst>
            </p:cNvPr>
            <p:cNvSpPr>
              <a:spLocks noChangeAspect="1" noEditPoints="1"/>
            </p:cNvSpPr>
            <p:nvPr/>
          </p:nvSpPr>
          <p:spPr bwMode="auto">
            <a:xfrm>
              <a:off x="7170794" y="5099662"/>
              <a:ext cx="231565" cy="335559"/>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121" name="Freeform 120">
              <a:extLst>
                <a:ext uri="{FF2B5EF4-FFF2-40B4-BE49-F238E27FC236}">
                  <a16:creationId xmlns:a16="http://schemas.microsoft.com/office/drawing/2014/main" id="{11043497-63D6-1944-8E79-7528F055AAB1}"/>
                </a:ext>
              </a:extLst>
            </p:cNvPr>
            <p:cNvSpPr>
              <a:spLocks noChangeAspect="1" noEditPoints="1"/>
            </p:cNvSpPr>
            <p:nvPr/>
          </p:nvSpPr>
          <p:spPr bwMode="auto">
            <a:xfrm>
              <a:off x="8188945" y="5099662"/>
              <a:ext cx="231565" cy="335559"/>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sp>
          <p:nvSpPr>
            <p:cNvPr id="124" name="Freeform 123">
              <a:extLst>
                <a:ext uri="{FF2B5EF4-FFF2-40B4-BE49-F238E27FC236}">
                  <a16:creationId xmlns:a16="http://schemas.microsoft.com/office/drawing/2014/main" id="{5069374D-1572-D345-A31F-C5CDFAF5D85E}"/>
                </a:ext>
              </a:extLst>
            </p:cNvPr>
            <p:cNvSpPr>
              <a:spLocks noChangeAspect="1" noEditPoints="1"/>
            </p:cNvSpPr>
            <p:nvPr/>
          </p:nvSpPr>
          <p:spPr bwMode="auto">
            <a:xfrm>
              <a:off x="9326525" y="5099662"/>
              <a:ext cx="231565" cy="335559"/>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17074"/>
                </a:solidFill>
                <a:effectLst/>
                <a:uLnTx/>
                <a:uFillTx/>
              </a:endParaRPr>
            </a:p>
          </p:txBody>
        </p:sp>
      </p:grpSp>
      <p:grpSp>
        <p:nvGrpSpPr>
          <p:cNvPr id="128" name="Group 127">
            <a:extLst>
              <a:ext uri="{FF2B5EF4-FFF2-40B4-BE49-F238E27FC236}">
                <a16:creationId xmlns:a16="http://schemas.microsoft.com/office/drawing/2014/main" id="{33225A3F-DCBA-8D46-A352-C9D1A8509A72}"/>
              </a:ext>
            </a:extLst>
          </p:cNvPr>
          <p:cNvGrpSpPr/>
          <p:nvPr/>
        </p:nvGrpSpPr>
        <p:grpSpPr>
          <a:xfrm>
            <a:off x="1298320" y="2199534"/>
            <a:ext cx="398454" cy="2994604"/>
            <a:chOff x="1298320" y="2289867"/>
            <a:chExt cx="398454" cy="2994604"/>
          </a:xfrm>
        </p:grpSpPr>
        <p:cxnSp>
          <p:nvCxnSpPr>
            <p:cNvPr id="6" name="Straight Connector 5">
              <a:extLst>
                <a:ext uri="{FF2B5EF4-FFF2-40B4-BE49-F238E27FC236}">
                  <a16:creationId xmlns:a16="http://schemas.microsoft.com/office/drawing/2014/main" id="{66C42276-3C61-A844-8297-91A7B43D82D8}"/>
                </a:ext>
              </a:extLst>
            </p:cNvPr>
            <p:cNvCxnSpPr>
              <a:cxnSpLocks/>
            </p:cNvCxnSpPr>
            <p:nvPr/>
          </p:nvCxnSpPr>
          <p:spPr bwMode="gray">
            <a:xfrm>
              <a:off x="1308100" y="2289867"/>
              <a:ext cx="0" cy="2994604"/>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B410A69-21CA-1D45-A9C2-A2EE484564BB}"/>
                </a:ext>
              </a:extLst>
            </p:cNvPr>
            <p:cNvCxnSpPr/>
            <p:nvPr/>
          </p:nvCxnSpPr>
          <p:spPr bwMode="gray">
            <a:xfrm>
              <a:off x="1298320" y="5284471"/>
              <a:ext cx="398454" cy="0"/>
            </a:xfrm>
            <a:prstGeom prst="line">
              <a:avLst/>
            </a:prstGeom>
            <a:ln w="25400">
              <a:solidFill>
                <a:schemeClr val="accent4"/>
              </a:solidFill>
              <a:miter lim="800000"/>
              <a:tailEnd type="ova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1665743C-897C-3F42-AA8F-3672C6483AD9}"/>
              </a:ext>
            </a:extLst>
          </p:cNvPr>
          <p:cNvGrpSpPr/>
          <p:nvPr/>
        </p:nvGrpSpPr>
        <p:grpSpPr>
          <a:xfrm>
            <a:off x="5297616" y="2203446"/>
            <a:ext cx="405293" cy="795098"/>
            <a:chOff x="5297616" y="2280331"/>
            <a:chExt cx="405293" cy="795098"/>
          </a:xfrm>
        </p:grpSpPr>
        <p:cxnSp>
          <p:nvCxnSpPr>
            <p:cNvPr id="131" name="Straight Connector 130">
              <a:extLst>
                <a:ext uri="{FF2B5EF4-FFF2-40B4-BE49-F238E27FC236}">
                  <a16:creationId xmlns:a16="http://schemas.microsoft.com/office/drawing/2014/main" id="{6C359A1D-F442-CF42-9D8D-B704AE632FAC}"/>
                </a:ext>
              </a:extLst>
            </p:cNvPr>
            <p:cNvCxnSpPr>
              <a:cxnSpLocks/>
            </p:cNvCxnSpPr>
            <p:nvPr/>
          </p:nvCxnSpPr>
          <p:spPr bwMode="gray">
            <a:xfrm>
              <a:off x="5297616" y="2280331"/>
              <a:ext cx="6839" cy="795098"/>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7C44486-1F12-3543-AD81-0503ACE1DB02}"/>
                </a:ext>
              </a:extLst>
            </p:cNvPr>
            <p:cNvCxnSpPr/>
            <p:nvPr/>
          </p:nvCxnSpPr>
          <p:spPr bwMode="gray">
            <a:xfrm>
              <a:off x="5304455" y="3069825"/>
              <a:ext cx="398454" cy="0"/>
            </a:xfrm>
            <a:prstGeom prst="line">
              <a:avLst/>
            </a:prstGeom>
            <a:ln w="25400">
              <a:solidFill>
                <a:schemeClr val="accent1"/>
              </a:solidFill>
              <a:miter lim="800000"/>
              <a:tailEnd type="ova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9BAF9AA7-D78C-DE44-9DC3-7FDA96C853B3}"/>
              </a:ext>
            </a:extLst>
          </p:cNvPr>
          <p:cNvGrpSpPr/>
          <p:nvPr/>
        </p:nvGrpSpPr>
        <p:grpSpPr>
          <a:xfrm>
            <a:off x="9628375" y="2094024"/>
            <a:ext cx="504530" cy="1077201"/>
            <a:chOff x="4799925" y="2280331"/>
            <a:chExt cx="504530" cy="795098"/>
          </a:xfrm>
        </p:grpSpPr>
        <p:cxnSp>
          <p:nvCxnSpPr>
            <p:cNvPr id="138" name="Straight Connector 137">
              <a:extLst>
                <a:ext uri="{FF2B5EF4-FFF2-40B4-BE49-F238E27FC236}">
                  <a16:creationId xmlns:a16="http://schemas.microsoft.com/office/drawing/2014/main" id="{B1729721-64AB-5646-8EFC-B921DA41BCC2}"/>
                </a:ext>
              </a:extLst>
            </p:cNvPr>
            <p:cNvCxnSpPr>
              <a:cxnSpLocks/>
            </p:cNvCxnSpPr>
            <p:nvPr/>
          </p:nvCxnSpPr>
          <p:spPr bwMode="gray">
            <a:xfrm>
              <a:off x="5297616" y="2280331"/>
              <a:ext cx="6839" cy="795098"/>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8BBA6CB-E6AA-934E-A93E-8588D7FC1FF2}"/>
                </a:ext>
              </a:extLst>
            </p:cNvPr>
            <p:cNvCxnSpPr>
              <a:cxnSpLocks/>
            </p:cNvCxnSpPr>
            <p:nvPr/>
          </p:nvCxnSpPr>
          <p:spPr bwMode="gray">
            <a:xfrm flipH="1">
              <a:off x="4799925" y="3069825"/>
              <a:ext cx="504530" cy="0"/>
            </a:xfrm>
            <a:prstGeom prst="line">
              <a:avLst/>
            </a:prstGeom>
            <a:ln w="25400">
              <a:solidFill>
                <a:schemeClr val="accent3"/>
              </a:solidFill>
              <a:miter lim="800000"/>
              <a:tailEnd type="ova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B82D9158-ED1B-1E41-BE0F-88CB96EFFA7A}"/>
              </a:ext>
            </a:extLst>
          </p:cNvPr>
          <p:cNvGrpSpPr>
            <a:grpSpLocks noChangeAspect="1"/>
          </p:cNvGrpSpPr>
          <p:nvPr/>
        </p:nvGrpSpPr>
        <p:grpSpPr>
          <a:xfrm>
            <a:off x="7796364" y="2474487"/>
            <a:ext cx="1726437" cy="988523"/>
            <a:chOff x="8020064" y="2798416"/>
            <a:chExt cx="1502737" cy="860437"/>
          </a:xfrm>
        </p:grpSpPr>
        <p:pic>
          <p:nvPicPr>
            <p:cNvPr id="75" name="Graphic 74">
              <a:extLst>
                <a:ext uri="{FF2B5EF4-FFF2-40B4-BE49-F238E27FC236}">
                  <a16:creationId xmlns:a16="http://schemas.microsoft.com/office/drawing/2014/main" id="{CAE1C65B-20E0-4845-8D63-84932BCE00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0064" y="2798416"/>
              <a:ext cx="1502737" cy="860437"/>
            </a:xfrm>
            <a:prstGeom prst="rect">
              <a:avLst/>
            </a:prstGeom>
          </p:spPr>
        </p:pic>
        <p:sp>
          <p:nvSpPr>
            <p:cNvPr id="76" name="Freeform: Shape 232">
              <a:extLst>
                <a:ext uri="{FF2B5EF4-FFF2-40B4-BE49-F238E27FC236}">
                  <a16:creationId xmlns:a16="http://schemas.microsoft.com/office/drawing/2014/main" id="{C17EB838-ED6B-374E-B739-21E37D2FB0A2}"/>
                </a:ext>
              </a:extLst>
            </p:cNvPr>
            <p:cNvSpPr/>
            <p:nvPr/>
          </p:nvSpPr>
          <p:spPr>
            <a:xfrm>
              <a:off x="8602940" y="3121973"/>
              <a:ext cx="408108" cy="451067"/>
            </a:xfrm>
            <a:custGeom>
              <a:avLst/>
              <a:gdLst>
                <a:gd name="connsiteX0" fmla="*/ 394770 w 502707"/>
                <a:gd name="connsiteY0" fmla="*/ 560791 h 555624"/>
                <a:gd name="connsiteX1" fmla="*/ 396446 w 502707"/>
                <a:gd name="connsiteY1" fmla="*/ 407686 h 555624"/>
                <a:gd name="connsiteX2" fmla="*/ 468942 w 502707"/>
                <a:gd name="connsiteY2" fmla="*/ 243821 h 555624"/>
                <a:gd name="connsiteX3" fmla="*/ 447070 w 502707"/>
                <a:gd name="connsiteY3" fmla="*/ 95654 h 555624"/>
                <a:gd name="connsiteX4" fmla="*/ 267859 w 502707"/>
                <a:gd name="connsiteY4" fmla="*/ 28803 h 555624"/>
                <a:gd name="connsiteX5" fmla="*/ 109285 w 502707"/>
                <a:gd name="connsiteY5" fmla="*/ 80132 h 555624"/>
                <a:gd name="connsiteX6" fmla="*/ 81680 w 502707"/>
                <a:gd name="connsiteY6" fmla="*/ 221772 h 555624"/>
                <a:gd name="connsiteX7" fmla="*/ 31321 w 502707"/>
                <a:gd name="connsiteY7" fmla="*/ 339776 h 555624"/>
                <a:gd name="connsiteX8" fmla="*/ 35114 w 502707"/>
                <a:gd name="connsiteY8" fmla="*/ 340217 h 555624"/>
                <a:gd name="connsiteX9" fmla="*/ 67834 w 502707"/>
                <a:gd name="connsiteY9" fmla="*/ 354240 h 555624"/>
                <a:gd name="connsiteX10" fmla="*/ 68892 w 502707"/>
                <a:gd name="connsiteY10" fmla="*/ 441641 h 555624"/>
                <a:gd name="connsiteX11" fmla="*/ 95174 w 502707"/>
                <a:gd name="connsiteY11" fmla="*/ 474184 h 555624"/>
                <a:gd name="connsiteX12" fmla="*/ 121015 w 502707"/>
                <a:gd name="connsiteY12" fmla="*/ 474978 h 555624"/>
                <a:gd name="connsiteX13" fmla="*/ 182839 w 502707"/>
                <a:gd name="connsiteY13" fmla="*/ 505846 h 555624"/>
                <a:gd name="connsiteX14" fmla="*/ 186455 w 502707"/>
                <a:gd name="connsiteY14" fmla="*/ 559292 h 555624"/>
                <a:gd name="connsiteX15" fmla="*/ 157792 w 502707"/>
                <a:gd name="connsiteY15" fmla="*/ 558233 h 555624"/>
                <a:gd name="connsiteX16" fmla="*/ 154529 w 502707"/>
                <a:gd name="connsiteY16" fmla="*/ 510344 h 555624"/>
                <a:gd name="connsiteX17" fmla="*/ 121368 w 502707"/>
                <a:gd name="connsiteY17" fmla="*/ 503641 h 555624"/>
                <a:gd name="connsiteX18" fmla="*/ 91029 w 502707"/>
                <a:gd name="connsiteY18" fmla="*/ 502495 h 555624"/>
                <a:gd name="connsiteX19" fmla="*/ 40405 w 502707"/>
                <a:gd name="connsiteY19" fmla="*/ 446138 h 555624"/>
                <a:gd name="connsiteX20" fmla="*/ 40053 w 502707"/>
                <a:gd name="connsiteY20" fmla="*/ 444551 h 555624"/>
                <a:gd name="connsiteX21" fmla="*/ 40053 w 502707"/>
                <a:gd name="connsiteY21" fmla="*/ 442875 h 555624"/>
                <a:gd name="connsiteX22" fmla="*/ 40758 w 502707"/>
                <a:gd name="connsiteY22" fmla="*/ 369850 h 555624"/>
                <a:gd name="connsiteX23" fmla="*/ 31410 w 502707"/>
                <a:gd name="connsiteY23" fmla="*/ 368616 h 555624"/>
                <a:gd name="connsiteX24" fmla="*/ 12712 w 502707"/>
                <a:gd name="connsiteY24" fmla="*/ 365000 h 555624"/>
                <a:gd name="connsiteX25" fmla="*/ 983 w 502707"/>
                <a:gd name="connsiteY25" fmla="*/ 334837 h 555624"/>
                <a:gd name="connsiteX26" fmla="*/ 1512 w 502707"/>
                <a:gd name="connsiteY26" fmla="*/ 332191 h 555624"/>
                <a:gd name="connsiteX27" fmla="*/ 3099 w 502707"/>
                <a:gd name="connsiteY27" fmla="*/ 329898 h 555624"/>
                <a:gd name="connsiteX28" fmla="*/ 52929 w 502707"/>
                <a:gd name="connsiteY28" fmla="*/ 224418 h 555624"/>
                <a:gd name="connsiteX29" fmla="*/ 85385 w 502707"/>
                <a:gd name="connsiteY29" fmla="*/ 63816 h 555624"/>
                <a:gd name="connsiteX30" fmla="*/ 266889 w 502707"/>
                <a:gd name="connsiteY30" fmla="*/ 51 h 555624"/>
                <a:gd name="connsiteX31" fmla="*/ 469118 w 502707"/>
                <a:gd name="connsiteY31" fmla="*/ 77486 h 555624"/>
                <a:gd name="connsiteX32" fmla="*/ 496723 w 502707"/>
                <a:gd name="connsiteY32" fmla="*/ 250347 h 555624"/>
                <a:gd name="connsiteX33" fmla="*/ 421493 w 502707"/>
                <a:gd name="connsiteY33" fmla="*/ 421356 h 555624"/>
                <a:gd name="connsiteX34" fmla="*/ 423169 w 502707"/>
                <a:gd name="connsiteY34" fmla="*/ 556822 h 555624"/>
                <a:gd name="connsiteX35" fmla="*/ 394770 w 502707"/>
                <a:gd name="connsiteY35" fmla="*/ 560791 h 55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2707" h="555624">
                  <a:moveTo>
                    <a:pt x="394770" y="560791"/>
                  </a:moveTo>
                  <a:cubicBezTo>
                    <a:pt x="392036" y="540683"/>
                    <a:pt x="379425" y="438642"/>
                    <a:pt x="396446" y="407686"/>
                  </a:cubicBezTo>
                  <a:cubicBezTo>
                    <a:pt x="417172" y="369939"/>
                    <a:pt x="455713" y="299824"/>
                    <a:pt x="468942" y="243821"/>
                  </a:cubicBezTo>
                  <a:cubicBezTo>
                    <a:pt x="483670" y="181379"/>
                    <a:pt x="476350" y="131549"/>
                    <a:pt x="447070" y="95654"/>
                  </a:cubicBezTo>
                  <a:cubicBezTo>
                    <a:pt x="390272" y="25981"/>
                    <a:pt x="269093" y="28803"/>
                    <a:pt x="267859" y="28803"/>
                  </a:cubicBezTo>
                  <a:cubicBezTo>
                    <a:pt x="201713" y="30390"/>
                    <a:pt x="139800" y="35417"/>
                    <a:pt x="109285" y="80132"/>
                  </a:cubicBezTo>
                  <a:cubicBezTo>
                    <a:pt x="88648" y="110206"/>
                    <a:pt x="78329" y="186847"/>
                    <a:pt x="81680" y="221772"/>
                  </a:cubicBezTo>
                  <a:cubicBezTo>
                    <a:pt x="85032" y="256697"/>
                    <a:pt x="45697" y="318521"/>
                    <a:pt x="31321" y="339776"/>
                  </a:cubicBezTo>
                  <a:cubicBezTo>
                    <a:pt x="32644" y="339952"/>
                    <a:pt x="33967" y="340129"/>
                    <a:pt x="35114" y="340217"/>
                  </a:cubicBezTo>
                  <a:cubicBezTo>
                    <a:pt x="52312" y="342422"/>
                    <a:pt x="63689" y="343833"/>
                    <a:pt x="67834" y="354240"/>
                  </a:cubicBezTo>
                  <a:cubicBezTo>
                    <a:pt x="69069" y="357327"/>
                    <a:pt x="70656" y="361207"/>
                    <a:pt x="68892" y="441641"/>
                  </a:cubicBezTo>
                  <a:cubicBezTo>
                    <a:pt x="70568" y="447638"/>
                    <a:pt x="78153" y="471715"/>
                    <a:pt x="95174" y="474184"/>
                  </a:cubicBezTo>
                  <a:cubicBezTo>
                    <a:pt x="102847" y="475331"/>
                    <a:pt x="112107" y="475154"/>
                    <a:pt x="121015" y="474978"/>
                  </a:cubicBezTo>
                  <a:cubicBezTo>
                    <a:pt x="145092" y="474713"/>
                    <a:pt x="177900" y="474184"/>
                    <a:pt x="182839" y="505846"/>
                  </a:cubicBezTo>
                  <a:cubicBezTo>
                    <a:pt x="187337" y="534333"/>
                    <a:pt x="186455" y="558233"/>
                    <a:pt x="186455" y="559292"/>
                  </a:cubicBezTo>
                  <a:lnTo>
                    <a:pt x="157792" y="558233"/>
                  </a:lnTo>
                  <a:cubicBezTo>
                    <a:pt x="157792" y="558057"/>
                    <a:pt x="158498" y="536009"/>
                    <a:pt x="154529" y="510344"/>
                  </a:cubicBezTo>
                  <a:cubicBezTo>
                    <a:pt x="153647" y="504788"/>
                    <a:pt x="146591" y="503377"/>
                    <a:pt x="121368" y="503641"/>
                  </a:cubicBezTo>
                  <a:cubicBezTo>
                    <a:pt x="111314" y="503818"/>
                    <a:pt x="100995" y="503906"/>
                    <a:pt x="91029" y="502495"/>
                  </a:cubicBezTo>
                  <a:cubicBezTo>
                    <a:pt x="51518" y="496850"/>
                    <a:pt x="40846" y="448255"/>
                    <a:pt x="40405" y="446138"/>
                  </a:cubicBezTo>
                  <a:lnTo>
                    <a:pt x="40053" y="444551"/>
                  </a:lnTo>
                  <a:lnTo>
                    <a:pt x="40053" y="442875"/>
                  </a:lnTo>
                  <a:cubicBezTo>
                    <a:pt x="40670" y="415006"/>
                    <a:pt x="41023" y="384226"/>
                    <a:pt x="40758" y="369850"/>
                  </a:cubicBezTo>
                  <a:cubicBezTo>
                    <a:pt x="37671" y="369409"/>
                    <a:pt x="34055" y="368880"/>
                    <a:pt x="31410" y="368616"/>
                  </a:cubicBezTo>
                  <a:cubicBezTo>
                    <a:pt x="22237" y="367469"/>
                    <a:pt x="16769" y="366675"/>
                    <a:pt x="12712" y="365000"/>
                  </a:cubicBezTo>
                  <a:cubicBezTo>
                    <a:pt x="101" y="359620"/>
                    <a:pt x="-1487" y="345420"/>
                    <a:pt x="983" y="334837"/>
                  </a:cubicBezTo>
                  <a:lnTo>
                    <a:pt x="1512" y="332191"/>
                  </a:lnTo>
                  <a:lnTo>
                    <a:pt x="3099" y="329898"/>
                  </a:lnTo>
                  <a:cubicBezTo>
                    <a:pt x="23472" y="300971"/>
                    <a:pt x="55046" y="246819"/>
                    <a:pt x="52929" y="224418"/>
                  </a:cubicBezTo>
                  <a:cubicBezTo>
                    <a:pt x="49137" y="184907"/>
                    <a:pt x="60161" y="100681"/>
                    <a:pt x="85385" y="63816"/>
                  </a:cubicBezTo>
                  <a:cubicBezTo>
                    <a:pt x="123661" y="7901"/>
                    <a:pt x="193070" y="1727"/>
                    <a:pt x="266889" y="51"/>
                  </a:cubicBezTo>
                  <a:cubicBezTo>
                    <a:pt x="272268" y="-125"/>
                    <a:pt x="403413" y="-3035"/>
                    <a:pt x="469118" y="77486"/>
                  </a:cubicBezTo>
                  <a:cubicBezTo>
                    <a:pt x="504308" y="120613"/>
                    <a:pt x="513568" y="178821"/>
                    <a:pt x="496723" y="250347"/>
                  </a:cubicBezTo>
                  <a:cubicBezTo>
                    <a:pt x="482612" y="310055"/>
                    <a:pt x="444336" y="379728"/>
                    <a:pt x="421493" y="421356"/>
                  </a:cubicBezTo>
                  <a:cubicBezTo>
                    <a:pt x="412321" y="438113"/>
                    <a:pt x="416907" y="510609"/>
                    <a:pt x="423169" y="556822"/>
                  </a:cubicBezTo>
                  <a:lnTo>
                    <a:pt x="394770" y="560791"/>
                  </a:lnTo>
                  <a:close/>
                </a:path>
              </a:pathLst>
            </a:custGeom>
            <a:solidFill>
              <a:schemeClr val="accent3"/>
            </a:solidFill>
            <a:ln w="875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717074"/>
                </a:solidFill>
                <a:effectLst/>
                <a:uLnTx/>
                <a:uFillTx/>
              </a:endParaRPr>
            </a:p>
          </p:txBody>
        </p:sp>
        <p:sp>
          <p:nvSpPr>
            <p:cNvPr id="143" name="Freeform 142">
              <a:extLst>
                <a:ext uri="{FF2B5EF4-FFF2-40B4-BE49-F238E27FC236}">
                  <a16:creationId xmlns:a16="http://schemas.microsoft.com/office/drawing/2014/main" id="{17909D72-7E75-FB4A-A1F1-349829C7D184}"/>
                </a:ext>
              </a:extLst>
            </p:cNvPr>
            <p:cNvSpPr>
              <a:spLocks noChangeAspect="1" noEditPoints="1"/>
            </p:cNvSpPr>
            <p:nvPr/>
          </p:nvSpPr>
          <p:spPr bwMode="auto">
            <a:xfrm>
              <a:off x="8693509" y="3193404"/>
              <a:ext cx="248008" cy="249592"/>
            </a:xfrm>
            <a:custGeom>
              <a:avLst/>
              <a:gdLst>
                <a:gd name="T0" fmla="*/ 176 w 382"/>
                <a:gd name="T1" fmla="*/ 368 h 384"/>
                <a:gd name="T2" fmla="*/ 146 w 382"/>
                <a:gd name="T3" fmla="*/ 377 h 384"/>
                <a:gd name="T4" fmla="*/ 90 w 382"/>
                <a:gd name="T5" fmla="*/ 337 h 384"/>
                <a:gd name="T6" fmla="*/ 50 w 382"/>
                <a:gd name="T7" fmla="*/ 323 h 384"/>
                <a:gd name="T8" fmla="*/ 33 w 382"/>
                <a:gd name="T9" fmla="*/ 267 h 384"/>
                <a:gd name="T10" fmla="*/ 20 w 382"/>
                <a:gd name="T11" fmla="*/ 248 h 384"/>
                <a:gd name="T12" fmla="*/ 0 w 382"/>
                <a:gd name="T13" fmla="*/ 196 h 384"/>
                <a:gd name="T14" fmla="*/ 33 w 382"/>
                <a:gd name="T15" fmla="*/ 164 h 384"/>
                <a:gd name="T16" fmla="*/ 35 w 382"/>
                <a:gd name="T17" fmla="*/ 91 h 384"/>
                <a:gd name="T18" fmla="*/ 59 w 382"/>
                <a:gd name="T19" fmla="*/ 75 h 384"/>
                <a:gd name="T20" fmla="*/ 106 w 382"/>
                <a:gd name="T21" fmla="*/ 25 h 384"/>
                <a:gd name="T22" fmla="*/ 135 w 382"/>
                <a:gd name="T23" fmla="*/ 25 h 384"/>
                <a:gd name="T24" fmla="*/ 206 w 382"/>
                <a:gd name="T25" fmla="*/ 15 h 384"/>
                <a:gd name="T26" fmla="*/ 235 w 382"/>
                <a:gd name="T27" fmla="*/ 9 h 384"/>
                <a:gd name="T28" fmla="*/ 292 w 382"/>
                <a:gd name="T29" fmla="*/ 47 h 384"/>
                <a:gd name="T30" fmla="*/ 295 w 382"/>
                <a:gd name="T31" fmla="*/ 68 h 384"/>
                <a:gd name="T32" fmla="*/ 350 w 382"/>
                <a:gd name="T33" fmla="*/ 117 h 384"/>
                <a:gd name="T34" fmla="*/ 377 w 382"/>
                <a:gd name="T35" fmla="*/ 149 h 384"/>
                <a:gd name="T36" fmla="*/ 351 w 382"/>
                <a:gd name="T37" fmla="*/ 209 h 384"/>
                <a:gd name="T38" fmla="*/ 373 w 382"/>
                <a:gd name="T39" fmla="*/ 250 h 384"/>
                <a:gd name="T40" fmla="*/ 321 w 382"/>
                <a:gd name="T41" fmla="*/ 287 h 384"/>
                <a:gd name="T42" fmla="*/ 320 w 382"/>
                <a:gd name="T43" fmla="*/ 335 h 384"/>
                <a:gd name="T44" fmla="*/ 246 w 382"/>
                <a:gd name="T45" fmla="*/ 344 h 384"/>
                <a:gd name="T46" fmla="*/ 193 w 382"/>
                <a:gd name="T47" fmla="*/ 384 h 384"/>
                <a:gd name="T48" fmla="*/ 232 w 382"/>
                <a:gd name="T49" fmla="*/ 363 h 384"/>
                <a:gd name="T50" fmla="*/ 261 w 382"/>
                <a:gd name="T51" fmla="*/ 319 h 384"/>
                <a:gd name="T52" fmla="*/ 312 w 382"/>
                <a:gd name="T53" fmla="*/ 321 h 384"/>
                <a:gd name="T54" fmla="*/ 298 w 382"/>
                <a:gd name="T55" fmla="*/ 290 h 384"/>
                <a:gd name="T56" fmla="*/ 341 w 382"/>
                <a:gd name="T57" fmla="*/ 279 h 384"/>
                <a:gd name="T58" fmla="*/ 358 w 382"/>
                <a:gd name="T59" fmla="*/ 241 h 384"/>
                <a:gd name="T60" fmla="*/ 332 w 382"/>
                <a:gd name="T61" fmla="*/ 223 h 384"/>
                <a:gd name="T62" fmla="*/ 366 w 382"/>
                <a:gd name="T63" fmla="*/ 189 h 384"/>
                <a:gd name="T64" fmla="*/ 329 w 382"/>
                <a:gd name="T65" fmla="*/ 148 h 384"/>
                <a:gd name="T66" fmla="*/ 341 w 382"/>
                <a:gd name="T67" fmla="*/ 102 h 384"/>
                <a:gd name="T68" fmla="*/ 290 w 382"/>
                <a:gd name="T69" fmla="*/ 84 h 384"/>
                <a:gd name="T70" fmla="*/ 278 w 382"/>
                <a:gd name="T71" fmla="*/ 41 h 384"/>
                <a:gd name="T72" fmla="*/ 242 w 382"/>
                <a:gd name="T73" fmla="*/ 23 h 384"/>
                <a:gd name="T74" fmla="*/ 229 w 382"/>
                <a:gd name="T75" fmla="*/ 51 h 384"/>
                <a:gd name="T76" fmla="*/ 190 w 382"/>
                <a:gd name="T77" fmla="*/ 17 h 384"/>
                <a:gd name="T78" fmla="*/ 154 w 382"/>
                <a:gd name="T79" fmla="*/ 51 h 384"/>
                <a:gd name="T80" fmla="*/ 103 w 382"/>
                <a:gd name="T81" fmla="*/ 41 h 384"/>
                <a:gd name="T82" fmla="*/ 72 w 382"/>
                <a:gd name="T83" fmla="*/ 65 h 384"/>
                <a:gd name="T84" fmla="*/ 73 w 382"/>
                <a:gd name="T85" fmla="*/ 108 h 384"/>
                <a:gd name="T86" fmla="*/ 25 w 382"/>
                <a:gd name="T87" fmla="*/ 140 h 384"/>
                <a:gd name="T88" fmla="*/ 47 w 382"/>
                <a:gd name="T89" fmla="*/ 182 h 384"/>
                <a:gd name="T90" fmla="*/ 16 w 382"/>
                <a:gd name="T91" fmla="*/ 195 h 384"/>
                <a:gd name="T92" fmla="*/ 22 w 382"/>
                <a:gd name="T93" fmla="*/ 233 h 384"/>
                <a:gd name="T94" fmla="*/ 65 w 382"/>
                <a:gd name="T95" fmla="*/ 263 h 384"/>
                <a:gd name="T96" fmla="*/ 41 w 382"/>
                <a:gd name="T97" fmla="*/ 281 h 384"/>
                <a:gd name="T98" fmla="*/ 89 w 382"/>
                <a:gd name="T99" fmla="*/ 295 h 384"/>
                <a:gd name="T100" fmla="*/ 105 w 382"/>
                <a:gd name="T101" fmla="*/ 344 h 384"/>
                <a:gd name="T102" fmla="*/ 140 w 382"/>
                <a:gd name="T103" fmla="*/ 362 h 384"/>
                <a:gd name="T104" fmla="*/ 181 w 382"/>
                <a:gd name="T105" fmla="*/ 337 h 384"/>
                <a:gd name="T106" fmla="*/ 192 w 382"/>
                <a:gd name="T107" fmla="*/ 366 h 384"/>
                <a:gd name="T108" fmla="*/ 359 w 382"/>
                <a:gd name="T109" fmla="*/ 237 h 384"/>
                <a:gd name="T110" fmla="*/ 90 w 382"/>
                <a:gd name="T111" fmla="*/ 192 h 384"/>
                <a:gd name="T112" fmla="*/ 191 w 382"/>
                <a:gd name="T113" fmla="*/ 107 h 384"/>
                <a:gd name="T114" fmla="*/ 191 w 382"/>
                <a:gd name="T115" fmla="*/ 10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 h="384">
                  <a:moveTo>
                    <a:pt x="193" y="384"/>
                  </a:moveTo>
                  <a:cubicBezTo>
                    <a:pt x="187" y="384"/>
                    <a:pt x="180" y="380"/>
                    <a:pt x="177" y="374"/>
                  </a:cubicBezTo>
                  <a:cubicBezTo>
                    <a:pt x="177" y="373"/>
                    <a:pt x="177" y="373"/>
                    <a:pt x="177" y="373"/>
                  </a:cubicBezTo>
                  <a:cubicBezTo>
                    <a:pt x="176" y="371"/>
                    <a:pt x="176" y="369"/>
                    <a:pt x="176" y="368"/>
                  </a:cubicBezTo>
                  <a:cubicBezTo>
                    <a:pt x="174" y="353"/>
                    <a:pt x="174" y="353"/>
                    <a:pt x="174" y="353"/>
                  </a:cubicBezTo>
                  <a:cubicBezTo>
                    <a:pt x="171" y="352"/>
                    <a:pt x="167" y="352"/>
                    <a:pt x="163" y="351"/>
                  </a:cubicBezTo>
                  <a:cubicBezTo>
                    <a:pt x="156" y="367"/>
                    <a:pt x="156" y="367"/>
                    <a:pt x="156" y="367"/>
                  </a:cubicBezTo>
                  <a:cubicBezTo>
                    <a:pt x="154" y="372"/>
                    <a:pt x="150" y="375"/>
                    <a:pt x="146" y="377"/>
                  </a:cubicBezTo>
                  <a:cubicBezTo>
                    <a:pt x="141" y="378"/>
                    <a:pt x="136" y="378"/>
                    <a:pt x="132" y="376"/>
                  </a:cubicBezTo>
                  <a:cubicBezTo>
                    <a:pt x="99" y="361"/>
                    <a:pt x="99" y="361"/>
                    <a:pt x="99" y="361"/>
                  </a:cubicBezTo>
                  <a:cubicBezTo>
                    <a:pt x="95" y="359"/>
                    <a:pt x="91" y="355"/>
                    <a:pt x="90" y="351"/>
                  </a:cubicBezTo>
                  <a:cubicBezTo>
                    <a:pt x="88" y="346"/>
                    <a:pt x="88" y="341"/>
                    <a:pt x="90" y="337"/>
                  </a:cubicBezTo>
                  <a:cubicBezTo>
                    <a:pt x="96" y="323"/>
                    <a:pt x="96" y="323"/>
                    <a:pt x="96" y="323"/>
                  </a:cubicBezTo>
                  <a:cubicBezTo>
                    <a:pt x="93" y="321"/>
                    <a:pt x="90" y="319"/>
                    <a:pt x="88" y="316"/>
                  </a:cubicBezTo>
                  <a:cubicBezTo>
                    <a:pt x="75" y="326"/>
                    <a:pt x="75" y="326"/>
                    <a:pt x="75" y="326"/>
                  </a:cubicBezTo>
                  <a:cubicBezTo>
                    <a:pt x="67" y="332"/>
                    <a:pt x="56" y="331"/>
                    <a:pt x="50" y="323"/>
                  </a:cubicBezTo>
                  <a:cubicBezTo>
                    <a:pt x="28" y="294"/>
                    <a:pt x="28" y="294"/>
                    <a:pt x="28" y="294"/>
                  </a:cubicBezTo>
                  <a:cubicBezTo>
                    <a:pt x="22" y="286"/>
                    <a:pt x="23" y="275"/>
                    <a:pt x="31" y="269"/>
                  </a:cubicBezTo>
                  <a:cubicBezTo>
                    <a:pt x="32" y="268"/>
                    <a:pt x="32" y="268"/>
                    <a:pt x="32" y="268"/>
                  </a:cubicBezTo>
                  <a:cubicBezTo>
                    <a:pt x="32" y="267"/>
                    <a:pt x="33" y="267"/>
                    <a:pt x="33" y="267"/>
                  </a:cubicBezTo>
                  <a:cubicBezTo>
                    <a:pt x="45" y="258"/>
                    <a:pt x="45" y="258"/>
                    <a:pt x="45" y="258"/>
                  </a:cubicBezTo>
                  <a:cubicBezTo>
                    <a:pt x="43" y="254"/>
                    <a:pt x="42" y="250"/>
                    <a:pt x="40" y="247"/>
                  </a:cubicBezTo>
                  <a:cubicBezTo>
                    <a:pt x="24" y="248"/>
                    <a:pt x="24" y="248"/>
                    <a:pt x="24" y="248"/>
                  </a:cubicBezTo>
                  <a:cubicBezTo>
                    <a:pt x="23" y="249"/>
                    <a:pt x="22" y="249"/>
                    <a:pt x="20" y="248"/>
                  </a:cubicBezTo>
                  <a:cubicBezTo>
                    <a:pt x="20" y="248"/>
                    <a:pt x="20" y="248"/>
                    <a:pt x="20" y="248"/>
                  </a:cubicBezTo>
                  <a:cubicBezTo>
                    <a:pt x="20" y="248"/>
                    <a:pt x="19" y="248"/>
                    <a:pt x="18" y="248"/>
                  </a:cubicBezTo>
                  <a:cubicBezTo>
                    <a:pt x="10" y="246"/>
                    <a:pt x="5" y="240"/>
                    <a:pt x="4" y="233"/>
                  </a:cubicBezTo>
                  <a:cubicBezTo>
                    <a:pt x="0" y="196"/>
                    <a:pt x="0" y="196"/>
                    <a:pt x="0" y="196"/>
                  </a:cubicBezTo>
                  <a:cubicBezTo>
                    <a:pt x="0" y="192"/>
                    <a:pt x="1" y="187"/>
                    <a:pt x="4" y="183"/>
                  </a:cubicBezTo>
                  <a:cubicBezTo>
                    <a:pt x="7" y="179"/>
                    <a:pt x="11" y="177"/>
                    <a:pt x="16" y="176"/>
                  </a:cubicBezTo>
                  <a:cubicBezTo>
                    <a:pt x="32" y="175"/>
                    <a:pt x="32" y="175"/>
                    <a:pt x="32" y="175"/>
                  </a:cubicBezTo>
                  <a:cubicBezTo>
                    <a:pt x="32" y="171"/>
                    <a:pt x="33" y="167"/>
                    <a:pt x="33" y="164"/>
                  </a:cubicBezTo>
                  <a:cubicBezTo>
                    <a:pt x="18" y="157"/>
                    <a:pt x="18" y="157"/>
                    <a:pt x="18" y="157"/>
                  </a:cubicBezTo>
                  <a:cubicBezTo>
                    <a:pt x="10" y="153"/>
                    <a:pt x="6" y="143"/>
                    <a:pt x="10" y="133"/>
                  </a:cubicBezTo>
                  <a:cubicBezTo>
                    <a:pt x="26" y="100"/>
                    <a:pt x="26" y="100"/>
                    <a:pt x="26" y="100"/>
                  </a:cubicBezTo>
                  <a:cubicBezTo>
                    <a:pt x="27" y="96"/>
                    <a:pt x="31" y="92"/>
                    <a:pt x="35" y="91"/>
                  </a:cubicBezTo>
                  <a:cubicBezTo>
                    <a:pt x="39" y="89"/>
                    <a:pt x="44" y="89"/>
                    <a:pt x="49" y="91"/>
                  </a:cubicBezTo>
                  <a:cubicBezTo>
                    <a:pt x="61" y="97"/>
                    <a:pt x="61" y="97"/>
                    <a:pt x="61" y="97"/>
                  </a:cubicBezTo>
                  <a:cubicBezTo>
                    <a:pt x="64" y="94"/>
                    <a:pt x="66" y="91"/>
                    <a:pt x="69" y="88"/>
                  </a:cubicBezTo>
                  <a:cubicBezTo>
                    <a:pt x="59" y="75"/>
                    <a:pt x="59" y="75"/>
                    <a:pt x="59" y="75"/>
                  </a:cubicBezTo>
                  <a:cubicBezTo>
                    <a:pt x="56" y="71"/>
                    <a:pt x="55" y="66"/>
                    <a:pt x="56" y="62"/>
                  </a:cubicBezTo>
                  <a:cubicBezTo>
                    <a:pt x="56" y="57"/>
                    <a:pt x="59" y="53"/>
                    <a:pt x="63" y="50"/>
                  </a:cubicBezTo>
                  <a:cubicBezTo>
                    <a:pt x="93" y="29"/>
                    <a:pt x="93" y="29"/>
                    <a:pt x="93" y="29"/>
                  </a:cubicBezTo>
                  <a:cubicBezTo>
                    <a:pt x="97" y="26"/>
                    <a:pt x="102" y="25"/>
                    <a:pt x="106" y="25"/>
                  </a:cubicBezTo>
                  <a:cubicBezTo>
                    <a:pt x="111" y="26"/>
                    <a:pt x="114" y="29"/>
                    <a:pt x="117" y="32"/>
                  </a:cubicBezTo>
                  <a:cubicBezTo>
                    <a:pt x="126" y="44"/>
                    <a:pt x="126" y="44"/>
                    <a:pt x="126" y="44"/>
                  </a:cubicBezTo>
                  <a:cubicBezTo>
                    <a:pt x="130" y="43"/>
                    <a:pt x="133" y="41"/>
                    <a:pt x="137" y="40"/>
                  </a:cubicBezTo>
                  <a:cubicBezTo>
                    <a:pt x="135" y="25"/>
                    <a:pt x="135" y="25"/>
                    <a:pt x="135" y="25"/>
                  </a:cubicBezTo>
                  <a:cubicBezTo>
                    <a:pt x="134" y="14"/>
                    <a:pt x="140" y="6"/>
                    <a:pt x="150" y="4"/>
                  </a:cubicBezTo>
                  <a:cubicBezTo>
                    <a:pt x="150" y="4"/>
                    <a:pt x="150" y="4"/>
                    <a:pt x="150" y="4"/>
                  </a:cubicBezTo>
                  <a:cubicBezTo>
                    <a:pt x="188" y="0"/>
                    <a:pt x="188" y="0"/>
                    <a:pt x="188" y="0"/>
                  </a:cubicBezTo>
                  <a:cubicBezTo>
                    <a:pt x="197" y="0"/>
                    <a:pt x="205" y="6"/>
                    <a:pt x="206" y="15"/>
                  </a:cubicBezTo>
                  <a:cubicBezTo>
                    <a:pt x="208" y="31"/>
                    <a:pt x="208" y="31"/>
                    <a:pt x="208" y="31"/>
                  </a:cubicBezTo>
                  <a:cubicBezTo>
                    <a:pt x="212" y="32"/>
                    <a:pt x="216" y="32"/>
                    <a:pt x="220" y="33"/>
                  </a:cubicBezTo>
                  <a:cubicBezTo>
                    <a:pt x="226" y="18"/>
                    <a:pt x="226" y="18"/>
                    <a:pt x="226" y="18"/>
                  </a:cubicBezTo>
                  <a:cubicBezTo>
                    <a:pt x="227" y="14"/>
                    <a:pt x="231" y="10"/>
                    <a:pt x="235" y="9"/>
                  </a:cubicBezTo>
                  <a:cubicBezTo>
                    <a:pt x="240" y="7"/>
                    <a:pt x="245" y="7"/>
                    <a:pt x="249" y="9"/>
                  </a:cubicBezTo>
                  <a:cubicBezTo>
                    <a:pt x="282" y="24"/>
                    <a:pt x="282" y="24"/>
                    <a:pt x="282" y="24"/>
                  </a:cubicBezTo>
                  <a:cubicBezTo>
                    <a:pt x="286" y="26"/>
                    <a:pt x="290" y="29"/>
                    <a:pt x="292" y="33"/>
                  </a:cubicBezTo>
                  <a:cubicBezTo>
                    <a:pt x="294" y="37"/>
                    <a:pt x="294" y="42"/>
                    <a:pt x="292" y="47"/>
                  </a:cubicBezTo>
                  <a:cubicBezTo>
                    <a:pt x="292" y="48"/>
                    <a:pt x="292" y="48"/>
                    <a:pt x="292" y="48"/>
                  </a:cubicBezTo>
                  <a:cubicBezTo>
                    <a:pt x="285" y="61"/>
                    <a:pt x="285" y="61"/>
                    <a:pt x="285" y="61"/>
                  </a:cubicBezTo>
                  <a:cubicBezTo>
                    <a:pt x="286" y="61"/>
                    <a:pt x="286" y="61"/>
                    <a:pt x="286" y="62"/>
                  </a:cubicBezTo>
                  <a:cubicBezTo>
                    <a:pt x="289" y="64"/>
                    <a:pt x="292" y="66"/>
                    <a:pt x="295" y="68"/>
                  </a:cubicBezTo>
                  <a:cubicBezTo>
                    <a:pt x="307" y="59"/>
                    <a:pt x="307" y="59"/>
                    <a:pt x="307" y="59"/>
                  </a:cubicBezTo>
                  <a:cubicBezTo>
                    <a:pt x="315" y="53"/>
                    <a:pt x="325" y="54"/>
                    <a:pt x="332" y="62"/>
                  </a:cubicBezTo>
                  <a:cubicBezTo>
                    <a:pt x="354" y="94"/>
                    <a:pt x="354" y="94"/>
                    <a:pt x="354" y="94"/>
                  </a:cubicBezTo>
                  <a:cubicBezTo>
                    <a:pt x="359" y="101"/>
                    <a:pt x="357" y="112"/>
                    <a:pt x="350" y="117"/>
                  </a:cubicBezTo>
                  <a:cubicBezTo>
                    <a:pt x="338" y="126"/>
                    <a:pt x="338" y="126"/>
                    <a:pt x="338" y="126"/>
                  </a:cubicBezTo>
                  <a:cubicBezTo>
                    <a:pt x="339" y="130"/>
                    <a:pt x="341" y="133"/>
                    <a:pt x="342" y="137"/>
                  </a:cubicBezTo>
                  <a:cubicBezTo>
                    <a:pt x="359" y="135"/>
                    <a:pt x="359" y="135"/>
                    <a:pt x="359" y="135"/>
                  </a:cubicBezTo>
                  <a:cubicBezTo>
                    <a:pt x="367" y="135"/>
                    <a:pt x="375" y="141"/>
                    <a:pt x="377" y="149"/>
                  </a:cubicBezTo>
                  <a:cubicBezTo>
                    <a:pt x="378" y="151"/>
                    <a:pt x="378" y="151"/>
                    <a:pt x="378" y="151"/>
                  </a:cubicBezTo>
                  <a:cubicBezTo>
                    <a:pt x="382" y="189"/>
                    <a:pt x="382" y="189"/>
                    <a:pt x="382" y="189"/>
                  </a:cubicBezTo>
                  <a:cubicBezTo>
                    <a:pt x="382" y="197"/>
                    <a:pt x="376" y="207"/>
                    <a:pt x="365" y="207"/>
                  </a:cubicBezTo>
                  <a:cubicBezTo>
                    <a:pt x="351" y="209"/>
                    <a:pt x="351" y="209"/>
                    <a:pt x="351" y="209"/>
                  </a:cubicBezTo>
                  <a:cubicBezTo>
                    <a:pt x="351" y="213"/>
                    <a:pt x="350" y="216"/>
                    <a:pt x="349" y="220"/>
                  </a:cubicBezTo>
                  <a:cubicBezTo>
                    <a:pt x="365" y="227"/>
                    <a:pt x="365" y="227"/>
                    <a:pt x="365" y="227"/>
                  </a:cubicBezTo>
                  <a:cubicBezTo>
                    <a:pt x="365" y="227"/>
                    <a:pt x="366" y="227"/>
                    <a:pt x="366" y="228"/>
                  </a:cubicBezTo>
                  <a:cubicBezTo>
                    <a:pt x="374" y="233"/>
                    <a:pt x="377" y="242"/>
                    <a:pt x="373" y="250"/>
                  </a:cubicBezTo>
                  <a:cubicBezTo>
                    <a:pt x="358" y="284"/>
                    <a:pt x="358" y="284"/>
                    <a:pt x="358" y="284"/>
                  </a:cubicBezTo>
                  <a:cubicBezTo>
                    <a:pt x="356" y="288"/>
                    <a:pt x="353" y="292"/>
                    <a:pt x="348" y="294"/>
                  </a:cubicBezTo>
                  <a:cubicBezTo>
                    <a:pt x="344" y="295"/>
                    <a:pt x="339" y="295"/>
                    <a:pt x="335" y="293"/>
                  </a:cubicBezTo>
                  <a:cubicBezTo>
                    <a:pt x="321" y="287"/>
                    <a:pt x="321" y="287"/>
                    <a:pt x="321" y="287"/>
                  </a:cubicBezTo>
                  <a:cubicBezTo>
                    <a:pt x="319" y="290"/>
                    <a:pt x="317" y="293"/>
                    <a:pt x="314" y="296"/>
                  </a:cubicBezTo>
                  <a:cubicBezTo>
                    <a:pt x="324" y="310"/>
                    <a:pt x="324" y="310"/>
                    <a:pt x="324" y="310"/>
                  </a:cubicBezTo>
                  <a:cubicBezTo>
                    <a:pt x="327" y="314"/>
                    <a:pt x="328" y="319"/>
                    <a:pt x="327" y="323"/>
                  </a:cubicBezTo>
                  <a:cubicBezTo>
                    <a:pt x="327" y="328"/>
                    <a:pt x="324" y="332"/>
                    <a:pt x="320" y="335"/>
                  </a:cubicBezTo>
                  <a:cubicBezTo>
                    <a:pt x="290" y="357"/>
                    <a:pt x="290" y="357"/>
                    <a:pt x="290" y="357"/>
                  </a:cubicBezTo>
                  <a:cubicBezTo>
                    <a:pt x="282" y="362"/>
                    <a:pt x="271" y="360"/>
                    <a:pt x="265" y="352"/>
                  </a:cubicBezTo>
                  <a:cubicBezTo>
                    <a:pt x="256" y="340"/>
                    <a:pt x="256" y="340"/>
                    <a:pt x="256" y="340"/>
                  </a:cubicBezTo>
                  <a:cubicBezTo>
                    <a:pt x="253" y="341"/>
                    <a:pt x="250" y="343"/>
                    <a:pt x="246" y="344"/>
                  </a:cubicBezTo>
                  <a:cubicBezTo>
                    <a:pt x="248" y="361"/>
                    <a:pt x="248" y="361"/>
                    <a:pt x="248" y="361"/>
                  </a:cubicBezTo>
                  <a:cubicBezTo>
                    <a:pt x="249" y="371"/>
                    <a:pt x="242" y="380"/>
                    <a:pt x="232" y="381"/>
                  </a:cubicBezTo>
                  <a:cubicBezTo>
                    <a:pt x="195" y="384"/>
                    <a:pt x="195" y="384"/>
                    <a:pt x="195" y="384"/>
                  </a:cubicBezTo>
                  <a:cubicBezTo>
                    <a:pt x="195" y="384"/>
                    <a:pt x="194" y="384"/>
                    <a:pt x="193" y="384"/>
                  </a:cubicBezTo>
                  <a:close/>
                  <a:moveTo>
                    <a:pt x="192" y="367"/>
                  </a:moveTo>
                  <a:cubicBezTo>
                    <a:pt x="192" y="368"/>
                    <a:pt x="193" y="368"/>
                    <a:pt x="194" y="368"/>
                  </a:cubicBezTo>
                  <a:cubicBezTo>
                    <a:pt x="230" y="365"/>
                    <a:pt x="230" y="365"/>
                    <a:pt x="230" y="365"/>
                  </a:cubicBezTo>
                  <a:cubicBezTo>
                    <a:pt x="231" y="365"/>
                    <a:pt x="232" y="364"/>
                    <a:pt x="232" y="363"/>
                  </a:cubicBezTo>
                  <a:cubicBezTo>
                    <a:pt x="229" y="333"/>
                    <a:pt x="229" y="333"/>
                    <a:pt x="229" y="333"/>
                  </a:cubicBezTo>
                  <a:cubicBezTo>
                    <a:pt x="236" y="330"/>
                    <a:pt x="236" y="330"/>
                    <a:pt x="236" y="330"/>
                  </a:cubicBezTo>
                  <a:cubicBezTo>
                    <a:pt x="243" y="328"/>
                    <a:pt x="249" y="326"/>
                    <a:pt x="254" y="323"/>
                  </a:cubicBezTo>
                  <a:cubicBezTo>
                    <a:pt x="261" y="319"/>
                    <a:pt x="261" y="319"/>
                    <a:pt x="261" y="319"/>
                  </a:cubicBezTo>
                  <a:cubicBezTo>
                    <a:pt x="278" y="343"/>
                    <a:pt x="278" y="343"/>
                    <a:pt x="278" y="343"/>
                  </a:cubicBezTo>
                  <a:cubicBezTo>
                    <a:pt x="279" y="344"/>
                    <a:pt x="280" y="344"/>
                    <a:pt x="281" y="344"/>
                  </a:cubicBezTo>
                  <a:cubicBezTo>
                    <a:pt x="311" y="322"/>
                    <a:pt x="311" y="322"/>
                    <a:pt x="311" y="322"/>
                  </a:cubicBezTo>
                  <a:cubicBezTo>
                    <a:pt x="311" y="322"/>
                    <a:pt x="311" y="321"/>
                    <a:pt x="312" y="321"/>
                  </a:cubicBezTo>
                  <a:cubicBezTo>
                    <a:pt x="312" y="321"/>
                    <a:pt x="312" y="320"/>
                    <a:pt x="311" y="319"/>
                  </a:cubicBezTo>
                  <a:cubicBezTo>
                    <a:pt x="297" y="300"/>
                    <a:pt x="297" y="300"/>
                    <a:pt x="297" y="300"/>
                  </a:cubicBezTo>
                  <a:cubicBezTo>
                    <a:pt x="294" y="295"/>
                    <a:pt x="294" y="295"/>
                    <a:pt x="294" y="295"/>
                  </a:cubicBezTo>
                  <a:cubicBezTo>
                    <a:pt x="298" y="290"/>
                    <a:pt x="298" y="290"/>
                    <a:pt x="298" y="290"/>
                  </a:cubicBezTo>
                  <a:cubicBezTo>
                    <a:pt x="302" y="286"/>
                    <a:pt x="305" y="282"/>
                    <a:pt x="308" y="278"/>
                  </a:cubicBezTo>
                  <a:cubicBezTo>
                    <a:pt x="309" y="276"/>
                    <a:pt x="311" y="274"/>
                    <a:pt x="312" y="273"/>
                  </a:cubicBezTo>
                  <a:cubicBezTo>
                    <a:pt x="316" y="268"/>
                    <a:pt x="316" y="268"/>
                    <a:pt x="316" y="268"/>
                  </a:cubicBezTo>
                  <a:cubicBezTo>
                    <a:pt x="341" y="279"/>
                    <a:pt x="341" y="279"/>
                    <a:pt x="341" y="279"/>
                  </a:cubicBezTo>
                  <a:cubicBezTo>
                    <a:pt x="342" y="279"/>
                    <a:pt x="342" y="279"/>
                    <a:pt x="342" y="279"/>
                  </a:cubicBezTo>
                  <a:cubicBezTo>
                    <a:pt x="343" y="279"/>
                    <a:pt x="343" y="278"/>
                    <a:pt x="344" y="278"/>
                  </a:cubicBezTo>
                  <a:cubicBezTo>
                    <a:pt x="358" y="244"/>
                    <a:pt x="358" y="244"/>
                    <a:pt x="358" y="244"/>
                  </a:cubicBezTo>
                  <a:cubicBezTo>
                    <a:pt x="359" y="243"/>
                    <a:pt x="358" y="242"/>
                    <a:pt x="358" y="241"/>
                  </a:cubicBezTo>
                  <a:cubicBezTo>
                    <a:pt x="357" y="241"/>
                    <a:pt x="357" y="241"/>
                    <a:pt x="357" y="241"/>
                  </a:cubicBezTo>
                  <a:cubicBezTo>
                    <a:pt x="357" y="241"/>
                    <a:pt x="357" y="241"/>
                    <a:pt x="357" y="241"/>
                  </a:cubicBezTo>
                  <a:cubicBezTo>
                    <a:pt x="331" y="229"/>
                    <a:pt x="331" y="229"/>
                    <a:pt x="331" y="229"/>
                  </a:cubicBezTo>
                  <a:cubicBezTo>
                    <a:pt x="332" y="223"/>
                    <a:pt x="332" y="223"/>
                    <a:pt x="332" y="223"/>
                  </a:cubicBezTo>
                  <a:cubicBezTo>
                    <a:pt x="334" y="216"/>
                    <a:pt x="335" y="209"/>
                    <a:pt x="335" y="202"/>
                  </a:cubicBezTo>
                  <a:cubicBezTo>
                    <a:pt x="335" y="195"/>
                    <a:pt x="335" y="195"/>
                    <a:pt x="335" y="195"/>
                  </a:cubicBezTo>
                  <a:cubicBezTo>
                    <a:pt x="365" y="191"/>
                    <a:pt x="365" y="191"/>
                    <a:pt x="365" y="191"/>
                  </a:cubicBezTo>
                  <a:cubicBezTo>
                    <a:pt x="365" y="191"/>
                    <a:pt x="366" y="190"/>
                    <a:pt x="366" y="189"/>
                  </a:cubicBezTo>
                  <a:cubicBezTo>
                    <a:pt x="362" y="153"/>
                    <a:pt x="362" y="153"/>
                    <a:pt x="362" y="153"/>
                  </a:cubicBezTo>
                  <a:cubicBezTo>
                    <a:pt x="361" y="153"/>
                    <a:pt x="361" y="151"/>
                    <a:pt x="359" y="151"/>
                  </a:cubicBezTo>
                  <a:cubicBezTo>
                    <a:pt x="331" y="154"/>
                    <a:pt x="331" y="154"/>
                    <a:pt x="331" y="154"/>
                  </a:cubicBezTo>
                  <a:cubicBezTo>
                    <a:pt x="329" y="148"/>
                    <a:pt x="329" y="148"/>
                    <a:pt x="329" y="148"/>
                  </a:cubicBezTo>
                  <a:cubicBezTo>
                    <a:pt x="327" y="141"/>
                    <a:pt x="324" y="133"/>
                    <a:pt x="321" y="127"/>
                  </a:cubicBezTo>
                  <a:cubicBezTo>
                    <a:pt x="318" y="121"/>
                    <a:pt x="318" y="121"/>
                    <a:pt x="318" y="121"/>
                  </a:cubicBezTo>
                  <a:cubicBezTo>
                    <a:pt x="340" y="105"/>
                    <a:pt x="340" y="105"/>
                    <a:pt x="340" y="105"/>
                  </a:cubicBezTo>
                  <a:cubicBezTo>
                    <a:pt x="341" y="104"/>
                    <a:pt x="341" y="103"/>
                    <a:pt x="341" y="102"/>
                  </a:cubicBezTo>
                  <a:cubicBezTo>
                    <a:pt x="319" y="72"/>
                    <a:pt x="319" y="72"/>
                    <a:pt x="319" y="72"/>
                  </a:cubicBezTo>
                  <a:cubicBezTo>
                    <a:pt x="318" y="71"/>
                    <a:pt x="317" y="71"/>
                    <a:pt x="317" y="71"/>
                  </a:cubicBezTo>
                  <a:cubicBezTo>
                    <a:pt x="295" y="88"/>
                    <a:pt x="295" y="88"/>
                    <a:pt x="295" y="88"/>
                  </a:cubicBezTo>
                  <a:cubicBezTo>
                    <a:pt x="290" y="84"/>
                    <a:pt x="290" y="84"/>
                    <a:pt x="290" y="84"/>
                  </a:cubicBezTo>
                  <a:cubicBezTo>
                    <a:pt x="286" y="81"/>
                    <a:pt x="281" y="78"/>
                    <a:pt x="277" y="74"/>
                  </a:cubicBezTo>
                  <a:cubicBezTo>
                    <a:pt x="275" y="73"/>
                    <a:pt x="273" y="71"/>
                    <a:pt x="270" y="70"/>
                  </a:cubicBezTo>
                  <a:cubicBezTo>
                    <a:pt x="265" y="66"/>
                    <a:pt x="265" y="66"/>
                    <a:pt x="265" y="66"/>
                  </a:cubicBezTo>
                  <a:cubicBezTo>
                    <a:pt x="278" y="41"/>
                    <a:pt x="278" y="41"/>
                    <a:pt x="278" y="41"/>
                  </a:cubicBezTo>
                  <a:cubicBezTo>
                    <a:pt x="278" y="41"/>
                    <a:pt x="278" y="40"/>
                    <a:pt x="278" y="40"/>
                  </a:cubicBezTo>
                  <a:cubicBezTo>
                    <a:pt x="278" y="40"/>
                    <a:pt x="277" y="40"/>
                    <a:pt x="277" y="40"/>
                  </a:cubicBezTo>
                  <a:cubicBezTo>
                    <a:pt x="276" y="39"/>
                    <a:pt x="276" y="39"/>
                    <a:pt x="276" y="39"/>
                  </a:cubicBezTo>
                  <a:cubicBezTo>
                    <a:pt x="242" y="23"/>
                    <a:pt x="242" y="23"/>
                    <a:pt x="242" y="23"/>
                  </a:cubicBezTo>
                  <a:cubicBezTo>
                    <a:pt x="242" y="23"/>
                    <a:pt x="242" y="23"/>
                    <a:pt x="241" y="23"/>
                  </a:cubicBezTo>
                  <a:cubicBezTo>
                    <a:pt x="241" y="23"/>
                    <a:pt x="241" y="24"/>
                    <a:pt x="241" y="24"/>
                  </a:cubicBezTo>
                  <a:cubicBezTo>
                    <a:pt x="241" y="24"/>
                    <a:pt x="241" y="24"/>
                    <a:pt x="241" y="24"/>
                  </a:cubicBezTo>
                  <a:cubicBezTo>
                    <a:pt x="229" y="51"/>
                    <a:pt x="229" y="51"/>
                    <a:pt x="229" y="51"/>
                  </a:cubicBezTo>
                  <a:cubicBezTo>
                    <a:pt x="222" y="50"/>
                    <a:pt x="222" y="50"/>
                    <a:pt x="222" y="50"/>
                  </a:cubicBezTo>
                  <a:cubicBezTo>
                    <a:pt x="217" y="48"/>
                    <a:pt x="211" y="48"/>
                    <a:pt x="205" y="47"/>
                  </a:cubicBezTo>
                  <a:cubicBezTo>
                    <a:pt x="194" y="46"/>
                    <a:pt x="194" y="46"/>
                    <a:pt x="194" y="46"/>
                  </a:cubicBezTo>
                  <a:cubicBezTo>
                    <a:pt x="190" y="17"/>
                    <a:pt x="190" y="17"/>
                    <a:pt x="190" y="17"/>
                  </a:cubicBezTo>
                  <a:cubicBezTo>
                    <a:pt x="190" y="16"/>
                    <a:pt x="189" y="16"/>
                    <a:pt x="188" y="16"/>
                  </a:cubicBezTo>
                  <a:cubicBezTo>
                    <a:pt x="152" y="20"/>
                    <a:pt x="152" y="20"/>
                    <a:pt x="152" y="20"/>
                  </a:cubicBezTo>
                  <a:cubicBezTo>
                    <a:pt x="151" y="20"/>
                    <a:pt x="151" y="21"/>
                    <a:pt x="151" y="23"/>
                  </a:cubicBezTo>
                  <a:cubicBezTo>
                    <a:pt x="154" y="51"/>
                    <a:pt x="154" y="51"/>
                    <a:pt x="154" y="51"/>
                  </a:cubicBezTo>
                  <a:cubicBezTo>
                    <a:pt x="148" y="53"/>
                    <a:pt x="148" y="53"/>
                    <a:pt x="148" y="53"/>
                  </a:cubicBezTo>
                  <a:cubicBezTo>
                    <a:pt x="141" y="55"/>
                    <a:pt x="133" y="59"/>
                    <a:pt x="128" y="61"/>
                  </a:cubicBezTo>
                  <a:cubicBezTo>
                    <a:pt x="122" y="64"/>
                    <a:pt x="122" y="64"/>
                    <a:pt x="122" y="64"/>
                  </a:cubicBezTo>
                  <a:cubicBezTo>
                    <a:pt x="103" y="41"/>
                    <a:pt x="103" y="41"/>
                    <a:pt x="103" y="41"/>
                  </a:cubicBezTo>
                  <a:cubicBezTo>
                    <a:pt x="103" y="41"/>
                    <a:pt x="103" y="41"/>
                    <a:pt x="103" y="42"/>
                  </a:cubicBezTo>
                  <a:cubicBezTo>
                    <a:pt x="72" y="63"/>
                    <a:pt x="72" y="63"/>
                    <a:pt x="72" y="63"/>
                  </a:cubicBezTo>
                  <a:cubicBezTo>
                    <a:pt x="72" y="63"/>
                    <a:pt x="72" y="64"/>
                    <a:pt x="72" y="64"/>
                  </a:cubicBezTo>
                  <a:cubicBezTo>
                    <a:pt x="72" y="64"/>
                    <a:pt x="72" y="65"/>
                    <a:pt x="72" y="65"/>
                  </a:cubicBezTo>
                  <a:cubicBezTo>
                    <a:pt x="72" y="65"/>
                    <a:pt x="72" y="65"/>
                    <a:pt x="72" y="65"/>
                  </a:cubicBezTo>
                  <a:cubicBezTo>
                    <a:pt x="89" y="90"/>
                    <a:pt x="89" y="90"/>
                    <a:pt x="89" y="90"/>
                  </a:cubicBezTo>
                  <a:cubicBezTo>
                    <a:pt x="84" y="94"/>
                    <a:pt x="84" y="94"/>
                    <a:pt x="84" y="94"/>
                  </a:cubicBezTo>
                  <a:cubicBezTo>
                    <a:pt x="80" y="99"/>
                    <a:pt x="77" y="103"/>
                    <a:pt x="73" y="108"/>
                  </a:cubicBezTo>
                  <a:cubicBezTo>
                    <a:pt x="67" y="117"/>
                    <a:pt x="67" y="117"/>
                    <a:pt x="67" y="117"/>
                  </a:cubicBezTo>
                  <a:cubicBezTo>
                    <a:pt x="41" y="106"/>
                    <a:pt x="41" y="106"/>
                    <a:pt x="41" y="106"/>
                  </a:cubicBezTo>
                  <a:cubicBezTo>
                    <a:pt x="41" y="106"/>
                    <a:pt x="40" y="106"/>
                    <a:pt x="40" y="106"/>
                  </a:cubicBezTo>
                  <a:cubicBezTo>
                    <a:pt x="25" y="140"/>
                    <a:pt x="25" y="140"/>
                    <a:pt x="25" y="140"/>
                  </a:cubicBezTo>
                  <a:cubicBezTo>
                    <a:pt x="24" y="142"/>
                    <a:pt x="25" y="142"/>
                    <a:pt x="25" y="143"/>
                  </a:cubicBezTo>
                  <a:cubicBezTo>
                    <a:pt x="52" y="154"/>
                    <a:pt x="52" y="154"/>
                    <a:pt x="52" y="154"/>
                  </a:cubicBezTo>
                  <a:cubicBezTo>
                    <a:pt x="50" y="161"/>
                    <a:pt x="50" y="161"/>
                    <a:pt x="50" y="161"/>
                  </a:cubicBezTo>
                  <a:cubicBezTo>
                    <a:pt x="49" y="167"/>
                    <a:pt x="47" y="175"/>
                    <a:pt x="47" y="182"/>
                  </a:cubicBezTo>
                  <a:cubicBezTo>
                    <a:pt x="47" y="189"/>
                    <a:pt x="47" y="189"/>
                    <a:pt x="47" y="189"/>
                  </a:cubicBezTo>
                  <a:cubicBezTo>
                    <a:pt x="18" y="192"/>
                    <a:pt x="18" y="192"/>
                    <a:pt x="18" y="192"/>
                  </a:cubicBezTo>
                  <a:cubicBezTo>
                    <a:pt x="17" y="192"/>
                    <a:pt x="17" y="193"/>
                    <a:pt x="16" y="193"/>
                  </a:cubicBezTo>
                  <a:cubicBezTo>
                    <a:pt x="16" y="193"/>
                    <a:pt x="16" y="194"/>
                    <a:pt x="16" y="195"/>
                  </a:cubicBezTo>
                  <a:cubicBezTo>
                    <a:pt x="20" y="231"/>
                    <a:pt x="20" y="231"/>
                    <a:pt x="20" y="231"/>
                  </a:cubicBezTo>
                  <a:cubicBezTo>
                    <a:pt x="20" y="232"/>
                    <a:pt x="21" y="232"/>
                    <a:pt x="22" y="232"/>
                  </a:cubicBezTo>
                  <a:cubicBezTo>
                    <a:pt x="22" y="233"/>
                    <a:pt x="22" y="233"/>
                    <a:pt x="22" y="233"/>
                  </a:cubicBezTo>
                  <a:cubicBezTo>
                    <a:pt x="22" y="233"/>
                    <a:pt x="22" y="233"/>
                    <a:pt x="22" y="233"/>
                  </a:cubicBezTo>
                  <a:cubicBezTo>
                    <a:pt x="51" y="229"/>
                    <a:pt x="51" y="229"/>
                    <a:pt x="51" y="229"/>
                  </a:cubicBezTo>
                  <a:cubicBezTo>
                    <a:pt x="53" y="235"/>
                    <a:pt x="53" y="235"/>
                    <a:pt x="53" y="235"/>
                  </a:cubicBezTo>
                  <a:cubicBezTo>
                    <a:pt x="56" y="242"/>
                    <a:pt x="59" y="250"/>
                    <a:pt x="62" y="257"/>
                  </a:cubicBezTo>
                  <a:cubicBezTo>
                    <a:pt x="65" y="263"/>
                    <a:pt x="65" y="263"/>
                    <a:pt x="65" y="263"/>
                  </a:cubicBezTo>
                  <a:cubicBezTo>
                    <a:pt x="44" y="279"/>
                    <a:pt x="44" y="279"/>
                    <a:pt x="44" y="279"/>
                  </a:cubicBezTo>
                  <a:cubicBezTo>
                    <a:pt x="43" y="279"/>
                    <a:pt x="43" y="279"/>
                    <a:pt x="43" y="280"/>
                  </a:cubicBezTo>
                  <a:cubicBezTo>
                    <a:pt x="43" y="280"/>
                    <a:pt x="43" y="280"/>
                    <a:pt x="43" y="280"/>
                  </a:cubicBezTo>
                  <a:cubicBezTo>
                    <a:pt x="41" y="281"/>
                    <a:pt x="41" y="281"/>
                    <a:pt x="41" y="281"/>
                  </a:cubicBezTo>
                  <a:cubicBezTo>
                    <a:pt x="40" y="282"/>
                    <a:pt x="40" y="283"/>
                    <a:pt x="40" y="284"/>
                  </a:cubicBezTo>
                  <a:cubicBezTo>
                    <a:pt x="63" y="313"/>
                    <a:pt x="63" y="313"/>
                    <a:pt x="63" y="313"/>
                  </a:cubicBezTo>
                  <a:cubicBezTo>
                    <a:pt x="63" y="314"/>
                    <a:pt x="64" y="314"/>
                    <a:pt x="65" y="313"/>
                  </a:cubicBezTo>
                  <a:cubicBezTo>
                    <a:pt x="89" y="295"/>
                    <a:pt x="89" y="295"/>
                    <a:pt x="89" y="295"/>
                  </a:cubicBezTo>
                  <a:cubicBezTo>
                    <a:pt x="94" y="300"/>
                    <a:pt x="94" y="300"/>
                    <a:pt x="94" y="300"/>
                  </a:cubicBezTo>
                  <a:cubicBezTo>
                    <a:pt x="99" y="305"/>
                    <a:pt x="104" y="309"/>
                    <a:pt x="111" y="314"/>
                  </a:cubicBezTo>
                  <a:cubicBezTo>
                    <a:pt x="117" y="317"/>
                    <a:pt x="117" y="317"/>
                    <a:pt x="117" y="317"/>
                  </a:cubicBezTo>
                  <a:cubicBezTo>
                    <a:pt x="105" y="344"/>
                    <a:pt x="105" y="344"/>
                    <a:pt x="105" y="344"/>
                  </a:cubicBezTo>
                  <a:cubicBezTo>
                    <a:pt x="104" y="344"/>
                    <a:pt x="104" y="345"/>
                    <a:pt x="105" y="345"/>
                  </a:cubicBezTo>
                  <a:cubicBezTo>
                    <a:pt x="105" y="346"/>
                    <a:pt x="105" y="346"/>
                    <a:pt x="106" y="346"/>
                  </a:cubicBezTo>
                  <a:cubicBezTo>
                    <a:pt x="139" y="362"/>
                    <a:pt x="139" y="362"/>
                    <a:pt x="139" y="362"/>
                  </a:cubicBezTo>
                  <a:cubicBezTo>
                    <a:pt x="139" y="362"/>
                    <a:pt x="140" y="362"/>
                    <a:pt x="140" y="362"/>
                  </a:cubicBezTo>
                  <a:cubicBezTo>
                    <a:pt x="141" y="362"/>
                    <a:pt x="141" y="361"/>
                    <a:pt x="141" y="361"/>
                  </a:cubicBezTo>
                  <a:cubicBezTo>
                    <a:pt x="154" y="333"/>
                    <a:pt x="154" y="333"/>
                    <a:pt x="154" y="333"/>
                  </a:cubicBezTo>
                  <a:cubicBezTo>
                    <a:pt x="161" y="334"/>
                    <a:pt x="161" y="334"/>
                    <a:pt x="161" y="334"/>
                  </a:cubicBezTo>
                  <a:cubicBezTo>
                    <a:pt x="167" y="335"/>
                    <a:pt x="175" y="337"/>
                    <a:pt x="181" y="337"/>
                  </a:cubicBezTo>
                  <a:cubicBezTo>
                    <a:pt x="189" y="337"/>
                    <a:pt x="189" y="337"/>
                    <a:pt x="189" y="337"/>
                  </a:cubicBezTo>
                  <a:cubicBezTo>
                    <a:pt x="190" y="349"/>
                    <a:pt x="190" y="349"/>
                    <a:pt x="190" y="349"/>
                  </a:cubicBezTo>
                  <a:cubicBezTo>
                    <a:pt x="192" y="366"/>
                    <a:pt x="192" y="366"/>
                    <a:pt x="192" y="366"/>
                  </a:cubicBezTo>
                  <a:cubicBezTo>
                    <a:pt x="192" y="366"/>
                    <a:pt x="192" y="366"/>
                    <a:pt x="192" y="366"/>
                  </a:cubicBezTo>
                  <a:cubicBezTo>
                    <a:pt x="192" y="366"/>
                    <a:pt x="192" y="366"/>
                    <a:pt x="192" y="366"/>
                  </a:cubicBezTo>
                  <a:lnTo>
                    <a:pt x="192" y="367"/>
                  </a:lnTo>
                  <a:close/>
                  <a:moveTo>
                    <a:pt x="360" y="236"/>
                  </a:moveTo>
                  <a:cubicBezTo>
                    <a:pt x="359" y="237"/>
                    <a:pt x="359" y="237"/>
                    <a:pt x="359" y="237"/>
                  </a:cubicBezTo>
                  <a:cubicBezTo>
                    <a:pt x="361" y="234"/>
                    <a:pt x="361" y="234"/>
                    <a:pt x="361" y="234"/>
                  </a:cubicBezTo>
                  <a:lnTo>
                    <a:pt x="360" y="236"/>
                  </a:lnTo>
                  <a:close/>
                  <a:moveTo>
                    <a:pt x="191" y="293"/>
                  </a:moveTo>
                  <a:cubicBezTo>
                    <a:pt x="135" y="293"/>
                    <a:pt x="90" y="248"/>
                    <a:pt x="90" y="192"/>
                  </a:cubicBezTo>
                  <a:cubicBezTo>
                    <a:pt x="90" y="137"/>
                    <a:pt x="135" y="91"/>
                    <a:pt x="191" y="91"/>
                  </a:cubicBezTo>
                  <a:cubicBezTo>
                    <a:pt x="246" y="91"/>
                    <a:pt x="292" y="137"/>
                    <a:pt x="292" y="192"/>
                  </a:cubicBezTo>
                  <a:cubicBezTo>
                    <a:pt x="292" y="248"/>
                    <a:pt x="246" y="293"/>
                    <a:pt x="191" y="293"/>
                  </a:cubicBezTo>
                  <a:close/>
                  <a:moveTo>
                    <a:pt x="191" y="107"/>
                  </a:moveTo>
                  <a:cubicBezTo>
                    <a:pt x="144" y="107"/>
                    <a:pt x="106" y="145"/>
                    <a:pt x="106" y="192"/>
                  </a:cubicBezTo>
                  <a:cubicBezTo>
                    <a:pt x="106" y="239"/>
                    <a:pt x="144" y="277"/>
                    <a:pt x="191" y="277"/>
                  </a:cubicBezTo>
                  <a:cubicBezTo>
                    <a:pt x="238" y="277"/>
                    <a:pt x="276" y="239"/>
                    <a:pt x="276" y="192"/>
                  </a:cubicBezTo>
                  <a:cubicBezTo>
                    <a:pt x="276" y="145"/>
                    <a:pt x="238" y="107"/>
                    <a:pt x="191" y="10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232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wipe(up)">
                                      <p:cBhvr>
                                        <p:cTn id="11" dur="500"/>
                                        <p:tgtEl>
                                          <p:spTgt spid="1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5"/>
                                        </p:tgtEl>
                                        <p:attrNameLst>
                                          <p:attrName>style.visibility</p:attrName>
                                        </p:attrNameLst>
                                      </p:cBhvr>
                                      <p:to>
                                        <p:strVal val="visible"/>
                                      </p:to>
                                    </p:set>
                                    <p:animEffect transition="in" filter="wipe(left)">
                                      <p:cBhvr>
                                        <p:cTn id="15" dur="500"/>
                                        <p:tgtEl>
                                          <p:spTgt spid="14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up)">
                                      <p:cBhvr>
                                        <p:cTn id="20" dur="500"/>
                                        <p:tgtEl>
                                          <p:spTgt spid="62"/>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36"/>
                                        </p:tgtEl>
                                        <p:attrNameLst>
                                          <p:attrName>style.visibility</p:attrName>
                                        </p:attrNameLst>
                                      </p:cBhvr>
                                      <p:to>
                                        <p:strVal val="visible"/>
                                      </p:to>
                                    </p:set>
                                    <p:animEffect transition="in" filter="wipe(up)">
                                      <p:cBhvr>
                                        <p:cTn id="24" dur="500"/>
                                        <p:tgtEl>
                                          <p:spTgt spid="136"/>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wipe(left)">
                                      <p:cBhvr>
                                        <p:cTn id="28" dur="500"/>
                                        <p:tgtEl>
                                          <p:spTgt spid="1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up)">
                                      <p:cBhvr>
                                        <p:cTn id="33" dur="500"/>
                                        <p:tgtEl>
                                          <p:spTgt spid="6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wipe(up)">
                                      <p:cBhvr>
                                        <p:cTn id="37" dur="500"/>
                                        <p:tgtEl>
                                          <p:spTgt spid="137"/>
                                        </p:tgtEl>
                                      </p:cBhvr>
                                    </p:animEffect>
                                  </p:childTnLst>
                                </p:cTn>
                              </p:par>
                            </p:childTnLst>
                          </p:cTn>
                        </p:par>
                        <p:par>
                          <p:cTn id="38" fill="hold">
                            <p:stCondLst>
                              <p:cond delay="1000"/>
                            </p:stCondLst>
                            <p:childTnLst>
                              <p:par>
                                <p:cTn id="39" presetID="22" presetClass="entr" presetSubtype="2" fill="hold" nodeType="after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wipe(right)">
                                      <p:cBhvr>
                                        <p:cTn id="4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536F98E-F88C-3B4E-825D-ED813A30AC13}"/>
              </a:ext>
            </a:extLst>
          </p:cNvPr>
          <p:cNvGraphicFramePr>
            <a:graphicFrameLocks noGrp="1"/>
          </p:cNvGraphicFramePr>
          <p:nvPr>
            <p:ph sz="quarter" idx="14"/>
            <p:extLst>
              <p:ext uri="{D42A27DB-BD31-4B8C-83A1-F6EECF244321}">
                <p14:modId xmlns:p14="http://schemas.microsoft.com/office/powerpoint/2010/main" val="3673551514"/>
              </p:ext>
            </p:extLst>
          </p:nvPr>
        </p:nvGraphicFramePr>
        <p:xfrm>
          <a:off x="905763" y="3955370"/>
          <a:ext cx="10335977" cy="1212895"/>
        </p:xfrm>
        <a:graphic>
          <a:graphicData uri="http://schemas.openxmlformats.org/drawingml/2006/table">
            <a:tbl>
              <a:tblPr>
                <a:tableStyleId>{EB9631B5-78F2-41C9-869B-9F39066F8104}</a:tableStyleId>
              </a:tblPr>
              <a:tblGrid>
                <a:gridCol w="3133597">
                  <a:extLst>
                    <a:ext uri="{9D8B030D-6E8A-4147-A177-3AD203B41FA5}">
                      <a16:colId xmlns:a16="http://schemas.microsoft.com/office/drawing/2014/main" val="2902122366"/>
                    </a:ext>
                  </a:extLst>
                </a:gridCol>
                <a:gridCol w="233796">
                  <a:extLst>
                    <a:ext uri="{9D8B030D-6E8A-4147-A177-3AD203B41FA5}">
                      <a16:colId xmlns:a16="http://schemas.microsoft.com/office/drawing/2014/main" val="291843153"/>
                    </a:ext>
                  </a:extLst>
                </a:gridCol>
                <a:gridCol w="233796">
                  <a:extLst>
                    <a:ext uri="{9D8B030D-6E8A-4147-A177-3AD203B41FA5}">
                      <a16:colId xmlns:a16="http://schemas.microsoft.com/office/drawing/2014/main" val="585209259"/>
                    </a:ext>
                  </a:extLst>
                </a:gridCol>
                <a:gridCol w="3133599">
                  <a:extLst>
                    <a:ext uri="{9D8B030D-6E8A-4147-A177-3AD203B41FA5}">
                      <a16:colId xmlns:a16="http://schemas.microsoft.com/office/drawing/2014/main" val="800397922"/>
                    </a:ext>
                  </a:extLst>
                </a:gridCol>
                <a:gridCol w="233796">
                  <a:extLst>
                    <a:ext uri="{9D8B030D-6E8A-4147-A177-3AD203B41FA5}">
                      <a16:colId xmlns:a16="http://schemas.microsoft.com/office/drawing/2014/main" val="3586618850"/>
                    </a:ext>
                  </a:extLst>
                </a:gridCol>
                <a:gridCol w="233796">
                  <a:extLst>
                    <a:ext uri="{9D8B030D-6E8A-4147-A177-3AD203B41FA5}">
                      <a16:colId xmlns:a16="http://schemas.microsoft.com/office/drawing/2014/main" val="2112026938"/>
                    </a:ext>
                  </a:extLst>
                </a:gridCol>
                <a:gridCol w="3133597">
                  <a:extLst>
                    <a:ext uri="{9D8B030D-6E8A-4147-A177-3AD203B41FA5}">
                      <a16:colId xmlns:a16="http://schemas.microsoft.com/office/drawing/2014/main" val="3603933546"/>
                    </a:ext>
                  </a:extLst>
                </a:gridCol>
              </a:tblGrid>
              <a:tr h="1212895">
                <a:tc>
                  <a:txBody>
                    <a:bodyPr/>
                    <a:lstStyle/>
                    <a:p>
                      <a:pPr marL="0" marR="0" lvl="0" indent="0" algn="ctr" defTabSz="914126" rtl="0" eaLnBrk="1" fontAlgn="auto" latinLnBrk="0" hangingPunct="1">
                        <a:lnSpc>
                          <a:spcPct val="100000"/>
                        </a:lnSpc>
                        <a:spcBef>
                          <a:spcPts val="0"/>
                        </a:spcBef>
                        <a:spcAft>
                          <a:spcPts val="0"/>
                        </a:spcAft>
                        <a:buClr>
                          <a:srgbClr val="000000"/>
                        </a:buClr>
                        <a:buSzTx/>
                        <a:buFontTx/>
                        <a:buNone/>
                        <a:tabLst/>
                        <a:defRPr/>
                      </a:pPr>
                      <a:r>
                        <a:rPr kumimoji="0" lang="en-US" sz="1800" b="0" i="0" u="none" strike="noStrike" kern="0" cap="none" spc="0" normalizeH="0" baseline="0" noProof="0" dirty="0">
                          <a:ln>
                            <a:noFill/>
                          </a:ln>
                          <a:solidFill>
                            <a:srgbClr val="FFFFFF"/>
                          </a:solidFill>
                          <a:effectLst/>
                          <a:uLnTx/>
                          <a:uFillTx/>
                          <a:latin typeface="+mn-lt"/>
                          <a:ea typeface="Avenir"/>
                          <a:cs typeface="Avenir"/>
                          <a:sym typeface="Avenir"/>
                        </a:rPr>
                        <a:t>Accelerate the </a:t>
                      </a:r>
                      <a:br>
                        <a:rPr kumimoji="0" lang="en-US" sz="1800" b="0" i="0" u="none" strike="noStrike" kern="0" cap="none" spc="0" normalizeH="0" baseline="0" noProof="0" dirty="0">
                          <a:ln>
                            <a:noFill/>
                          </a:ln>
                          <a:solidFill>
                            <a:srgbClr val="FFFFFF"/>
                          </a:solidFill>
                          <a:effectLst/>
                          <a:uLnTx/>
                          <a:uFillTx/>
                          <a:latin typeface="+mn-lt"/>
                          <a:ea typeface="Avenir"/>
                          <a:cs typeface="Avenir"/>
                          <a:sym typeface="Avenir"/>
                        </a:rPr>
                      </a:br>
                      <a:r>
                        <a:rPr kumimoji="0" lang="en-US" sz="1800" b="0" i="0" u="none" strike="noStrike" kern="0" cap="none" spc="0" normalizeH="0" baseline="0" noProof="0" dirty="0">
                          <a:ln>
                            <a:noFill/>
                          </a:ln>
                          <a:solidFill>
                            <a:srgbClr val="FFFFFF"/>
                          </a:solidFill>
                          <a:effectLst/>
                          <a:uLnTx/>
                          <a:uFillTx/>
                          <a:latin typeface="+mn-lt"/>
                          <a:ea typeface="Avenir"/>
                          <a:cs typeface="Avenir"/>
                          <a:sym typeface="Avenir"/>
                        </a:rPr>
                        <a:t>Cloud Journey</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accent4"/>
                    </a:solidFill>
                  </a:tcPr>
                </a:tc>
                <a:tc>
                  <a:txBody>
                    <a:bodyPr/>
                    <a:lstStyle/>
                    <a:p>
                      <a:pPr algn="ctr"/>
                      <a:endParaRPr lang="en-US" sz="1800" dirty="0"/>
                    </a:p>
                  </a:txBody>
                  <a:tcPr marL="91416" marR="91416" marT="45708" marB="45708"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algn="ctr"/>
                      <a:endParaRPr lang="en-US" sz="1800" dirty="0"/>
                    </a:p>
                  </a:txBody>
                  <a:tcPr marL="91416" marR="91416" marT="45708" marB="45708"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algn="ctr" defTabSz="914126" eaLnBrk="1" fontAlgn="auto" hangingPunct="1">
                        <a:spcBef>
                          <a:spcPts val="0"/>
                        </a:spcBef>
                        <a:spcAft>
                          <a:spcPts val="0"/>
                        </a:spcAft>
                        <a:buClr>
                          <a:srgbClr val="000000"/>
                        </a:buClr>
                        <a:defRPr/>
                      </a:pPr>
                      <a:r>
                        <a:rPr lang="en-US" sz="1800" kern="0" dirty="0">
                          <a:solidFill>
                            <a:srgbClr val="FFFFFF"/>
                          </a:solidFill>
                          <a:ea typeface="Avenir"/>
                          <a:cs typeface="Avenir"/>
                          <a:sym typeface="Avenir"/>
                        </a:rPr>
                        <a:t>Transform Networking and Security</a:t>
                      </a:r>
                      <a:endParaRPr lang="en-US" sz="1800" kern="0" dirty="0">
                        <a:solidFill>
                          <a:srgbClr val="000000"/>
                        </a:solidFill>
                        <a:ea typeface="Avenir"/>
                        <a:cs typeface="Avenir"/>
                        <a:sym typeface="Avenir"/>
                      </a:endParaRP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chemeClr val="accent1"/>
                    </a:solidFill>
                  </a:tcPr>
                </a:tc>
                <a:tc>
                  <a:txBody>
                    <a:bodyPr/>
                    <a:lstStyle/>
                    <a:p>
                      <a:pPr algn="ctr"/>
                      <a:endParaRPr lang="en-US" sz="1800" dirty="0"/>
                    </a:p>
                  </a:txBody>
                  <a:tcPr marL="91416" marR="91416" marT="45708" marB="45708"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algn="ctr"/>
                      <a:endParaRPr lang="en-US" sz="1800" dirty="0"/>
                    </a:p>
                  </a:txBody>
                  <a:tcPr marL="91416" marR="91416" marT="45708" marB="45708"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algn="ctr" defTabSz="914126" eaLnBrk="1" fontAlgn="auto" hangingPunct="1">
                        <a:spcBef>
                          <a:spcPts val="0"/>
                        </a:spcBef>
                        <a:spcAft>
                          <a:spcPts val="0"/>
                        </a:spcAft>
                        <a:buClr>
                          <a:srgbClr val="000000"/>
                        </a:buClr>
                        <a:defRPr/>
                      </a:pPr>
                      <a:r>
                        <a:rPr lang="en-US" sz="1800" kern="0" dirty="0">
                          <a:solidFill>
                            <a:srgbClr val="FFFFFF"/>
                          </a:solidFill>
                          <a:ea typeface="Avenir"/>
                          <a:cs typeface="Avenir"/>
                          <a:sym typeface="Avenir"/>
                        </a:rPr>
                        <a:t>Deliver Secure Digital Workspaces</a:t>
                      </a:r>
                      <a:endParaRPr lang="en-US" sz="1800" kern="0" dirty="0">
                        <a:solidFill>
                          <a:srgbClr val="000000"/>
                        </a:solidFill>
                        <a:ea typeface="Avenir"/>
                        <a:cs typeface="Avenir"/>
                        <a:sym typeface="Avenir"/>
                      </a:endParaRPr>
                    </a:p>
                  </a:txBody>
                  <a:tcPr marL="91416" marR="91416" marT="45708" marB="45708" anchor="ctr">
                    <a:lnL w="12700" cap="flat" cmpd="sng" algn="ctr">
                      <a:no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166026713"/>
                  </a:ext>
                </a:extLst>
              </a:tr>
            </a:tbl>
          </a:graphicData>
        </a:graphic>
      </p:graphicFrame>
      <p:sp>
        <p:nvSpPr>
          <p:cNvPr id="3" name="Title 2">
            <a:extLst>
              <a:ext uri="{FF2B5EF4-FFF2-40B4-BE49-F238E27FC236}">
                <a16:creationId xmlns:a16="http://schemas.microsoft.com/office/drawing/2014/main" id="{A71556FD-5D63-E14B-8F1F-1BEC9E9B557E}"/>
              </a:ext>
            </a:extLst>
          </p:cNvPr>
          <p:cNvSpPr>
            <a:spLocks noGrp="1"/>
          </p:cNvSpPr>
          <p:nvPr>
            <p:ph type="title"/>
          </p:nvPr>
        </p:nvSpPr>
        <p:spPr/>
        <p:txBody>
          <a:bodyPr/>
          <a:lstStyle/>
          <a:p>
            <a:r>
              <a:rPr lang="en-US" dirty="0">
                <a:latin typeface="Metropolis" pitchFamily="2" charset="77"/>
                <a:ea typeface="Avenir"/>
                <a:cs typeface="Avenir"/>
                <a:sym typeface="Avenir"/>
              </a:rPr>
              <a:t>How VMware Helps</a:t>
            </a:r>
            <a:endParaRPr lang="en-US" dirty="0"/>
          </a:p>
        </p:txBody>
      </p:sp>
      <p:grpSp>
        <p:nvGrpSpPr>
          <p:cNvPr id="177" name="Group 176">
            <a:extLst>
              <a:ext uri="{FF2B5EF4-FFF2-40B4-BE49-F238E27FC236}">
                <a16:creationId xmlns:a16="http://schemas.microsoft.com/office/drawing/2014/main" id="{341D65E5-623F-8D47-AF23-2F8C650EA9CA}"/>
              </a:ext>
            </a:extLst>
          </p:cNvPr>
          <p:cNvGrpSpPr/>
          <p:nvPr/>
        </p:nvGrpSpPr>
        <p:grpSpPr>
          <a:xfrm>
            <a:off x="5602799" y="3277658"/>
            <a:ext cx="914162" cy="914162"/>
            <a:chOff x="6399212" y="1845125"/>
            <a:chExt cx="914400" cy="914400"/>
          </a:xfrm>
        </p:grpSpPr>
        <p:sp>
          <p:nvSpPr>
            <p:cNvPr id="65" name="Oval 64">
              <a:extLst>
                <a:ext uri="{FF2B5EF4-FFF2-40B4-BE49-F238E27FC236}">
                  <a16:creationId xmlns:a16="http://schemas.microsoft.com/office/drawing/2014/main" id="{F0B81D90-9CA5-6B48-AB1E-0DE3226368E6}"/>
                </a:ext>
              </a:extLst>
            </p:cNvPr>
            <p:cNvSpPr>
              <a:spLocks noChangeAspect="1"/>
            </p:cNvSpPr>
            <p:nvPr/>
          </p:nvSpPr>
          <p:spPr>
            <a:xfrm>
              <a:off x="6399212" y="1845125"/>
              <a:ext cx="914400" cy="914400"/>
            </a:xfrm>
            <a:prstGeom prst="ellipse">
              <a:avLst/>
            </a:prstGeom>
            <a:solidFill>
              <a:schemeClr val="bg1"/>
            </a:solidFill>
            <a:ln>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Google Shape;1530;p35">
              <a:extLst>
                <a:ext uri="{FF2B5EF4-FFF2-40B4-BE49-F238E27FC236}">
                  <a16:creationId xmlns:a16="http://schemas.microsoft.com/office/drawing/2014/main" id="{FA60E131-DB96-0E48-BA2B-FDC86924FAA7}"/>
                </a:ext>
              </a:extLst>
            </p:cNvPr>
            <p:cNvSpPr/>
            <p:nvPr/>
          </p:nvSpPr>
          <p:spPr>
            <a:xfrm>
              <a:off x="6557266" y="1942984"/>
              <a:ext cx="623076" cy="623866"/>
            </a:xfrm>
            <a:custGeom>
              <a:avLst/>
              <a:gdLst/>
              <a:ahLst/>
              <a:cxnLst/>
              <a:rect l="l" t="t" r="r" b="b"/>
              <a:pathLst>
                <a:path w="384" h="384" extrusionOk="0">
                  <a:moveTo>
                    <a:pt x="333" y="158"/>
                  </a:moveTo>
                  <a:cubicBezTo>
                    <a:pt x="308" y="158"/>
                    <a:pt x="287" y="176"/>
                    <a:pt x="283" y="201"/>
                  </a:cubicBezTo>
                  <a:cubicBezTo>
                    <a:pt x="200" y="201"/>
                    <a:pt x="200" y="201"/>
                    <a:pt x="200" y="201"/>
                  </a:cubicBezTo>
                  <a:cubicBezTo>
                    <a:pt x="200" y="101"/>
                    <a:pt x="200" y="101"/>
                    <a:pt x="200" y="101"/>
                  </a:cubicBezTo>
                  <a:cubicBezTo>
                    <a:pt x="224" y="97"/>
                    <a:pt x="243" y="76"/>
                    <a:pt x="243" y="51"/>
                  </a:cubicBezTo>
                  <a:cubicBezTo>
                    <a:pt x="243" y="23"/>
                    <a:pt x="220" y="0"/>
                    <a:pt x="192" y="0"/>
                  </a:cubicBezTo>
                  <a:cubicBezTo>
                    <a:pt x="164" y="0"/>
                    <a:pt x="141" y="23"/>
                    <a:pt x="141" y="51"/>
                  </a:cubicBezTo>
                  <a:cubicBezTo>
                    <a:pt x="141" y="76"/>
                    <a:pt x="160" y="97"/>
                    <a:pt x="184" y="101"/>
                  </a:cubicBezTo>
                  <a:cubicBezTo>
                    <a:pt x="184" y="325"/>
                    <a:pt x="184" y="325"/>
                    <a:pt x="184" y="325"/>
                  </a:cubicBezTo>
                  <a:cubicBezTo>
                    <a:pt x="101" y="325"/>
                    <a:pt x="101" y="325"/>
                    <a:pt x="101" y="325"/>
                  </a:cubicBezTo>
                  <a:cubicBezTo>
                    <a:pt x="97" y="301"/>
                    <a:pt x="76" y="283"/>
                    <a:pt x="51" y="283"/>
                  </a:cubicBezTo>
                  <a:cubicBezTo>
                    <a:pt x="23" y="283"/>
                    <a:pt x="0" y="305"/>
                    <a:pt x="0" y="333"/>
                  </a:cubicBezTo>
                  <a:cubicBezTo>
                    <a:pt x="0" y="361"/>
                    <a:pt x="23" y="384"/>
                    <a:pt x="51" y="384"/>
                  </a:cubicBezTo>
                  <a:cubicBezTo>
                    <a:pt x="76" y="384"/>
                    <a:pt x="97" y="366"/>
                    <a:pt x="101" y="341"/>
                  </a:cubicBezTo>
                  <a:cubicBezTo>
                    <a:pt x="200" y="341"/>
                    <a:pt x="200" y="341"/>
                    <a:pt x="200" y="341"/>
                  </a:cubicBezTo>
                  <a:cubicBezTo>
                    <a:pt x="200" y="217"/>
                    <a:pt x="200" y="217"/>
                    <a:pt x="200" y="217"/>
                  </a:cubicBezTo>
                  <a:cubicBezTo>
                    <a:pt x="283" y="217"/>
                    <a:pt x="283" y="217"/>
                    <a:pt x="283" y="217"/>
                  </a:cubicBezTo>
                  <a:cubicBezTo>
                    <a:pt x="287" y="241"/>
                    <a:pt x="308" y="259"/>
                    <a:pt x="333" y="259"/>
                  </a:cubicBezTo>
                  <a:cubicBezTo>
                    <a:pt x="361" y="259"/>
                    <a:pt x="384" y="236"/>
                    <a:pt x="384" y="209"/>
                  </a:cubicBezTo>
                  <a:cubicBezTo>
                    <a:pt x="384" y="181"/>
                    <a:pt x="361" y="158"/>
                    <a:pt x="333" y="158"/>
                  </a:cubicBezTo>
                  <a:close/>
                  <a:moveTo>
                    <a:pt x="51" y="368"/>
                  </a:moveTo>
                  <a:cubicBezTo>
                    <a:pt x="31" y="368"/>
                    <a:pt x="16" y="352"/>
                    <a:pt x="16" y="333"/>
                  </a:cubicBezTo>
                  <a:cubicBezTo>
                    <a:pt x="16" y="314"/>
                    <a:pt x="31" y="299"/>
                    <a:pt x="51" y="299"/>
                  </a:cubicBezTo>
                  <a:cubicBezTo>
                    <a:pt x="70" y="299"/>
                    <a:pt x="85" y="314"/>
                    <a:pt x="85" y="333"/>
                  </a:cubicBezTo>
                  <a:cubicBezTo>
                    <a:pt x="85" y="352"/>
                    <a:pt x="70" y="368"/>
                    <a:pt x="51" y="368"/>
                  </a:cubicBezTo>
                  <a:close/>
                  <a:moveTo>
                    <a:pt x="157" y="51"/>
                  </a:moveTo>
                  <a:cubicBezTo>
                    <a:pt x="157" y="32"/>
                    <a:pt x="173" y="16"/>
                    <a:pt x="192" y="16"/>
                  </a:cubicBezTo>
                  <a:cubicBezTo>
                    <a:pt x="211" y="16"/>
                    <a:pt x="227" y="32"/>
                    <a:pt x="227" y="51"/>
                  </a:cubicBezTo>
                  <a:cubicBezTo>
                    <a:pt x="227" y="70"/>
                    <a:pt x="211" y="85"/>
                    <a:pt x="192" y="85"/>
                  </a:cubicBezTo>
                  <a:cubicBezTo>
                    <a:pt x="173" y="85"/>
                    <a:pt x="157" y="70"/>
                    <a:pt x="157" y="51"/>
                  </a:cubicBezTo>
                  <a:close/>
                  <a:moveTo>
                    <a:pt x="333" y="243"/>
                  </a:moveTo>
                  <a:cubicBezTo>
                    <a:pt x="314" y="243"/>
                    <a:pt x="299" y="228"/>
                    <a:pt x="299" y="209"/>
                  </a:cubicBezTo>
                  <a:cubicBezTo>
                    <a:pt x="299" y="189"/>
                    <a:pt x="314" y="174"/>
                    <a:pt x="333" y="174"/>
                  </a:cubicBezTo>
                  <a:cubicBezTo>
                    <a:pt x="352" y="174"/>
                    <a:pt x="368" y="189"/>
                    <a:pt x="368" y="209"/>
                  </a:cubicBezTo>
                  <a:cubicBezTo>
                    <a:pt x="368" y="228"/>
                    <a:pt x="352" y="243"/>
                    <a:pt x="333" y="243"/>
                  </a:cubicBezTo>
                  <a:close/>
                </a:path>
              </a:pathLst>
            </a:custGeom>
            <a:solidFill>
              <a:schemeClr val="accent1"/>
            </a:solidFill>
            <a:ln>
              <a:noFill/>
            </a:ln>
          </p:spPr>
          <p:txBody>
            <a:bodyPr spcFirstLastPara="1" wrap="square" lIns="91377" tIns="45676" rIns="91377" bIns="45676" anchor="t" anchorCtr="0">
              <a:noAutofit/>
            </a:bodyPr>
            <a:lstStyle/>
            <a:p>
              <a:pPr defTabSz="913852">
                <a:buClr>
                  <a:srgbClr val="000000"/>
                </a:buClr>
                <a:defRPr/>
              </a:pPr>
              <a:endParaRPr sz="1798" kern="0" dirty="0">
                <a:solidFill>
                  <a:srgbClr val="717074"/>
                </a:solidFill>
                <a:cs typeface="Arial"/>
                <a:sym typeface="Arial"/>
              </a:endParaRPr>
            </a:p>
          </p:txBody>
        </p:sp>
      </p:grpSp>
      <p:grpSp>
        <p:nvGrpSpPr>
          <p:cNvPr id="176" name="Group 175">
            <a:extLst>
              <a:ext uri="{FF2B5EF4-FFF2-40B4-BE49-F238E27FC236}">
                <a16:creationId xmlns:a16="http://schemas.microsoft.com/office/drawing/2014/main" id="{C8E819BA-BBE6-F14D-8E0A-73C336BFDF68}"/>
              </a:ext>
            </a:extLst>
          </p:cNvPr>
          <p:cNvGrpSpPr/>
          <p:nvPr/>
        </p:nvGrpSpPr>
        <p:grpSpPr>
          <a:xfrm>
            <a:off x="9196464" y="3277658"/>
            <a:ext cx="914162" cy="914162"/>
            <a:chOff x="9746569" y="1763482"/>
            <a:chExt cx="914400" cy="914400"/>
          </a:xfrm>
        </p:grpSpPr>
        <p:sp>
          <p:nvSpPr>
            <p:cNvPr id="66" name="Oval 65">
              <a:extLst>
                <a:ext uri="{FF2B5EF4-FFF2-40B4-BE49-F238E27FC236}">
                  <a16:creationId xmlns:a16="http://schemas.microsoft.com/office/drawing/2014/main" id="{0660CF60-F402-4648-8542-DB39E2031C92}"/>
                </a:ext>
              </a:extLst>
            </p:cNvPr>
            <p:cNvSpPr>
              <a:spLocks noChangeAspect="1"/>
            </p:cNvSpPr>
            <p:nvPr/>
          </p:nvSpPr>
          <p:spPr>
            <a:xfrm>
              <a:off x="9746569" y="1763482"/>
              <a:ext cx="914400" cy="914400"/>
            </a:xfrm>
            <a:prstGeom prst="ellipse">
              <a:avLst/>
            </a:prstGeom>
            <a:solidFill>
              <a:schemeClr val="bg1"/>
            </a:solidFill>
            <a:ln>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Google Shape;1515;p35">
              <a:extLst>
                <a:ext uri="{FF2B5EF4-FFF2-40B4-BE49-F238E27FC236}">
                  <a16:creationId xmlns:a16="http://schemas.microsoft.com/office/drawing/2014/main" id="{37402A47-B98D-7C42-AF9A-00A390EA595A}"/>
                </a:ext>
              </a:extLst>
            </p:cNvPr>
            <p:cNvSpPr/>
            <p:nvPr/>
          </p:nvSpPr>
          <p:spPr>
            <a:xfrm>
              <a:off x="9902807" y="2003440"/>
              <a:ext cx="614933" cy="511156"/>
            </a:xfrm>
            <a:custGeom>
              <a:avLst/>
              <a:gdLst/>
              <a:ahLst/>
              <a:cxnLst/>
              <a:rect l="l" t="t" r="r" b="b"/>
              <a:pathLst>
                <a:path w="384" h="319" extrusionOk="0">
                  <a:moveTo>
                    <a:pt x="224" y="147"/>
                  </a:moveTo>
                  <a:cubicBezTo>
                    <a:pt x="273" y="147"/>
                    <a:pt x="273" y="147"/>
                    <a:pt x="273" y="147"/>
                  </a:cubicBezTo>
                  <a:cubicBezTo>
                    <a:pt x="273" y="66"/>
                    <a:pt x="273" y="66"/>
                    <a:pt x="273" y="66"/>
                  </a:cubicBezTo>
                  <a:cubicBezTo>
                    <a:pt x="164" y="66"/>
                    <a:pt x="164" y="66"/>
                    <a:pt x="164" y="66"/>
                  </a:cubicBezTo>
                  <a:cubicBezTo>
                    <a:pt x="164" y="98"/>
                    <a:pt x="164" y="98"/>
                    <a:pt x="164" y="98"/>
                  </a:cubicBezTo>
                  <a:cubicBezTo>
                    <a:pt x="115" y="98"/>
                    <a:pt x="115" y="98"/>
                    <a:pt x="115" y="98"/>
                  </a:cubicBezTo>
                  <a:cubicBezTo>
                    <a:pt x="115" y="179"/>
                    <a:pt x="115" y="179"/>
                    <a:pt x="115" y="179"/>
                  </a:cubicBezTo>
                  <a:cubicBezTo>
                    <a:pt x="224" y="179"/>
                    <a:pt x="224" y="179"/>
                    <a:pt x="224" y="179"/>
                  </a:cubicBezTo>
                  <a:lnTo>
                    <a:pt x="224" y="147"/>
                  </a:lnTo>
                  <a:close/>
                  <a:moveTo>
                    <a:pt x="180" y="82"/>
                  </a:moveTo>
                  <a:cubicBezTo>
                    <a:pt x="257" y="82"/>
                    <a:pt x="257" y="82"/>
                    <a:pt x="257" y="82"/>
                  </a:cubicBezTo>
                  <a:cubicBezTo>
                    <a:pt x="257" y="131"/>
                    <a:pt x="257" y="131"/>
                    <a:pt x="257" y="131"/>
                  </a:cubicBezTo>
                  <a:cubicBezTo>
                    <a:pt x="224" y="131"/>
                    <a:pt x="224" y="131"/>
                    <a:pt x="224" y="131"/>
                  </a:cubicBezTo>
                  <a:cubicBezTo>
                    <a:pt x="224" y="98"/>
                    <a:pt x="224" y="98"/>
                    <a:pt x="224" y="98"/>
                  </a:cubicBezTo>
                  <a:cubicBezTo>
                    <a:pt x="180" y="98"/>
                    <a:pt x="180" y="98"/>
                    <a:pt x="180" y="98"/>
                  </a:cubicBezTo>
                  <a:lnTo>
                    <a:pt x="180" y="82"/>
                  </a:lnTo>
                  <a:close/>
                  <a:moveTo>
                    <a:pt x="180" y="114"/>
                  </a:moveTo>
                  <a:cubicBezTo>
                    <a:pt x="208" y="114"/>
                    <a:pt x="208" y="114"/>
                    <a:pt x="208" y="114"/>
                  </a:cubicBezTo>
                  <a:cubicBezTo>
                    <a:pt x="208" y="131"/>
                    <a:pt x="208" y="131"/>
                    <a:pt x="208" y="131"/>
                  </a:cubicBezTo>
                  <a:cubicBezTo>
                    <a:pt x="180" y="131"/>
                    <a:pt x="180" y="131"/>
                    <a:pt x="180" y="131"/>
                  </a:cubicBezTo>
                  <a:lnTo>
                    <a:pt x="180" y="114"/>
                  </a:lnTo>
                  <a:close/>
                  <a:moveTo>
                    <a:pt x="131" y="163"/>
                  </a:moveTo>
                  <a:cubicBezTo>
                    <a:pt x="131" y="114"/>
                    <a:pt x="131" y="114"/>
                    <a:pt x="131" y="114"/>
                  </a:cubicBezTo>
                  <a:cubicBezTo>
                    <a:pt x="164" y="114"/>
                    <a:pt x="164" y="114"/>
                    <a:pt x="164" y="114"/>
                  </a:cubicBezTo>
                  <a:cubicBezTo>
                    <a:pt x="164" y="147"/>
                    <a:pt x="164" y="147"/>
                    <a:pt x="164" y="147"/>
                  </a:cubicBezTo>
                  <a:cubicBezTo>
                    <a:pt x="208" y="147"/>
                    <a:pt x="208" y="147"/>
                    <a:pt x="208" y="147"/>
                  </a:cubicBezTo>
                  <a:cubicBezTo>
                    <a:pt x="208" y="163"/>
                    <a:pt x="208" y="163"/>
                    <a:pt x="208" y="163"/>
                  </a:cubicBezTo>
                  <a:lnTo>
                    <a:pt x="131" y="163"/>
                  </a:lnTo>
                  <a:close/>
                  <a:moveTo>
                    <a:pt x="363" y="0"/>
                  </a:moveTo>
                  <a:cubicBezTo>
                    <a:pt x="19" y="0"/>
                    <a:pt x="19" y="0"/>
                    <a:pt x="19" y="0"/>
                  </a:cubicBezTo>
                  <a:cubicBezTo>
                    <a:pt x="8" y="0"/>
                    <a:pt x="0" y="9"/>
                    <a:pt x="0" y="19"/>
                  </a:cubicBezTo>
                  <a:cubicBezTo>
                    <a:pt x="0" y="237"/>
                    <a:pt x="0" y="237"/>
                    <a:pt x="0" y="237"/>
                  </a:cubicBezTo>
                  <a:cubicBezTo>
                    <a:pt x="0" y="248"/>
                    <a:pt x="9" y="256"/>
                    <a:pt x="19" y="256"/>
                  </a:cubicBezTo>
                  <a:cubicBezTo>
                    <a:pt x="157" y="256"/>
                    <a:pt x="157" y="256"/>
                    <a:pt x="157" y="256"/>
                  </a:cubicBezTo>
                  <a:cubicBezTo>
                    <a:pt x="150" y="284"/>
                    <a:pt x="150" y="284"/>
                    <a:pt x="150" y="284"/>
                  </a:cubicBezTo>
                  <a:cubicBezTo>
                    <a:pt x="136" y="287"/>
                    <a:pt x="126" y="293"/>
                    <a:pt x="119" y="298"/>
                  </a:cubicBezTo>
                  <a:cubicBezTo>
                    <a:pt x="115" y="301"/>
                    <a:pt x="114" y="306"/>
                    <a:pt x="115" y="311"/>
                  </a:cubicBezTo>
                  <a:cubicBezTo>
                    <a:pt x="117" y="316"/>
                    <a:pt x="121" y="319"/>
                    <a:pt x="126" y="319"/>
                  </a:cubicBezTo>
                  <a:cubicBezTo>
                    <a:pt x="258" y="319"/>
                    <a:pt x="258" y="319"/>
                    <a:pt x="258" y="319"/>
                  </a:cubicBezTo>
                  <a:cubicBezTo>
                    <a:pt x="263" y="319"/>
                    <a:pt x="267" y="316"/>
                    <a:pt x="268" y="311"/>
                  </a:cubicBezTo>
                  <a:cubicBezTo>
                    <a:pt x="270" y="306"/>
                    <a:pt x="269" y="301"/>
                    <a:pt x="265" y="298"/>
                  </a:cubicBezTo>
                  <a:cubicBezTo>
                    <a:pt x="258" y="293"/>
                    <a:pt x="249" y="288"/>
                    <a:pt x="234" y="284"/>
                  </a:cubicBezTo>
                  <a:cubicBezTo>
                    <a:pt x="229" y="256"/>
                    <a:pt x="229" y="256"/>
                    <a:pt x="229" y="256"/>
                  </a:cubicBezTo>
                  <a:cubicBezTo>
                    <a:pt x="364" y="256"/>
                    <a:pt x="364" y="256"/>
                    <a:pt x="364" y="256"/>
                  </a:cubicBezTo>
                  <a:cubicBezTo>
                    <a:pt x="375" y="256"/>
                    <a:pt x="384" y="247"/>
                    <a:pt x="384" y="236"/>
                  </a:cubicBezTo>
                  <a:cubicBezTo>
                    <a:pt x="384" y="21"/>
                    <a:pt x="384" y="21"/>
                    <a:pt x="384" y="21"/>
                  </a:cubicBezTo>
                  <a:cubicBezTo>
                    <a:pt x="384" y="10"/>
                    <a:pt x="375" y="0"/>
                    <a:pt x="363" y="0"/>
                  </a:cubicBezTo>
                  <a:close/>
                  <a:moveTo>
                    <a:pt x="143" y="303"/>
                  </a:moveTo>
                  <a:cubicBezTo>
                    <a:pt x="152" y="299"/>
                    <a:pt x="163" y="296"/>
                    <a:pt x="179" y="295"/>
                  </a:cubicBezTo>
                  <a:cubicBezTo>
                    <a:pt x="202" y="295"/>
                    <a:pt x="202" y="295"/>
                    <a:pt x="202" y="295"/>
                  </a:cubicBezTo>
                  <a:cubicBezTo>
                    <a:pt x="219" y="296"/>
                    <a:pt x="232" y="299"/>
                    <a:pt x="240" y="303"/>
                  </a:cubicBezTo>
                  <a:lnTo>
                    <a:pt x="143" y="303"/>
                  </a:lnTo>
                  <a:close/>
                  <a:moveTo>
                    <a:pt x="190" y="279"/>
                  </a:moveTo>
                  <a:cubicBezTo>
                    <a:pt x="186" y="279"/>
                    <a:pt x="182" y="279"/>
                    <a:pt x="178" y="279"/>
                  </a:cubicBezTo>
                  <a:cubicBezTo>
                    <a:pt x="168" y="279"/>
                    <a:pt x="168" y="279"/>
                    <a:pt x="168" y="279"/>
                  </a:cubicBezTo>
                  <a:cubicBezTo>
                    <a:pt x="172" y="261"/>
                    <a:pt x="172" y="261"/>
                    <a:pt x="172" y="261"/>
                  </a:cubicBezTo>
                  <a:cubicBezTo>
                    <a:pt x="214" y="261"/>
                    <a:pt x="214" y="261"/>
                    <a:pt x="214" y="261"/>
                  </a:cubicBezTo>
                  <a:cubicBezTo>
                    <a:pt x="217" y="279"/>
                    <a:pt x="217" y="279"/>
                    <a:pt x="217" y="279"/>
                  </a:cubicBezTo>
                  <a:cubicBezTo>
                    <a:pt x="203" y="279"/>
                    <a:pt x="203" y="279"/>
                    <a:pt x="203" y="279"/>
                  </a:cubicBezTo>
                  <a:cubicBezTo>
                    <a:pt x="199" y="279"/>
                    <a:pt x="194" y="279"/>
                    <a:pt x="190" y="279"/>
                  </a:cubicBezTo>
                  <a:close/>
                  <a:moveTo>
                    <a:pt x="19" y="16"/>
                  </a:moveTo>
                  <a:cubicBezTo>
                    <a:pt x="363" y="16"/>
                    <a:pt x="363" y="16"/>
                    <a:pt x="363" y="16"/>
                  </a:cubicBezTo>
                  <a:cubicBezTo>
                    <a:pt x="366" y="16"/>
                    <a:pt x="368" y="18"/>
                    <a:pt x="368" y="21"/>
                  </a:cubicBezTo>
                  <a:cubicBezTo>
                    <a:pt x="368" y="202"/>
                    <a:pt x="368" y="202"/>
                    <a:pt x="368" y="202"/>
                  </a:cubicBezTo>
                  <a:cubicBezTo>
                    <a:pt x="16" y="202"/>
                    <a:pt x="16" y="202"/>
                    <a:pt x="16" y="202"/>
                  </a:cubicBezTo>
                  <a:cubicBezTo>
                    <a:pt x="16" y="19"/>
                    <a:pt x="16" y="19"/>
                    <a:pt x="16" y="19"/>
                  </a:cubicBezTo>
                  <a:cubicBezTo>
                    <a:pt x="16" y="18"/>
                    <a:pt x="17" y="16"/>
                    <a:pt x="19" y="16"/>
                  </a:cubicBezTo>
                  <a:close/>
                  <a:moveTo>
                    <a:pt x="364" y="240"/>
                  </a:moveTo>
                  <a:cubicBezTo>
                    <a:pt x="19" y="240"/>
                    <a:pt x="19" y="240"/>
                    <a:pt x="19" y="240"/>
                  </a:cubicBezTo>
                  <a:cubicBezTo>
                    <a:pt x="17" y="240"/>
                    <a:pt x="16" y="239"/>
                    <a:pt x="16" y="237"/>
                  </a:cubicBezTo>
                  <a:cubicBezTo>
                    <a:pt x="16" y="218"/>
                    <a:pt x="16" y="218"/>
                    <a:pt x="16" y="218"/>
                  </a:cubicBezTo>
                  <a:cubicBezTo>
                    <a:pt x="368" y="218"/>
                    <a:pt x="368" y="218"/>
                    <a:pt x="368" y="218"/>
                  </a:cubicBezTo>
                  <a:cubicBezTo>
                    <a:pt x="368" y="236"/>
                    <a:pt x="368" y="236"/>
                    <a:pt x="368" y="236"/>
                  </a:cubicBezTo>
                  <a:cubicBezTo>
                    <a:pt x="368" y="238"/>
                    <a:pt x="366" y="240"/>
                    <a:pt x="364" y="240"/>
                  </a:cubicBezTo>
                  <a:close/>
                  <a:moveTo>
                    <a:pt x="200" y="231"/>
                  </a:moveTo>
                  <a:cubicBezTo>
                    <a:pt x="200" y="236"/>
                    <a:pt x="196" y="239"/>
                    <a:pt x="192" y="239"/>
                  </a:cubicBezTo>
                  <a:cubicBezTo>
                    <a:pt x="188" y="239"/>
                    <a:pt x="184" y="236"/>
                    <a:pt x="184" y="231"/>
                  </a:cubicBezTo>
                  <a:cubicBezTo>
                    <a:pt x="184" y="227"/>
                    <a:pt x="188" y="224"/>
                    <a:pt x="192" y="224"/>
                  </a:cubicBezTo>
                  <a:cubicBezTo>
                    <a:pt x="196" y="224"/>
                    <a:pt x="200" y="227"/>
                    <a:pt x="200" y="231"/>
                  </a:cubicBezTo>
                  <a:close/>
                </a:path>
              </a:pathLst>
            </a:custGeom>
            <a:solidFill>
              <a:schemeClr val="accent2"/>
            </a:solidFill>
            <a:ln>
              <a:noFill/>
            </a:ln>
          </p:spPr>
          <p:txBody>
            <a:bodyPr spcFirstLastPara="1" wrap="square" lIns="91377" tIns="45676" rIns="91377" bIns="45676" anchor="t" anchorCtr="0">
              <a:noAutofit/>
            </a:bodyPr>
            <a:lstStyle/>
            <a:p>
              <a:pPr defTabSz="913852">
                <a:buClr>
                  <a:srgbClr val="000000"/>
                </a:buClr>
                <a:defRPr/>
              </a:pPr>
              <a:endParaRPr sz="1798" kern="0" dirty="0">
                <a:solidFill>
                  <a:srgbClr val="717074"/>
                </a:solidFill>
                <a:cs typeface="Arial"/>
                <a:sym typeface="Arial"/>
              </a:endParaRPr>
            </a:p>
          </p:txBody>
        </p:sp>
      </p:grpSp>
      <p:grpSp>
        <p:nvGrpSpPr>
          <p:cNvPr id="2" name="Group 1">
            <a:extLst>
              <a:ext uri="{FF2B5EF4-FFF2-40B4-BE49-F238E27FC236}">
                <a16:creationId xmlns:a16="http://schemas.microsoft.com/office/drawing/2014/main" id="{CEEA90E4-68CB-D648-9CE1-7D64BA312F94}"/>
              </a:ext>
            </a:extLst>
          </p:cNvPr>
          <p:cNvGrpSpPr/>
          <p:nvPr/>
        </p:nvGrpSpPr>
        <p:grpSpPr>
          <a:xfrm>
            <a:off x="2009134" y="3277658"/>
            <a:ext cx="914162" cy="914162"/>
            <a:chOff x="2865068" y="2547227"/>
            <a:chExt cx="914162" cy="914162"/>
          </a:xfrm>
        </p:grpSpPr>
        <p:sp>
          <p:nvSpPr>
            <p:cNvPr id="64" name="Oval 63">
              <a:extLst>
                <a:ext uri="{FF2B5EF4-FFF2-40B4-BE49-F238E27FC236}">
                  <a16:creationId xmlns:a16="http://schemas.microsoft.com/office/drawing/2014/main" id="{863DE49F-F083-944B-B2AD-D86324800F2D}"/>
                </a:ext>
              </a:extLst>
            </p:cNvPr>
            <p:cNvSpPr>
              <a:spLocks noChangeAspect="1"/>
            </p:cNvSpPr>
            <p:nvPr/>
          </p:nvSpPr>
          <p:spPr>
            <a:xfrm>
              <a:off x="2865068" y="2547227"/>
              <a:ext cx="914162" cy="914162"/>
            </a:xfrm>
            <a:prstGeom prst="ellipse">
              <a:avLst/>
            </a:prstGeom>
            <a:solidFill>
              <a:schemeClr val="bg1"/>
            </a:solidFill>
            <a:ln>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Freeform 2">
              <a:extLst>
                <a:ext uri="{FF2B5EF4-FFF2-40B4-BE49-F238E27FC236}">
                  <a16:creationId xmlns:a16="http://schemas.microsoft.com/office/drawing/2014/main" id="{D016CB39-BD9B-244B-ACD5-53A0440F4802}"/>
                </a:ext>
              </a:extLst>
            </p:cNvPr>
            <p:cNvSpPr>
              <a:spLocks noChangeArrowheads="1"/>
            </p:cNvSpPr>
            <p:nvPr/>
          </p:nvSpPr>
          <p:spPr bwMode="auto">
            <a:xfrm>
              <a:off x="2975107" y="2743011"/>
              <a:ext cx="710406" cy="419362"/>
            </a:xfrm>
            <a:custGeom>
              <a:avLst/>
              <a:gdLst>
                <a:gd name="T0" fmla="*/ 2710 w 3367"/>
                <a:gd name="T1" fmla="*/ 1989 h 1990"/>
                <a:gd name="T2" fmla="*/ 2705 w 3367"/>
                <a:gd name="T3" fmla="*/ 1989 h 1990"/>
                <a:gd name="T4" fmla="*/ 2699 w 3367"/>
                <a:gd name="T5" fmla="*/ 1989 h 1990"/>
                <a:gd name="T6" fmla="*/ 557 w 3367"/>
                <a:gd name="T7" fmla="*/ 1989 h 1990"/>
                <a:gd name="T8" fmla="*/ 0 w 3367"/>
                <a:gd name="T9" fmla="*/ 1432 h 1990"/>
                <a:gd name="T10" fmla="*/ 557 w 3367"/>
                <a:gd name="T11" fmla="*/ 874 h 1990"/>
                <a:gd name="T12" fmla="*/ 618 w 3367"/>
                <a:gd name="T13" fmla="*/ 879 h 1990"/>
                <a:gd name="T14" fmla="*/ 1245 w 3367"/>
                <a:gd name="T15" fmla="*/ 415 h 1990"/>
                <a:gd name="T16" fmla="*/ 1447 w 3367"/>
                <a:gd name="T17" fmla="*/ 446 h 1990"/>
                <a:gd name="T18" fmla="*/ 2142 w 3367"/>
                <a:gd name="T19" fmla="*/ 0 h 1990"/>
                <a:gd name="T20" fmla="*/ 2904 w 3367"/>
                <a:gd name="T21" fmla="*/ 706 h 1990"/>
                <a:gd name="T22" fmla="*/ 3366 w 3367"/>
                <a:gd name="T23" fmla="*/ 1333 h 1990"/>
                <a:gd name="T24" fmla="*/ 2756 w 3367"/>
                <a:gd name="T25" fmla="*/ 1987 h 1990"/>
                <a:gd name="T26" fmla="*/ 2756 w 3367"/>
                <a:gd name="T27" fmla="*/ 1989 h 1990"/>
                <a:gd name="T28" fmla="*/ 2723 w 3367"/>
                <a:gd name="T29" fmla="*/ 1989 h 1990"/>
                <a:gd name="T30" fmla="*/ 2710 w 3367"/>
                <a:gd name="T31" fmla="*/ 1989 h 1990"/>
                <a:gd name="T32" fmla="*/ 2642 w 3367"/>
                <a:gd name="T33" fmla="*/ 1836 h 1990"/>
                <a:gd name="T34" fmla="*/ 2710 w 3367"/>
                <a:gd name="T35" fmla="*/ 1836 h 1990"/>
                <a:gd name="T36" fmla="*/ 3213 w 3367"/>
                <a:gd name="T37" fmla="*/ 1333 h 1990"/>
                <a:gd name="T38" fmla="*/ 2815 w 3367"/>
                <a:gd name="T39" fmla="*/ 842 h 1990"/>
                <a:gd name="T40" fmla="*/ 2754 w 3367"/>
                <a:gd name="T41" fmla="*/ 828 h 1990"/>
                <a:gd name="T42" fmla="*/ 2754 w 3367"/>
                <a:gd name="T43" fmla="*/ 763 h 1990"/>
                <a:gd name="T44" fmla="*/ 2142 w 3367"/>
                <a:gd name="T45" fmla="*/ 153 h 1990"/>
                <a:gd name="T46" fmla="*/ 1562 w 3367"/>
                <a:gd name="T47" fmla="*/ 571 h 1990"/>
                <a:gd name="T48" fmla="*/ 1536 w 3367"/>
                <a:gd name="T49" fmla="*/ 651 h 1990"/>
                <a:gd name="T50" fmla="*/ 1460 w 3367"/>
                <a:gd name="T51" fmla="*/ 616 h 1990"/>
                <a:gd name="T52" fmla="*/ 1248 w 3367"/>
                <a:gd name="T53" fmla="*/ 571 h 1990"/>
                <a:gd name="T54" fmla="*/ 754 w 3367"/>
                <a:gd name="T55" fmla="*/ 981 h 1990"/>
                <a:gd name="T56" fmla="*/ 738 w 3367"/>
                <a:gd name="T57" fmla="*/ 1062 h 1990"/>
                <a:gd name="T58" fmla="*/ 660 w 3367"/>
                <a:gd name="T59" fmla="*/ 1043 h 1990"/>
                <a:gd name="T60" fmla="*/ 559 w 3367"/>
                <a:gd name="T61" fmla="*/ 1029 h 1990"/>
                <a:gd name="T62" fmla="*/ 155 w 3367"/>
                <a:gd name="T63" fmla="*/ 1434 h 1990"/>
                <a:gd name="T64" fmla="*/ 557 w 3367"/>
                <a:gd name="T65" fmla="*/ 1836 h 1990"/>
                <a:gd name="T66" fmla="*/ 2642 w 3367"/>
                <a:gd name="T67" fmla="*/ 1836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67" h="1990">
                  <a:moveTo>
                    <a:pt x="2710" y="1989"/>
                  </a:moveTo>
                  <a:cubicBezTo>
                    <a:pt x="2708" y="1989"/>
                    <a:pt x="2708" y="1989"/>
                    <a:pt x="2705" y="1989"/>
                  </a:cubicBezTo>
                  <a:lnTo>
                    <a:pt x="2699" y="1989"/>
                  </a:lnTo>
                  <a:lnTo>
                    <a:pt x="557" y="1989"/>
                  </a:lnTo>
                  <a:cubicBezTo>
                    <a:pt x="249" y="1989"/>
                    <a:pt x="0" y="1740"/>
                    <a:pt x="0" y="1432"/>
                  </a:cubicBezTo>
                  <a:cubicBezTo>
                    <a:pt x="0" y="1123"/>
                    <a:pt x="249" y="874"/>
                    <a:pt x="557" y="874"/>
                  </a:cubicBezTo>
                  <a:cubicBezTo>
                    <a:pt x="577" y="874"/>
                    <a:pt x="598" y="876"/>
                    <a:pt x="618" y="879"/>
                  </a:cubicBezTo>
                  <a:cubicBezTo>
                    <a:pt x="701" y="608"/>
                    <a:pt x="955" y="415"/>
                    <a:pt x="1245" y="415"/>
                  </a:cubicBezTo>
                  <a:cubicBezTo>
                    <a:pt x="1313" y="415"/>
                    <a:pt x="1381" y="426"/>
                    <a:pt x="1447" y="446"/>
                  </a:cubicBezTo>
                  <a:cubicBezTo>
                    <a:pt x="1569" y="175"/>
                    <a:pt x="1840" y="0"/>
                    <a:pt x="2142" y="0"/>
                  </a:cubicBezTo>
                  <a:cubicBezTo>
                    <a:pt x="2544" y="0"/>
                    <a:pt x="2874" y="313"/>
                    <a:pt x="2904" y="706"/>
                  </a:cubicBezTo>
                  <a:cubicBezTo>
                    <a:pt x="3175" y="789"/>
                    <a:pt x="3366" y="1045"/>
                    <a:pt x="3366" y="1333"/>
                  </a:cubicBezTo>
                  <a:cubicBezTo>
                    <a:pt x="3366" y="1679"/>
                    <a:pt x="3097" y="1963"/>
                    <a:pt x="2756" y="1987"/>
                  </a:cubicBezTo>
                  <a:lnTo>
                    <a:pt x="2756" y="1989"/>
                  </a:lnTo>
                  <a:lnTo>
                    <a:pt x="2723" y="1989"/>
                  </a:lnTo>
                  <a:cubicBezTo>
                    <a:pt x="2719" y="1989"/>
                    <a:pt x="2714" y="1989"/>
                    <a:pt x="2710" y="1989"/>
                  </a:cubicBezTo>
                  <a:close/>
                  <a:moveTo>
                    <a:pt x="2642" y="1836"/>
                  </a:moveTo>
                  <a:lnTo>
                    <a:pt x="2710" y="1836"/>
                  </a:lnTo>
                  <a:cubicBezTo>
                    <a:pt x="2987" y="1836"/>
                    <a:pt x="3213" y="1611"/>
                    <a:pt x="3213" y="1333"/>
                  </a:cubicBezTo>
                  <a:cubicBezTo>
                    <a:pt x="3213" y="1097"/>
                    <a:pt x="3044" y="890"/>
                    <a:pt x="2815" y="842"/>
                  </a:cubicBezTo>
                  <a:lnTo>
                    <a:pt x="2754" y="828"/>
                  </a:lnTo>
                  <a:lnTo>
                    <a:pt x="2754" y="763"/>
                  </a:lnTo>
                  <a:cubicBezTo>
                    <a:pt x="2754" y="428"/>
                    <a:pt x="2478" y="153"/>
                    <a:pt x="2142" y="153"/>
                  </a:cubicBezTo>
                  <a:cubicBezTo>
                    <a:pt x="1879" y="153"/>
                    <a:pt x="1645" y="321"/>
                    <a:pt x="1562" y="571"/>
                  </a:cubicBezTo>
                  <a:lnTo>
                    <a:pt x="1536" y="651"/>
                  </a:lnTo>
                  <a:lnTo>
                    <a:pt x="1460" y="616"/>
                  </a:lnTo>
                  <a:cubicBezTo>
                    <a:pt x="1394" y="586"/>
                    <a:pt x="1322" y="571"/>
                    <a:pt x="1248" y="571"/>
                  </a:cubicBezTo>
                  <a:cubicBezTo>
                    <a:pt x="1005" y="571"/>
                    <a:pt x="797" y="743"/>
                    <a:pt x="754" y="981"/>
                  </a:cubicBezTo>
                  <a:lnTo>
                    <a:pt x="738" y="1062"/>
                  </a:lnTo>
                  <a:lnTo>
                    <a:pt x="660" y="1043"/>
                  </a:lnTo>
                  <a:cubicBezTo>
                    <a:pt x="627" y="1034"/>
                    <a:pt x="594" y="1029"/>
                    <a:pt x="559" y="1029"/>
                  </a:cubicBezTo>
                  <a:cubicBezTo>
                    <a:pt x="336" y="1029"/>
                    <a:pt x="155" y="1211"/>
                    <a:pt x="155" y="1434"/>
                  </a:cubicBezTo>
                  <a:cubicBezTo>
                    <a:pt x="155" y="1657"/>
                    <a:pt x="334" y="1836"/>
                    <a:pt x="557" y="1836"/>
                  </a:cubicBezTo>
                  <a:lnTo>
                    <a:pt x="2642" y="1836"/>
                  </a:lnTo>
                  <a:close/>
                </a:path>
              </a:pathLst>
            </a:custGeom>
            <a:solidFill>
              <a:schemeClr val="accent4"/>
            </a:solidFill>
            <a:ln>
              <a:noFill/>
            </a:ln>
            <a:effectLst/>
          </p:spPr>
          <p:txBody>
            <a:bodyPr wrap="none" anchor="ctr"/>
            <a:lstStyle/>
            <a:p>
              <a:endParaRPr lang="en-US"/>
            </a:p>
          </p:txBody>
        </p:sp>
      </p:grpSp>
      <p:sp>
        <p:nvSpPr>
          <p:cNvPr id="15" name="Rectangle 14">
            <a:extLst>
              <a:ext uri="{FF2B5EF4-FFF2-40B4-BE49-F238E27FC236}">
                <a16:creationId xmlns:a16="http://schemas.microsoft.com/office/drawing/2014/main" id="{3C98AA9F-274D-D74A-ACFA-79292304E474}"/>
              </a:ext>
            </a:extLst>
          </p:cNvPr>
          <p:cNvSpPr/>
          <p:nvPr/>
        </p:nvSpPr>
        <p:spPr>
          <a:xfrm>
            <a:off x="1211217" y="1930527"/>
            <a:ext cx="2314251" cy="6551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dirty="0">
                <a:solidFill>
                  <a:schemeClr val="tx1"/>
                </a:solidFill>
              </a:rPr>
              <a:t>CREATE NEW VALUE</a:t>
            </a:r>
          </a:p>
        </p:txBody>
      </p:sp>
      <p:sp>
        <p:nvSpPr>
          <p:cNvPr id="16" name="Rectangle 15">
            <a:extLst>
              <a:ext uri="{FF2B5EF4-FFF2-40B4-BE49-F238E27FC236}">
                <a16:creationId xmlns:a16="http://schemas.microsoft.com/office/drawing/2014/main" id="{A662DF90-E8F4-B34F-8BF9-F2FB3C51B6F2}"/>
              </a:ext>
            </a:extLst>
          </p:cNvPr>
          <p:cNvSpPr/>
          <p:nvPr/>
        </p:nvSpPr>
        <p:spPr>
          <a:xfrm>
            <a:off x="3597387" y="1930527"/>
            <a:ext cx="3844878" cy="6551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dirty="0">
                <a:solidFill>
                  <a:schemeClr val="tx1"/>
                </a:solidFill>
              </a:rPr>
              <a:t>DELIVER EXCELLENT EXPERIENCES</a:t>
            </a:r>
          </a:p>
        </p:txBody>
      </p:sp>
      <p:sp>
        <p:nvSpPr>
          <p:cNvPr id="17" name="Rectangle 16">
            <a:extLst>
              <a:ext uri="{FF2B5EF4-FFF2-40B4-BE49-F238E27FC236}">
                <a16:creationId xmlns:a16="http://schemas.microsoft.com/office/drawing/2014/main" id="{4C689EB7-8274-D74A-B54D-9C159884E647}"/>
              </a:ext>
            </a:extLst>
          </p:cNvPr>
          <p:cNvSpPr/>
          <p:nvPr/>
        </p:nvSpPr>
        <p:spPr>
          <a:xfrm>
            <a:off x="7341517" y="1930527"/>
            <a:ext cx="3844878" cy="6551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dirty="0">
                <a:solidFill>
                  <a:schemeClr val="tx1"/>
                </a:solidFill>
              </a:rPr>
              <a:t>PROTECT BRAND AND CUSTOMER TRUST</a:t>
            </a:r>
          </a:p>
        </p:txBody>
      </p:sp>
      <p:sp>
        <p:nvSpPr>
          <p:cNvPr id="19" name="Freeform 18">
            <a:extLst>
              <a:ext uri="{FF2B5EF4-FFF2-40B4-BE49-F238E27FC236}">
                <a16:creationId xmlns:a16="http://schemas.microsoft.com/office/drawing/2014/main" id="{FAAE37F1-39F4-E94F-A17F-770A0120E676}"/>
              </a:ext>
            </a:extLst>
          </p:cNvPr>
          <p:cNvSpPr/>
          <p:nvPr/>
        </p:nvSpPr>
        <p:spPr>
          <a:xfrm rot="16200000" flipH="1">
            <a:off x="5929601" y="-3444078"/>
            <a:ext cx="329623" cy="10287851"/>
          </a:xfrm>
          <a:custGeom>
            <a:avLst/>
            <a:gdLst>
              <a:gd name="connsiteX0" fmla="*/ 12185374 w 12185374"/>
              <a:gd name="connsiteY0" fmla="*/ 0 h 6877878"/>
              <a:gd name="connsiteX1" fmla="*/ 0 w 12185374"/>
              <a:gd name="connsiteY1" fmla="*/ 0 h 6877878"/>
              <a:gd name="connsiteX2" fmla="*/ 0 w 12185374"/>
              <a:gd name="connsiteY2" fmla="*/ 6877878 h 6877878"/>
              <a:gd name="connsiteX3" fmla="*/ 12165495 w 12185374"/>
              <a:gd name="connsiteY3" fmla="*/ 6877878 h 6877878"/>
              <a:gd name="connsiteX4" fmla="*/ 12165495 w 12185374"/>
              <a:gd name="connsiteY4" fmla="*/ 6698974 h 6877878"/>
              <a:gd name="connsiteX0" fmla="*/ 12185374 w 12185374"/>
              <a:gd name="connsiteY0" fmla="*/ 0 h 6877878"/>
              <a:gd name="connsiteX1" fmla="*/ 0 w 12185374"/>
              <a:gd name="connsiteY1" fmla="*/ 0 h 6877878"/>
              <a:gd name="connsiteX2" fmla="*/ 0 w 12185374"/>
              <a:gd name="connsiteY2" fmla="*/ 6877878 h 6877878"/>
              <a:gd name="connsiteX3" fmla="*/ 12165495 w 12185374"/>
              <a:gd name="connsiteY3" fmla="*/ 6877878 h 6877878"/>
            </a:gdLst>
            <a:ahLst/>
            <a:cxnLst>
              <a:cxn ang="0">
                <a:pos x="connsiteX0" y="connsiteY0"/>
              </a:cxn>
              <a:cxn ang="0">
                <a:pos x="connsiteX1" y="connsiteY1"/>
              </a:cxn>
              <a:cxn ang="0">
                <a:pos x="connsiteX2" y="connsiteY2"/>
              </a:cxn>
              <a:cxn ang="0">
                <a:pos x="connsiteX3" y="connsiteY3"/>
              </a:cxn>
            </a:cxnLst>
            <a:rect l="l" t="t" r="r" b="b"/>
            <a:pathLst>
              <a:path w="12185374" h="6877878">
                <a:moveTo>
                  <a:pt x="12185374" y="0"/>
                </a:moveTo>
                <a:lnTo>
                  <a:pt x="0" y="0"/>
                </a:lnTo>
                <a:lnTo>
                  <a:pt x="0" y="6877878"/>
                </a:lnTo>
                <a:lnTo>
                  <a:pt x="12165495" y="6877878"/>
                </a:lnTo>
              </a:path>
            </a:pathLst>
          </a:cu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04CD637-3C2E-BA4D-8F47-903D58BD572A}"/>
              </a:ext>
            </a:extLst>
          </p:cNvPr>
          <p:cNvCxnSpPr>
            <a:cxnSpLocks/>
          </p:cNvCxnSpPr>
          <p:nvPr/>
        </p:nvCxnSpPr>
        <p:spPr bwMode="gray">
          <a:xfrm>
            <a:off x="957636" y="3012138"/>
            <a:ext cx="10273553" cy="0"/>
          </a:xfrm>
          <a:prstGeom prst="line">
            <a:avLst/>
          </a:prstGeom>
          <a:ln w="25400">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Cross 21">
            <a:extLst>
              <a:ext uri="{FF2B5EF4-FFF2-40B4-BE49-F238E27FC236}">
                <a16:creationId xmlns:a16="http://schemas.microsoft.com/office/drawing/2014/main" id="{95C89B42-74E2-C54C-999F-38DB39BC6B10}"/>
              </a:ext>
            </a:extLst>
          </p:cNvPr>
          <p:cNvSpPr/>
          <p:nvPr/>
        </p:nvSpPr>
        <p:spPr>
          <a:xfrm>
            <a:off x="3429849" y="2014288"/>
            <a:ext cx="573438" cy="573438"/>
          </a:xfrm>
          <a:prstGeom prst="plus">
            <a:avLst>
              <a:gd name="adj" fmla="val 43919"/>
            </a:avLst>
          </a:prstGeom>
          <a:solidFill>
            <a:schemeClr val="bg1">
              <a:lumMod val="7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400" dirty="0">
              <a:solidFill>
                <a:prstClr val="white"/>
              </a:solidFill>
              <a:latin typeface="Arial"/>
            </a:endParaRPr>
          </a:p>
        </p:txBody>
      </p:sp>
      <p:sp>
        <p:nvSpPr>
          <p:cNvPr id="23" name="Cross 22">
            <a:extLst>
              <a:ext uri="{FF2B5EF4-FFF2-40B4-BE49-F238E27FC236}">
                <a16:creationId xmlns:a16="http://schemas.microsoft.com/office/drawing/2014/main" id="{11F779E9-EC01-674F-998E-6027183723F0}"/>
              </a:ext>
            </a:extLst>
          </p:cNvPr>
          <p:cNvSpPr/>
          <p:nvPr/>
        </p:nvSpPr>
        <p:spPr>
          <a:xfrm>
            <a:off x="7033390" y="2014288"/>
            <a:ext cx="573438" cy="573438"/>
          </a:xfrm>
          <a:prstGeom prst="plus">
            <a:avLst>
              <a:gd name="adj" fmla="val 43919"/>
            </a:avLst>
          </a:prstGeom>
          <a:solidFill>
            <a:schemeClr val="bg1">
              <a:lumMod val="7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2400" dirty="0">
              <a:solidFill>
                <a:prstClr val="white"/>
              </a:solidFill>
              <a:latin typeface="Arial"/>
            </a:endParaRPr>
          </a:p>
        </p:txBody>
      </p:sp>
    </p:spTree>
    <p:extLst>
      <p:ext uri="{BB962C8B-B14F-4D97-AF65-F5344CB8AC3E}">
        <p14:creationId xmlns:p14="http://schemas.microsoft.com/office/powerpoint/2010/main" val="30907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D3BC8D9-3036-1D4C-8828-22911139F6BA}"/>
              </a:ext>
            </a:extLst>
          </p:cNvPr>
          <p:cNvSpPr>
            <a:spLocks noGrp="1"/>
          </p:cNvSpPr>
          <p:nvPr>
            <p:ph type="body" sz="quarter" idx="16"/>
          </p:nvPr>
        </p:nvSpPr>
        <p:spPr/>
        <p:txBody>
          <a:bodyPr/>
          <a:lstStyle/>
          <a:p>
            <a:pPr marL="0" indent="0">
              <a:buNone/>
            </a:pPr>
            <a:r>
              <a:rPr lang="en-US" sz="4400" dirty="0"/>
              <a:t>Thank You</a:t>
            </a:r>
          </a:p>
        </p:txBody>
      </p:sp>
    </p:spTree>
    <p:extLst>
      <p:ext uri="{BB962C8B-B14F-4D97-AF65-F5344CB8AC3E}">
        <p14:creationId xmlns:p14="http://schemas.microsoft.com/office/powerpoint/2010/main" val="40373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5F9EFB-1516-45C7-A8B5-91B9C4C3019F}"/>
              </a:ext>
            </a:extLst>
          </p:cNvPr>
          <p:cNvGrpSpPr/>
          <p:nvPr/>
        </p:nvGrpSpPr>
        <p:grpSpPr>
          <a:xfrm>
            <a:off x="2666661" y="529741"/>
            <a:ext cx="7041089" cy="4064090"/>
            <a:chOff x="2313621" y="1014736"/>
            <a:chExt cx="7747215" cy="4471664"/>
          </a:xfrm>
        </p:grpSpPr>
        <p:sp>
          <p:nvSpPr>
            <p:cNvPr id="90" name="Rectangle 89">
              <a:extLst>
                <a:ext uri="{FF2B5EF4-FFF2-40B4-BE49-F238E27FC236}">
                  <a16:creationId xmlns:a16="http://schemas.microsoft.com/office/drawing/2014/main" id="{6E63AB30-AF4C-4D3D-9306-B0C87864B410}"/>
                </a:ext>
              </a:extLst>
            </p:cNvPr>
            <p:cNvSpPr/>
            <p:nvPr/>
          </p:nvSpPr>
          <p:spPr>
            <a:xfrm>
              <a:off x="7394122" y="4273485"/>
              <a:ext cx="485128" cy="49729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dirty="0">
                <a:solidFill>
                  <a:srgbClr val="002142"/>
                </a:solidFill>
                <a:latin typeface="Metropolis"/>
              </a:endParaRPr>
            </a:p>
          </p:txBody>
        </p:sp>
        <p:grpSp>
          <p:nvGrpSpPr>
            <p:cNvPr id="3" name="Group 2"/>
            <p:cNvGrpSpPr/>
            <p:nvPr/>
          </p:nvGrpSpPr>
          <p:grpSpPr>
            <a:xfrm>
              <a:off x="2356417" y="1014736"/>
              <a:ext cx="7581038" cy="1422802"/>
              <a:chOff x="2286998" y="1219200"/>
              <a:chExt cx="7581038" cy="1422802"/>
            </a:xfrm>
            <a:solidFill>
              <a:schemeClr val="tx1"/>
            </a:solidFill>
          </p:grpSpPr>
          <p:sp>
            <p:nvSpPr>
              <p:cNvPr id="4" name="Freeform 142"/>
              <p:cNvSpPr>
                <a:spLocks/>
              </p:cNvSpPr>
              <p:nvPr/>
            </p:nvSpPr>
            <p:spPr bwMode="auto">
              <a:xfrm>
                <a:off x="2286998" y="1243336"/>
                <a:ext cx="988359" cy="1374531"/>
              </a:xfrm>
              <a:custGeom>
                <a:avLst/>
                <a:gdLst>
                  <a:gd name="T0" fmla="*/ 0 w 819"/>
                  <a:gd name="T1" fmla="*/ 1139 h 1139"/>
                  <a:gd name="T2" fmla="*/ 0 w 819"/>
                  <a:gd name="T3" fmla="*/ 0 h 1139"/>
                  <a:gd name="T4" fmla="*/ 812 w 819"/>
                  <a:gd name="T5" fmla="*/ 0 h 1139"/>
                  <a:gd name="T6" fmla="*/ 812 w 819"/>
                  <a:gd name="T7" fmla="*/ 77 h 1139"/>
                  <a:gd name="T8" fmla="*/ 86 w 819"/>
                  <a:gd name="T9" fmla="*/ 77 h 1139"/>
                  <a:gd name="T10" fmla="*/ 86 w 819"/>
                  <a:gd name="T11" fmla="*/ 526 h 1139"/>
                  <a:gd name="T12" fmla="*/ 738 w 819"/>
                  <a:gd name="T13" fmla="*/ 526 h 1139"/>
                  <a:gd name="T14" fmla="*/ 738 w 819"/>
                  <a:gd name="T15" fmla="*/ 604 h 1139"/>
                  <a:gd name="T16" fmla="*/ 86 w 819"/>
                  <a:gd name="T17" fmla="*/ 604 h 1139"/>
                  <a:gd name="T18" fmla="*/ 86 w 819"/>
                  <a:gd name="T19" fmla="*/ 1062 h 1139"/>
                  <a:gd name="T20" fmla="*/ 819 w 819"/>
                  <a:gd name="T21" fmla="*/ 1062 h 1139"/>
                  <a:gd name="T22" fmla="*/ 819 w 819"/>
                  <a:gd name="T23" fmla="*/ 1139 h 1139"/>
                  <a:gd name="T24" fmla="*/ 0 w 819"/>
                  <a:gd name="T25" fmla="*/ 113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9" h="1139">
                    <a:moveTo>
                      <a:pt x="0" y="1139"/>
                    </a:moveTo>
                    <a:lnTo>
                      <a:pt x="0" y="0"/>
                    </a:lnTo>
                    <a:lnTo>
                      <a:pt x="812" y="0"/>
                    </a:lnTo>
                    <a:lnTo>
                      <a:pt x="812" y="77"/>
                    </a:lnTo>
                    <a:lnTo>
                      <a:pt x="86" y="77"/>
                    </a:lnTo>
                    <a:lnTo>
                      <a:pt x="86" y="526"/>
                    </a:lnTo>
                    <a:lnTo>
                      <a:pt x="738" y="526"/>
                    </a:lnTo>
                    <a:lnTo>
                      <a:pt x="738" y="604"/>
                    </a:lnTo>
                    <a:lnTo>
                      <a:pt x="86" y="604"/>
                    </a:lnTo>
                    <a:lnTo>
                      <a:pt x="86" y="1062"/>
                    </a:lnTo>
                    <a:lnTo>
                      <a:pt x="819" y="1062"/>
                    </a:lnTo>
                    <a:lnTo>
                      <a:pt x="819" y="1139"/>
                    </a:lnTo>
                    <a:lnTo>
                      <a:pt x="0" y="1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5" name="Freeform 143"/>
              <p:cNvSpPr>
                <a:spLocks noEditPoints="1"/>
              </p:cNvSpPr>
              <p:nvPr/>
            </p:nvSpPr>
            <p:spPr bwMode="auto">
              <a:xfrm>
                <a:off x="4363879" y="1243336"/>
                <a:ext cx="1010081" cy="1374531"/>
              </a:xfrm>
              <a:custGeom>
                <a:avLst/>
                <a:gdLst>
                  <a:gd name="T0" fmla="*/ 219 w 466"/>
                  <a:gd name="T1" fmla="*/ 398 h 634"/>
                  <a:gd name="T2" fmla="*/ 47 w 466"/>
                  <a:gd name="T3" fmla="*/ 398 h 634"/>
                  <a:gd name="T4" fmla="*/ 47 w 466"/>
                  <a:gd name="T5" fmla="*/ 634 h 634"/>
                  <a:gd name="T6" fmla="*/ 0 w 466"/>
                  <a:gd name="T7" fmla="*/ 634 h 634"/>
                  <a:gd name="T8" fmla="*/ 0 w 466"/>
                  <a:gd name="T9" fmla="*/ 0 h 634"/>
                  <a:gd name="T10" fmla="*/ 230 w 466"/>
                  <a:gd name="T11" fmla="*/ 0 h 634"/>
                  <a:gd name="T12" fmla="*/ 466 w 466"/>
                  <a:gd name="T13" fmla="*/ 194 h 634"/>
                  <a:gd name="T14" fmla="*/ 466 w 466"/>
                  <a:gd name="T15" fmla="*/ 196 h 634"/>
                  <a:gd name="T16" fmla="*/ 219 w 466"/>
                  <a:gd name="T17" fmla="*/ 398 h 634"/>
                  <a:gd name="T18" fmla="*/ 419 w 466"/>
                  <a:gd name="T19" fmla="*/ 197 h 634"/>
                  <a:gd name="T20" fmla="*/ 227 w 466"/>
                  <a:gd name="T21" fmla="*/ 43 h 634"/>
                  <a:gd name="T22" fmla="*/ 47 w 466"/>
                  <a:gd name="T23" fmla="*/ 43 h 634"/>
                  <a:gd name="T24" fmla="*/ 47 w 466"/>
                  <a:gd name="T25" fmla="*/ 354 h 634"/>
                  <a:gd name="T26" fmla="*/ 221 w 466"/>
                  <a:gd name="T27" fmla="*/ 354 h 634"/>
                  <a:gd name="T28" fmla="*/ 419 w 466"/>
                  <a:gd name="T29" fmla="*/ 198 h 634"/>
                  <a:gd name="T30" fmla="*/ 419 w 466"/>
                  <a:gd name="T31" fmla="*/ 197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6" h="634">
                    <a:moveTo>
                      <a:pt x="219" y="398"/>
                    </a:moveTo>
                    <a:cubicBezTo>
                      <a:pt x="47" y="398"/>
                      <a:pt x="47" y="398"/>
                      <a:pt x="47" y="398"/>
                    </a:cubicBezTo>
                    <a:cubicBezTo>
                      <a:pt x="47" y="634"/>
                      <a:pt x="47" y="634"/>
                      <a:pt x="47" y="634"/>
                    </a:cubicBezTo>
                    <a:cubicBezTo>
                      <a:pt x="0" y="634"/>
                      <a:pt x="0" y="634"/>
                      <a:pt x="0" y="634"/>
                    </a:cubicBezTo>
                    <a:cubicBezTo>
                      <a:pt x="0" y="0"/>
                      <a:pt x="0" y="0"/>
                      <a:pt x="0" y="0"/>
                    </a:cubicBezTo>
                    <a:cubicBezTo>
                      <a:pt x="230" y="0"/>
                      <a:pt x="230" y="0"/>
                      <a:pt x="230" y="0"/>
                    </a:cubicBezTo>
                    <a:cubicBezTo>
                      <a:pt x="370" y="0"/>
                      <a:pt x="466" y="72"/>
                      <a:pt x="466" y="194"/>
                    </a:cubicBezTo>
                    <a:cubicBezTo>
                      <a:pt x="466" y="196"/>
                      <a:pt x="466" y="196"/>
                      <a:pt x="466" y="196"/>
                    </a:cubicBezTo>
                    <a:cubicBezTo>
                      <a:pt x="466" y="329"/>
                      <a:pt x="351" y="398"/>
                      <a:pt x="219" y="398"/>
                    </a:cubicBezTo>
                    <a:moveTo>
                      <a:pt x="419" y="197"/>
                    </a:moveTo>
                    <a:cubicBezTo>
                      <a:pt x="419" y="96"/>
                      <a:pt x="341" y="43"/>
                      <a:pt x="227" y="43"/>
                    </a:cubicBezTo>
                    <a:cubicBezTo>
                      <a:pt x="47" y="43"/>
                      <a:pt x="47" y="43"/>
                      <a:pt x="47" y="43"/>
                    </a:cubicBezTo>
                    <a:cubicBezTo>
                      <a:pt x="47" y="354"/>
                      <a:pt x="47" y="354"/>
                      <a:pt x="47" y="354"/>
                    </a:cubicBezTo>
                    <a:cubicBezTo>
                      <a:pt x="221" y="354"/>
                      <a:pt x="221" y="354"/>
                      <a:pt x="221" y="354"/>
                    </a:cubicBezTo>
                    <a:cubicBezTo>
                      <a:pt x="339" y="354"/>
                      <a:pt x="419" y="293"/>
                      <a:pt x="419" y="198"/>
                    </a:cubicBezTo>
                    <a:lnTo>
                      <a:pt x="419"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6" name="Rectangle 144"/>
              <p:cNvSpPr>
                <a:spLocks noChangeArrowheads="1"/>
              </p:cNvSpPr>
              <p:nvPr/>
            </p:nvSpPr>
            <p:spPr bwMode="auto">
              <a:xfrm>
                <a:off x="6422658" y="1243336"/>
                <a:ext cx="102577" cy="13745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 name="Freeform 145"/>
              <p:cNvSpPr>
                <a:spLocks/>
              </p:cNvSpPr>
              <p:nvPr/>
            </p:nvSpPr>
            <p:spPr bwMode="auto">
              <a:xfrm>
                <a:off x="7686164" y="1219200"/>
                <a:ext cx="1229717" cy="1422802"/>
              </a:xfrm>
              <a:custGeom>
                <a:avLst/>
                <a:gdLst>
                  <a:gd name="T0" fmla="*/ 315 w 567"/>
                  <a:gd name="T1" fmla="*/ 656 h 656"/>
                  <a:gd name="T2" fmla="*/ 0 w 567"/>
                  <a:gd name="T3" fmla="*/ 330 h 656"/>
                  <a:gd name="T4" fmla="*/ 0 w 567"/>
                  <a:gd name="T5" fmla="*/ 328 h 656"/>
                  <a:gd name="T6" fmla="*/ 317 w 567"/>
                  <a:gd name="T7" fmla="*/ 0 h 656"/>
                  <a:gd name="T8" fmla="*/ 564 w 567"/>
                  <a:gd name="T9" fmla="*/ 102 h 656"/>
                  <a:gd name="T10" fmla="*/ 530 w 567"/>
                  <a:gd name="T11" fmla="*/ 136 h 656"/>
                  <a:gd name="T12" fmla="*/ 316 w 567"/>
                  <a:gd name="T13" fmla="*/ 43 h 656"/>
                  <a:gd name="T14" fmla="*/ 49 w 567"/>
                  <a:gd name="T15" fmla="*/ 326 h 656"/>
                  <a:gd name="T16" fmla="*/ 49 w 567"/>
                  <a:gd name="T17" fmla="*/ 328 h 656"/>
                  <a:gd name="T18" fmla="*/ 317 w 567"/>
                  <a:gd name="T19" fmla="*/ 614 h 656"/>
                  <a:gd name="T20" fmla="*/ 536 w 567"/>
                  <a:gd name="T21" fmla="*/ 515 h 656"/>
                  <a:gd name="T22" fmla="*/ 567 w 567"/>
                  <a:gd name="T23" fmla="*/ 546 h 656"/>
                  <a:gd name="T24" fmla="*/ 315 w 567"/>
                  <a:gd name="T25" fmla="*/ 65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7" h="656">
                    <a:moveTo>
                      <a:pt x="315" y="656"/>
                    </a:moveTo>
                    <a:cubicBezTo>
                      <a:pt x="134" y="656"/>
                      <a:pt x="0" y="512"/>
                      <a:pt x="0" y="330"/>
                    </a:cubicBezTo>
                    <a:cubicBezTo>
                      <a:pt x="0" y="328"/>
                      <a:pt x="0" y="328"/>
                      <a:pt x="0" y="328"/>
                    </a:cubicBezTo>
                    <a:cubicBezTo>
                      <a:pt x="0" y="149"/>
                      <a:pt x="134" y="0"/>
                      <a:pt x="317" y="0"/>
                    </a:cubicBezTo>
                    <a:cubicBezTo>
                      <a:pt x="431" y="0"/>
                      <a:pt x="499" y="42"/>
                      <a:pt x="564" y="102"/>
                    </a:cubicBezTo>
                    <a:cubicBezTo>
                      <a:pt x="530" y="136"/>
                      <a:pt x="530" y="136"/>
                      <a:pt x="530" y="136"/>
                    </a:cubicBezTo>
                    <a:cubicBezTo>
                      <a:pt x="475" y="83"/>
                      <a:pt x="411" y="43"/>
                      <a:pt x="316" y="43"/>
                    </a:cubicBezTo>
                    <a:cubicBezTo>
                      <a:pt x="164" y="43"/>
                      <a:pt x="49" y="167"/>
                      <a:pt x="49" y="326"/>
                    </a:cubicBezTo>
                    <a:cubicBezTo>
                      <a:pt x="49" y="328"/>
                      <a:pt x="49" y="328"/>
                      <a:pt x="49" y="328"/>
                    </a:cubicBezTo>
                    <a:cubicBezTo>
                      <a:pt x="49" y="489"/>
                      <a:pt x="166" y="614"/>
                      <a:pt x="317" y="614"/>
                    </a:cubicBezTo>
                    <a:cubicBezTo>
                      <a:pt x="409" y="614"/>
                      <a:pt x="471" y="578"/>
                      <a:pt x="536" y="515"/>
                    </a:cubicBezTo>
                    <a:cubicBezTo>
                      <a:pt x="567" y="546"/>
                      <a:pt x="567" y="546"/>
                      <a:pt x="567" y="546"/>
                    </a:cubicBezTo>
                    <a:cubicBezTo>
                      <a:pt x="500" y="612"/>
                      <a:pt x="428" y="656"/>
                      <a:pt x="315" y="6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 name="Freeform 146"/>
              <p:cNvSpPr>
                <a:spLocks/>
              </p:cNvSpPr>
              <p:nvPr/>
            </p:nvSpPr>
            <p:spPr bwMode="auto">
              <a:xfrm>
                <a:off x="9373253" y="1875692"/>
                <a:ext cx="494783" cy="725279"/>
              </a:xfrm>
              <a:custGeom>
                <a:avLst/>
                <a:gdLst>
                  <a:gd name="T0" fmla="*/ 57 w 228"/>
                  <a:gd name="T1" fmla="*/ 300 h 334"/>
                  <a:gd name="T2" fmla="*/ 143 w 228"/>
                  <a:gd name="T3" fmla="*/ 222 h 334"/>
                  <a:gd name="T4" fmla="*/ 225 w 228"/>
                  <a:gd name="T5" fmla="*/ 93 h 334"/>
                  <a:gd name="T6" fmla="*/ 125 w 228"/>
                  <a:gd name="T7" fmla="*/ 0 h 334"/>
                  <a:gd name="T8" fmla="*/ 7 w 228"/>
                  <a:gd name="T9" fmla="*/ 71 h 334"/>
                  <a:gd name="T10" fmla="*/ 4 w 228"/>
                  <a:gd name="T11" fmla="*/ 75 h 334"/>
                  <a:gd name="T12" fmla="*/ 31 w 228"/>
                  <a:gd name="T13" fmla="*/ 93 h 334"/>
                  <a:gd name="T14" fmla="*/ 34 w 228"/>
                  <a:gd name="T15" fmla="*/ 89 h 334"/>
                  <a:gd name="T16" fmla="*/ 122 w 228"/>
                  <a:gd name="T17" fmla="*/ 32 h 334"/>
                  <a:gd name="T18" fmla="*/ 189 w 228"/>
                  <a:gd name="T19" fmla="*/ 95 h 334"/>
                  <a:gd name="T20" fmla="*/ 120 w 228"/>
                  <a:gd name="T21" fmla="*/ 199 h 334"/>
                  <a:gd name="T22" fmla="*/ 0 w 228"/>
                  <a:gd name="T23" fmla="*/ 308 h 334"/>
                  <a:gd name="T24" fmla="*/ 0 w 228"/>
                  <a:gd name="T25" fmla="*/ 334 h 334"/>
                  <a:gd name="T26" fmla="*/ 228 w 228"/>
                  <a:gd name="T27" fmla="*/ 334 h 334"/>
                  <a:gd name="T28" fmla="*/ 228 w 228"/>
                  <a:gd name="T29" fmla="*/ 300 h 334"/>
                  <a:gd name="T30" fmla="*/ 57 w 228"/>
                  <a:gd name="T31" fmla="*/ 30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34">
                    <a:moveTo>
                      <a:pt x="57" y="300"/>
                    </a:moveTo>
                    <a:cubicBezTo>
                      <a:pt x="143" y="222"/>
                      <a:pt x="143" y="222"/>
                      <a:pt x="143" y="222"/>
                    </a:cubicBezTo>
                    <a:cubicBezTo>
                      <a:pt x="200" y="170"/>
                      <a:pt x="225" y="140"/>
                      <a:pt x="225" y="93"/>
                    </a:cubicBezTo>
                    <a:cubicBezTo>
                      <a:pt x="225" y="40"/>
                      <a:pt x="182" y="0"/>
                      <a:pt x="125" y="0"/>
                    </a:cubicBezTo>
                    <a:cubicBezTo>
                      <a:pt x="65" y="0"/>
                      <a:pt x="35" y="28"/>
                      <a:pt x="7" y="71"/>
                    </a:cubicBezTo>
                    <a:cubicBezTo>
                      <a:pt x="4" y="75"/>
                      <a:pt x="4" y="75"/>
                      <a:pt x="4" y="75"/>
                    </a:cubicBezTo>
                    <a:cubicBezTo>
                      <a:pt x="31" y="93"/>
                      <a:pt x="31" y="93"/>
                      <a:pt x="31" y="93"/>
                    </a:cubicBezTo>
                    <a:cubicBezTo>
                      <a:pt x="34" y="89"/>
                      <a:pt x="34" y="89"/>
                      <a:pt x="34" y="89"/>
                    </a:cubicBezTo>
                    <a:cubicBezTo>
                      <a:pt x="62" y="49"/>
                      <a:pt x="87" y="32"/>
                      <a:pt x="122" y="32"/>
                    </a:cubicBezTo>
                    <a:cubicBezTo>
                      <a:pt x="155" y="32"/>
                      <a:pt x="189" y="54"/>
                      <a:pt x="189" y="95"/>
                    </a:cubicBezTo>
                    <a:cubicBezTo>
                      <a:pt x="189" y="126"/>
                      <a:pt x="171" y="152"/>
                      <a:pt x="120" y="199"/>
                    </a:cubicBezTo>
                    <a:cubicBezTo>
                      <a:pt x="0" y="308"/>
                      <a:pt x="0" y="308"/>
                      <a:pt x="0" y="308"/>
                    </a:cubicBezTo>
                    <a:cubicBezTo>
                      <a:pt x="0" y="334"/>
                      <a:pt x="0" y="334"/>
                      <a:pt x="0" y="334"/>
                    </a:cubicBezTo>
                    <a:cubicBezTo>
                      <a:pt x="228" y="334"/>
                      <a:pt x="228" y="334"/>
                      <a:pt x="228" y="334"/>
                    </a:cubicBezTo>
                    <a:cubicBezTo>
                      <a:pt x="228" y="300"/>
                      <a:pt x="228" y="300"/>
                      <a:pt x="228" y="300"/>
                    </a:cubicBezTo>
                    <a:lnTo>
                      <a:pt x="57"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grpSp>
        <p:sp>
          <p:nvSpPr>
            <p:cNvPr id="10" name="Freeform 147"/>
            <p:cNvSpPr>
              <a:spLocks noEditPoints="1"/>
            </p:cNvSpPr>
            <p:nvPr/>
          </p:nvSpPr>
          <p:spPr bwMode="auto">
            <a:xfrm>
              <a:off x="8668489" y="3976709"/>
              <a:ext cx="969051" cy="971464"/>
            </a:xfrm>
            <a:custGeom>
              <a:avLst/>
              <a:gdLst>
                <a:gd name="T0" fmla="*/ 224 w 447"/>
                <a:gd name="T1" fmla="*/ 0 h 448"/>
                <a:gd name="T2" fmla="*/ 0 w 447"/>
                <a:gd name="T3" fmla="*/ 224 h 448"/>
                <a:gd name="T4" fmla="*/ 224 w 447"/>
                <a:gd name="T5" fmla="*/ 448 h 448"/>
                <a:gd name="T6" fmla="*/ 447 w 447"/>
                <a:gd name="T7" fmla="*/ 224 h 448"/>
                <a:gd name="T8" fmla="*/ 224 w 447"/>
                <a:gd name="T9" fmla="*/ 0 h 448"/>
                <a:gd name="T10" fmla="*/ 224 w 447"/>
                <a:gd name="T11" fmla="*/ 397 h 448"/>
                <a:gd name="T12" fmla="*/ 51 w 447"/>
                <a:gd name="T13" fmla="*/ 224 h 448"/>
                <a:gd name="T14" fmla="*/ 224 w 447"/>
                <a:gd name="T15" fmla="*/ 52 h 448"/>
                <a:gd name="T16" fmla="*/ 396 w 447"/>
                <a:gd name="T17" fmla="*/ 224 h 448"/>
                <a:gd name="T18" fmla="*/ 224 w 447"/>
                <a:gd name="T19" fmla="*/ 397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7" h="448">
                  <a:moveTo>
                    <a:pt x="224" y="0"/>
                  </a:moveTo>
                  <a:cubicBezTo>
                    <a:pt x="100" y="0"/>
                    <a:pt x="0" y="101"/>
                    <a:pt x="0" y="224"/>
                  </a:cubicBezTo>
                  <a:cubicBezTo>
                    <a:pt x="0" y="348"/>
                    <a:pt x="100" y="448"/>
                    <a:pt x="224" y="448"/>
                  </a:cubicBezTo>
                  <a:cubicBezTo>
                    <a:pt x="347" y="448"/>
                    <a:pt x="447" y="348"/>
                    <a:pt x="447" y="224"/>
                  </a:cubicBezTo>
                  <a:cubicBezTo>
                    <a:pt x="447" y="101"/>
                    <a:pt x="347" y="0"/>
                    <a:pt x="224" y="0"/>
                  </a:cubicBezTo>
                  <a:moveTo>
                    <a:pt x="224" y="397"/>
                  </a:moveTo>
                  <a:cubicBezTo>
                    <a:pt x="128" y="397"/>
                    <a:pt x="51" y="319"/>
                    <a:pt x="51" y="224"/>
                  </a:cubicBezTo>
                  <a:cubicBezTo>
                    <a:pt x="51" y="129"/>
                    <a:pt x="128" y="52"/>
                    <a:pt x="224" y="52"/>
                  </a:cubicBezTo>
                  <a:cubicBezTo>
                    <a:pt x="319" y="52"/>
                    <a:pt x="396" y="129"/>
                    <a:pt x="396" y="224"/>
                  </a:cubicBezTo>
                  <a:cubicBezTo>
                    <a:pt x="396" y="319"/>
                    <a:pt x="319" y="397"/>
                    <a:pt x="224" y="397"/>
                  </a:cubicBezTo>
                </a:path>
              </a:pathLst>
            </a:custGeom>
            <a:solidFill>
              <a:srgbClr val="6D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11" name="Freeform 148"/>
            <p:cNvSpPr>
              <a:spLocks noEditPoints="1"/>
            </p:cNvSpPr>
            <p:nvPr/>
          </p:nvSpPr>
          <p:spPr bwMode="auto">
            <a:xfrm>
              <a:off x="7073116" y="4020153"/>
              <a:ext cx="1101797" cy="750622"/>
            </a:xfrm>
            <a:custGeom>
              <a:avLst/>
              <a:gdLst>
                <a:gd name="T0" fmla="*/ 194 w 508"/>
                <a:gd name="T1" fmla="*/ 198 h 346"/>
                <a:gd name="T2" fmla="*/ 281 w 508"/>
                <a:gd name="T3" fmla="*/ 198 h 346"/>
                <a:gd name="T4" fmla="*/ 309 w 508"/>
                <a:gd name="T5" fmla="*/ 285 h 346"/>
                <a:gd name="T6" fmla="*/ 222 w 508"/>
                <a:gd name="T7" fmla="*/ 285 h 346"/>
                <a:gd name="T8" fmla="*/ 194 w 508"/>
                <a:gd name="T9" fmla="*/ 198 h 346"/>
                <a:gd name="T10" fmla="*/ 448 w 508"/>
                <a:gd name="T11" fmla="*/ 152 h 346"/>
                <a:gd name="T12" fmla="*/ 352 w 508"/>
                <a:gd name="T13" fmla="*/ 61 h 346"/>
                <a:gd name="T14" fmla="*/ 318 w 508"/>
                <a:gd name="T15" fmla="*/ 67 h 346"/>
                <a:gd name="T16" fmla="*/ 199 w 508"/>
                <a:gd name="T17" fmla="*/ 0 h 346"/>
                <a:gd name="T18" fmla="*/ 59 w 508"/>
                <a:gd name="T19" fmla="*/ 140 h 346"/>
                <a:gd name="T20" fmla="*/ 60 w 508"/>
                <a:gd name="T21" fmla="*/ 153 h 346"/>
                <a:gd name="T22" fmla="*/ 0 w 508"/>
                <a:gd name="T23" fmla="*/ 245 h 346"/>
                <a:gd name="T24" fmla="*/ 101 w 508"/>
                <a:gd name="T25" fmla="*/ 346 h 346"/>
                <a:gd name="T26" fmla="*/ 216 w 508"/>
                <a:gd name="T27" fmla="*/ 346 h 346"/>
                <a:gd name="T28" fmla="*/ 224 w 508"/>
                <a:gd name="T29" fmla="*/ 346 h 346"/>
                <a:gd name="T30" fmla="*/ 160 w 508"/>
                <a:gd name="T31" fmla="*/ 144 h 346"/>
                <a:gd name="T32" fmla="*/ 165 w 508"/>
                <a:gd name="T33" fmla="*/ 134 h 346"/>
                <a:gd name="T34" fmla="*/ 175 w 508"/>
                <a:gd name="T35" fmla="*/ 139 h 346"/>
                <a:gd name="T36" fmla="*/ 189 w 508"/>
                <a:gd name="T37" fmla="*/ 181 h 346"/>
                <a:gd name="T38" fmla="*/ 276 w 508"/>
                <a:gd name="T39" fmla="*/ 181 h 346"/>
                <a:gd name="T40" fmla="*/ 264 w 508"/>
                <a:gd name="T41" fmla="*/ 144 h 346"/>
                <a:gd name="T42" fmla="*/ 269 w 508"/>
                <a:gd name="T43" fmla="*/ 134 h 346"/>
                <a:gd name="T44" fmla="*/ 279 w 508"/>
                <a:gd name="T45" fmla="*/ 139 h 346"/>
                <a:gd name="T46" fmla="*/ 346 w 508"/>
                <a:gd name="T47" fmla="*/ 346 h 346"/>
                <a:gd name="T48" fmla="*/ 355 w 508"/>
                <a:gd name="T49" fmla="*/ 346 h 346"/>
                <a:gd name="T50" fmla="*/ 407 w 508"/>
                <a:gd name="T51" fmla="*/ 346 h 346"/>
                <a:gd name="T52" fmla="*/ 508 w 508"/>
                <a:gd name="T53" fmla="*/ 245 h 346"/>
                <a:gd name="T54" fmla="*/ 448 w 508"/>
                <a:gd name="T55" fmla="*/ 152 h 346"/>
                <a:gd name="T56" fmla="*/ 324 w 508"/>
                <a:gd name="T57" fmla="*/ 346 h 346"/>
                <a:gd name="T58" fmla="*/ 329 w 508"/>
                <a:gd name="T59" fmla="*/ 346 h 346"/>
                <a:gd name="T60" fmla="*/ 314 w 508"/>
                <a:gd name="T61" fmla="*/ 302 h 346"/>
                <a:gd name="T62" fmla="*/ 227 w 508"/>
                <a:gd name="T63" fmla="*/ 302 h 346"/>
                <a:gd name="T64" fmla="*/ 242 w 508"/>
                <a:gd name="T65" fmla="*/ 346 h 346"/>
                <a:gd name="T66" fmla="*/ 247 w 508"/>
                <a:gd name="T67" fmla="*/ 346 h 346"/>
                <a:gd name="T68" fmla="*/ 324 w 508"/>
                <a:gd name="T69"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8" h="346">
                  <a:moveTo>
                    <a:pt x="194" y="198"/>
                  </a:moveTo>
                  <a:cubicBezTo>
                    <a:pt x="281" y="198"/>
                    <a:pt x="281" y="198"/>
                    <a:pt x="281" y="198"/>
                  </a:cubicBezTo>
                  <a:cubicBezTo>
                    <a:pt x="309" y="285"/>
                    <a:pt x="309" y="285"/>
                    <a:pt x="309" y="285"/>
                  </a:cubicBezTo>
                  <a:cubicBezTo>
                    <a:pt x="222" y="285"/>
                    <a:pt x="222" y="285"/>
                    <a:pt x="222" y="285"/>
                  </a:cubicBezTo>
                  <a:lnTo>
                    <a:pt x="194" y="198"/>
                  </a:lnTo>
                  <a:close/>
                  <a:moveTo>
                    <a:pt x="448" y="152"/>
                  </a:moveTo>
                  <a:cubicBezTo>
                    <a:pt x="446" y="102"/>
                    <a:pt x="404" y="61"/>
                    <a:pt x="352" y="61"/>
                  </a:cubicBezTo>
                  <a:cubicBezTo>
                    <a:pt x="341" y="61"/>
                    <a:pt x="329" y="63"/>
                    <a:pt x="318" y="67"/>
                  </a:cubicBezTo>
                  <a:cubicBezTo>
                    <a:pt x="293" y="25"/>
                    <a:pt x="248" y="0"/>
                    <a:pt x="199" y="0"/>
                  </a:cubicBezTo>
                  <a:cubicBezTo>
                    <a:pt x="122" y="0"/>
                    <a:pt x="59" y="63"/>
                    <a:pt x="59" y="140"/>
                  </a:cubicBezTo>
                  <a:cubicBezTo>
                    <a:pt x="59" y="144"/>
                    <a:pt x="59" y="148"/>
                    <a:pt x="60" y="153"/>
                  </a:cubicBezTo>
                  <a:cubicBezTo>
                    <a:pt x="24" y="169"/>
                    <a:pt x="0" y="205"/>
                    <a:pt x="0" y="245"/>
                  </a:cubicBezTo>
                  <a:cubicBezTo>
                    <a:pt x="0" y="301"/>
                    <a:pt x="45" y="346"/>
                    <a:pt x="101" y="346"/>
                  </a:cubicBezTo>
                  <a:cubicBezTo>
                    <a:pt x="216" y="346"/>
                    <a:pt x="216" y="346"/>
                    <a:pt x="216" y="346"/>
                  </a:cubicBezTo>
                  <a:cubicBezTo>
                    <a:pt x="224" y="346"/>
                    <a:pt x="224" y="346"/>
                    <a:pt x="224" y="346"/>
                  </a:cubicBezTo>
                  <a:cubicBezTo>
                    <a:pt x="160" y="144"/>
                    <a:pt x="160" y="144"/>
                    <a:pt x="160" y="144"/>
                  </a:cubicBezTo>
                  <a:cubicBezTo>
                    <a:pt x="158" y="140"/>
                    <a:pt x="161" y="135"/>
                    <a:pt x="165" y="134"/>
                  </a:cubicBezTo>
                  <a:cubicBezTo>
                    <a:pt x="169" y="133"/>
                    <a:pt x="174" y="135"/>
                    <a:pt x="175" y="139"/>
                  </a:cubicBezTo>
                  <a:cubicBezTo>
                    <a:pt x="189" y="181"/>
                    <a:pt x="189" y="181"/>
                    <a:pt x="189" y="181"/>
                  </a:cubicBezTo>
                  <a:cubicBezTo>
                    <a:pt x="276" y="181"/>
                    <a:pt x="276" y="181"/>
                    <a:pt x="276" y="181"/>
                  </a:cubicBezTo>
                  <a:cubicBezTo>
                    <a:pt x="264" y="144"/>
                    <a:pt x="264" y="144"/>
                    <a:pt x="264" y="144"/>
                  </a:cubicBezTo>
                  <a:cubicBezTo>
                    <a:pt x="262" y="140"/>
                    <a:pt x="265" y="135"/>
                    <a:pt x="269" y="134"/>
                  </a:cubicBezTo>
                  <a:cubicBezTo>
                    <a:pt x="273" y="133"/>
                    <a:pt x="278" y="135"/>
                    <a:pt x="279" y="139"/>
                  </a:cubicBezTo>
                  <a:cubicBezTo>
                    <a:pt x="346" y="346"/>
                    <a:pt x="346" y="346"/>
                    <a:pt x="346" y="346"/>
                  </a:cubicBezTo>
                  <a:cubicBezTo>
                    <a:pt x="355" y="346"/>
                    <a:pt x="355" y="346"/>
                    <a:pt x="355" y="346"/>
                  </a:cubicBezTo>
                  <a:cubicBezTo>
                    <a:pt x="407" y="346"/>
                    <a:pt x="407" y="346"/>
                    <a:pt x="407" y="346"/>
                  </a:cubicBezTo>
                  <a:cubicBezTo>
                    <a:pt x="463" y="346"/>
                    <a:pt x="508" y="301"/>
                    <a:pt x="508" y="245"/>
                  </a:cubicBezTo>
                  <a:cubicBezTo>
                    <a:pt x="508" y="205"/>
                    <a:pt x="484" y="168"/>
                    <a:pt x="448" y="152"/>
                  </a:cubicBezTo>
                  <a:moveTo>
                    <a:pt x="324" y="346"/>
                  </a:moveTo>
                  <a:cubicBezTo>
                    <a:pt x="329" y="346"/>
                    <a:pt x="329" y="346"/>
                    <a:pt x="329" y="346"/>
                  </a:cubicBezTo>
                  <a:cubicBezTo>
                    <a:pt x="314" y="302"/>
                    <a:pt x="314" y="302"/>
                    <a:pt x="314" y="302"/>
                  </a:cubicBezTo>
                  <a:cubicBezTo>
                    <a:pt x="227" y="302"/>
                    <a:pt x="227" y="302"/>
                    <a:pt x="227" y="302"/>
                  </a:cubicBezTo>
                  <a:cubicBezTo>
                    <a:pt x="242" y="346"/>
                    <a:pt x="242" y="346"/>
                    <a:pt x="242" y="346"/>
                  </a:cubicBezTo>
                  <a:cubicBezTo>
                    <a:pt x="247" y="346"/>
                    <a:pt x="247" y="346"/>
                    <a:pt x="247" y="346"/>
                  </a:cubicBezTo>
                  <a:lnTo>
                    <a:pt x="324" y="346"/>
                  </a:lnTo>
                  <a:close/>
                </a:path>
              </a:pathLst>
            </a:custGeom>
            <a:solidFill>
              <a:srgbClr val="1C4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12" name="Freeform 149"/>
            <p:cNvSpPr>
              <a:spLocks noEditPoints="1"/>
            </p:cNvSpPr>
            <p:nvPr/>
          </p:nvSpPr>
          <p:spPr bwMode="auto">
            <a:xfrm>
              <a:off x="7198622" y="4308575"/>
              <a:ext cx="483922" cy="712004"/>
            </a:xfrm>
            <a:custGeom>
              <a:avLst/>
              <a:gdLst>
                <a:gd name="T0" fmla="*/ 216 w 223"/>
                <a:gd name="T1" fmla="*/ 1 h 328"/>
                <a:gd name="T2" fmla="*/ 206 w 223"/>
                <a:gd name="T3" fmla="*/ 6 h 328"/>
                <a:gd name="T4" fmla="*/ 192 w 223"/>
                <a:gd name="T5" fmla="*/ 48 h 328"/>
                <a:gd name="T6" fmla="*/ 106 w 223"/>
                <a:gd name="T7" fmla="*/ 48 h 328"/>
                <a:gd name="T8" fmla="*/ 117 w 223"/>
                <a:gd name="T9" fmla="*/ 11 h 328"/>
                <a:gd name="T10" fmla="*/ 112 w 223"/>
                <a:gd name="T11" fmla="*/ 1 h 328"/>
                <a:gd name="T12" fmla="*/ 102 w 223"/>
                <a:gd name="T13" fmla="*/ 6 h 328"/>
                <a:gd name="T14" fmla="*/ 2 w 223"/>
                <a:gd name="T15" fmla="*/ 317 h 328"/>
                <a:gd name="T16" fmla="*/ 7 w 223"/>
                <a:gd name="T17" fmla="*/ 328 h 328"/>
                <a:gd name="T18" fmla="*/ 10 w 223"/>
                <a:gd name="T19" fmla="*/ 328 h 328"/>
                <a:gd name="T20" fmla="*/ 17 w 223"/>
                <a:gd name="T21" fmla="*/ 322 h 328"/>
                <a:gd name="T22" fmla="*/ 33 w 223"/>
                <a:gd name="T23" fmla="*/ 273 h 328"/>
                <a:gd name="T24" fmla="*/ 120 w 223"/>
                <a:gd name="T25" fmla="*/ 273 h 328"/>
                <a:gd name="T26" fmla="*/ 106 w 223"/>
                <a:gd name="T27" fmla="*/ 317 h 328"/>
                <a:gd name="T28" fmla="*/ 111 w 223"/>
                <a:gd name="T29" fmla="*/ 328 h 328"/>
                <a:gd name="T30" fmla="*/ 114 w 223"/>
                <a:gd name="T31" fmla="*/ 328 h 328"/>
                <a:gd name="T32" fmla="*/ 121 w 223"/>
                <a:gd name="T33" fmla="*/ 322 h 328"/>
                <a:gd name="T34" fmla="*/ 222 w 223"/>
                <a:gd name="T35" fmla="*/ 11 h 328"/>
                <a:gd name="T36" fmla="*/ 216 w 223"/>
                <a:gd name="T37" fmla="*/ 1 h 328"/>
                <a:gd name="T38" fmla="*/ 159 w 223"/>
                <a:gd name="T39" fmla="*/ 152 h 328"/>
                <a:gd name="T40" fmla="*/ 72 w 223"/>
                <a:gd name="T41" fmla="*/ 152 h 328"/>
                <a:gd name="T42" fmla="*/ 100 w 223"/>
                <a:gd name="T43" fmla="*/ 65 h 328"/>
                <a:gd name="T44" fmla="*/ 187 w 223"/>
                <a:gd name="T45" fmla="*/ 65 h 328"/>
                <a:gd name="T46" fmla="*/ 159 w 223"/>
                <a:gd name="T47" fmla="*/ 152 h 328"/>
                <a:gd name="T48" fmla="*/ 67 w 223"/>
                <a:gd name="T49" fmla="*/ 169 h 328"/>
                <a:gd name="T50" fmla="*/ 154 w 223"/>
                <a:gd name="T51" fmla="*/ 169 h 328"/>
                <a:gd name="T52" fmla="*/ 125 w 223"/>
                <a:gd name="T53" fmla="*/ 257 h 328"/>
                <a:gd name="T54" fmla="*/ 39 w 223"/>
                <a:gd name="T55" fmla="*/ 257 h 328"/>
                <a:gd name="T56" fmla="*/ 67 w 223"/>
                <a:gd name="T57" fmla="*/ 16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328">
                  <a:moveTo>
                    <a:pt x="216" y="1"/>
                  </a:moveTo>
                  <a:cubicBezTo>
                    <a:pt x="212" y="0"/>
                    <a:pt x="207" y="2"/>
                    <a:pt x="206" y="6"/>
                  </a:cubicBezTo>
                  <a:cubicBezTo>
                    <a:pt x="192" y="48"/>
                    <a:pt x="192" y="48"/>
                    <a:pt x="192" y="48"/>
                  </a:cubicBezTo>
                  <a:cubicBezTo>
                    <a:pt x="106" y="48"/>
                    <a:pt x="106" y="48"/>
                    <a:pt x="106" y="48"/>
                  </a:cubicBezTo>
                  <a:cubicBezTo>
                    <a:pt x="117" y="11"/>
                    <a:pt x="117" y="11"/>
                    <a:pt x="117" y="11"/>
                  </a:cubicBezTo>
                  <a:cubicBezTo>
                    <a:pt x="119" y="7"/>
                    <a:pt x="116" y="2"/>
                    <a:pt x="112" y="1"/>
                  </a:cubicBezTo>
                  <a:cubicBezTo>
                    <a:pt x="108" y="0"/>
                    <a:pt x="103" y="2"/>
                    <a:pt x="102" y="6"/>
                  </a:cubicBezTo>
                  <a:cubicBezTo>
                    <a:pt x="2" y="317"/>
                    <a:pt x="2" y="317"/>
                    <a:pt x="2" y="317"/>
                  </a:cubicBezTo>
                  <a:cubicBezTo>
                    <a:pt x="0" y="322"/>
                    <a:pt x="3" y="326"/>
                    <a:pt x="7" y="328"/>
                  </a:cubicBezTo>
                  <a:cubicBezTo>
                    <a:pt x="8" y="328"/>
                    <a:pt x="9" y="328"/>
                    <a:pt x="10" y="328"/>
                  </a:cubicBezTo>
                  <a:cubicBezTo>
                    <a:pt x="13" y="328"/>
                    <a:pt x="16" y="326"/>
                    <a:pt x="17" y="322"/>
                  </a:cubicBezTo>
                  <a:cubicBezTo>
                    <a:pt x="33" y="273"/>
                    <a:pt x="33" y="273"/>
                    <a:pt x="33" y="273"/>
                  </a:cubicBezTo>
                  <a:cubicBezTo>
                    <a:pt x="120" y="273"/>
                    <a:pt x="120" y="273"/>
                    <a:pt x="120" y="273"/>
                  </a:cubicBezTo>
                  <a:cubicBezTo>
                    <a:pt x="106" y="317"/>
                    <a:pt x="106" y="317"/>
                    <a:pt x="106" y="317"/>
                  </a:cubicBezTo>
                  <a:cubicBezTo>
                    <a:pt x="105" y="322"/>
                    <a:pt x="107" y="326"/>
                    <a:pt x="111" y="328"/>
                  </a:cubicBezTo>
                  <a:cubicBezTo>
                    <a:pt x="112" y="328"/>
                    <a:pt x="113" y="328"/>
                    <a:pt x="114" y="328"/>
                  </a:cubicBezTo>
                  <a:cubicBezTo>
                    <a:pt x="117" y="328"/>
                    <a:pt x="120" y="326"/>
                    <a:pt x="121" y="322"/>
                  </a:cubicBezTo>
                  <a:cubicBezTo>
                    <a:pt x="222" y="11"/>
                    <a:pt x="222" y="11"/>
                    <a:pt x="222" y="11"/>
                  </a:cubicBezTo>
                  <a:cubicBezTo>
                    <a:pt x="223" y="7"/>
                    <a:pt x="221" y="2"/>
                    <a:pt x="216" y="1"/>
                  </a:cubicBezTo>
                  <a:moveTo>
                    <a:pt x="159" y="152"/>
                  </a:moveTo>
                  <a:cubicBezTo>
                    <a:pt x="72" y="152"/>
                    <a:pt x="72" y="152"/>
                    <a:pt x="72" y="152"/>
                  </a:cubicBezTo>
                  <a:cubicBezTo>
                    <a:pt x="100" y="65"/>
                    <a:pt x="100" y="65"/>
                    <a:pt x="100" y="65"/>
                  </a:cubicBezTo>
                  <a:cubicBezTo>
                    <a:pt x="187" y="65"/>
                    <a:pt x="187" y="65"/>
                    <a:pt x="187" y="65"/>
                  </a:cubicBezTo>
                  <a:lnTo>
                    <a:pt x="159" y="152"/>
                  </a:lnTo>
                  <a:close/>
                  <a:moveTo>
                    <a:pt x="67" y="169"/>
                  </a:moveTo>
                  <a:cubicBezTo>
                    <a:pt x="154" y="169"/>
                    <a:pt x="154" y="169"/>
                    <a:pt x="154" y="169"/>
                  </a:cubicBezTo>
                  <a:cubicBezTo>
                    <a:pt x="125" y="257"/>
                    <a:pt x="125" y="257"/>
                    <a:pt x="125" y="257"/>
                  </a:cubicBezTo>
                  <a:cubicBezTo>
                    <a:pt x="39" y="257"/>
                    <a:pt x="39" y="257"/>
                    <a:pt x="39" y="257"/>
                  </a:cubicBezTo>
                  <a:lnTo>
                    <a:pt x="67" y="169"/>
                  </a:lnTo>
                  <a:close/>
                </a:path>
              </a:pathLst>
            </a:custGeom>
            <a:solidFill>
              <a:srgbClr val="C1CD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13" name="Freeform 150"/>
            <p:cNvSpPr>
              <a:spLocks/>
            </p:cNvSpPr>
            <p:nvPr/>
          </p:nvSpPr>
          <p:spPr bwMode="auto">
            <a:xfrm>
              <a:off x="5600836" y="4035841"/>
              <a:ext cx="745795" cy="856819"/>
            </a:xfrm>
            <a:custGeom>
              <a:avLst/>
              <a:gdLst>
                <a:gd name="T0" fmla="*/ 143 w 344"/>
                <a:gd name="T1" fmla="*/ 210 h 395"/>
                <a:gd name="T2" fmla="*/ 106 w 344"/>
                <a:gd name="T3" fmla="*/ 197 h 395"/>
                <a:gd name="T4" fmla="*/ 107 w 344"/>
                <a:gd name="T5" fmla="*/ 183 h 395"/>
                <a:gd name="T6" fmla="*/ 216 w 344"/>
                <a:gd name="T7" fmla="*/ 55 h 395"/>
                <a:gd name="T8" fmla="*/ 104 w 344"/>
                <a:gd name="T9" fmla="*/ 0 h 395"/>
                <a:gd name="T10" fmla="*/ 0 w 344"/>
                <a:gd name="T11" fmla="*/ 107 h 395"/>
                <a:gd name="T12" fmla="*/ 216 w 344"/>
                <a:gd name="T13" fmla="*/ 392 h 395"/>
                <a:gd name="T14" fmla="*/ 186 w 344"/>
                <a:gd name="T15" fmla="*/ 319 h 395"/>
                <a:gd name="T16" fmla="*/ 182 w 344"/>
                <a:gd name="T17" fmla="*/ 311 h 395"/>
                <a:gd name="T18" fmla="*/ 187 w 344"/>
                <a:gd name="T19" fmla="*/ 300 h 395"/>
                <a:gd name="T20" fmla="*/ 198 w 344"/>
                <a:gd name="T21" fmla="*/ 304 h 395"/>
                <a:gd name="T22" fmla="*/ 201 w 344"/>
                <a:gd name="T23" fmla="*/ 312 h 395"/>
                <a:gd name="T24" fmla="*/ 236 w 344"/>
                <a:gd name="T25" fmla="*/ 395 h 395"/>
                <a:gd name="T26" fmla="*/ 237 w 344"/>
                <a:gd name="T27" fmla="*/ 394 h 395"/>
                <a:gd name="T28" fmla="*/ 238 w 344"/>
                <a:gd name="T29" fmla="*/ 394 h 395"/>
                <a:gd name="T30" fmla="*/ 263 w 344"/>
                <a:gd name="T31" fmla="*/ 380 h 395"/>
                <a:gd name="T32" fmla="*/ 224 w 344"/>
                <a:gd name="T33" fmla="*/ 280 h 395"/>
                <a:gd name="T34" fmla="*/ 220 w 344"/>
                <a:gd name="T35" fmla="*/ 273 h 395"/>
                <a:gd name="T36" fmla="*/ 225 w 344"/>
                <a:gd name="T37" fmla="*/ 261 h 395"/>
                <a:gd name="T38" fmla="*/ 236 w 344"/>
                <a:gd name="T39" fmla="*/ 266 h 395"/>
                <a:gd name="T40" fmla="*/ 240 w 344"/>
                <a:gd name="T41" fmla="*/ 273 h 395"/>
                <a:gd name="T42" fmla="*/ 278 w 344"/>
                <a:gd name="T43" fmla="*/ 370 h 395"/>
                <a:gd name="T44" fmla="*/ 302 w 344"/>
                <a:gd name="T45" fmla="*/ 352 h 395"/>
                <a:gd name="T46" fmla="*/ 258 w 344"/>
                <a:gd name="T47" fmla="*/ 236 h 395"/>
                <a:gd name="T48" fmla="*/ 254 w 344"/>
                <a:gd name="T49" fmla="*/ 228 h 395"/>
                <a:gd name="T50" fmla="*/ 259 w 344"/>
                <a:gd name="T51" fmla="*/ 217 h 395"/>
                <a:gd name="T52" fmla="*/ 270 w 344"/>
                <a:gd name="T53" fmla="*/ 221 h 395"/>
                <a:gd name="T54" fmla="*/ 273 w 344"/>
                <a:gd name="T55" fmla="*/ 229 h 395"/>
                <a:gd name="T56" fmla="*/ 317 w 344"/>
                <a:gd name="T57" fmla="*/ 341 h 395"/>
                <a:gd name="T58" fmla="*/ 344 w 344"/>
                <a:gd name="T59" fmla="*/ 316 h 395"/>
                <a:gd name="T60" fmla="*/ 340 w 344"/>
                <a:gd name="T61" fmla="*/ 298 h 395"/>
                <a:gd name="T62" fmla="*/ 339 w 344"/>
                <a:gd name="T63" fmla="*/ 295 h 395"/>
                <a:gd name="T64" fmla="*/ 333 w 344"/>
                <a:gd name="T65" fmla="*/ 277 h 395"/>
                <a:gd name="T66" fmla="*/ 331 w 344"/>
                <a:gd name="T67" fmla="*/ 270 h 395"/>
                <a:gd name="T68" fmla="*/ 325 w 344"/>
                <a:gd name="T69" fmla="*/ 253 h 395"/>
                <a:gd name="T70" fmla="*/ 320 w 344"/>
                <a:gd name="T71" fmla="*/ 241 h 395"/>
                <a:gd name="T72" fmla="*/ 315 w 344"/>
                <a:gd name="T73" fmla="*/ 228 h 395"/>
                <a:gd name="T74" fmla="*/ 309 w 344"/>
                <a:gd name="T75" fmla="*/ 214 h 395"/>
                <a:gd name="T76" fmla="*/ 307 w 344"/>
                <a:gd name="T77" fmla="*/ 209 h 395"/>
                <a:gd name="T78" fmla="*/ 283 w 344"/>
                <a:gd name="T79" fmla="*/ 160 h 395"/>
                <a:gd name="T80" fmla="*/ 283 w 344"/>
                <a:gd name="T81" fmla="*/ 159 h 395"/>
                <a:gd name="T82" fmla="*/ 268 w 344"/>
                <a:gd name="T83" fmla="*/ 132 h 395"/>
                <a:gd name="T84" fmla="*/ 263 w 344"/>
                <a:gd name="T85" fmla="*/ 124 h 395"/>
                <a:gd name="T86" fmla="*/ 259 w 344"/>
                <a:gd name="T87" fmla="*/ 118 h 395"/>
                <a:gd name="T88" fmla="*/ 197 w 344"/>
                <a:gd name="T89" fmla="*/ 190 h 395"/>
                <a:gd name="T90" fmla="*/ 143 w 344"/>
                <a:gd name="T91" fmla="*/ 2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95">
                  <a:moveTo>
                    <a:pt x="143" y="210"/>
                  </a:moveTo>
                  <a:cubicBezTo>
                    <a:pt x="136" y="210"/>
                    <a:pt x="112" y="209"/>
                    <a:pt x="106" y="197"/>
                  </a:cubicBezTo>
                  <a:cubicBezTo>
                    <a:pt x="103" y="193"/>
                    <a:pt x="104" y="188"/>
                    <a:pt x="107" y="183"/>
                  </a:cubicBezTo>
                  <a:cubicBezTo>
                    <a:pt x="116" y="171"/>
                    <a:pt x="187" y="86"/>
                    <a:pt x="216" y="55"/>
                  </a:cubicBezTo>
                  <a:cubicBezTo>
                    <a:pt x="184" y="18"/>
                    <a:pt x="146" y="0"/>
                    <a:pt x="104" y="0"/>
                  </a:cubicBezTo>
                  <a:cubicBezTo>
                    <a:pt x="39" y="0"/>
                    <a:pt x="0" y="54"/>
                    <a:pt x="0" y="107"/>
                  </a:cubicBezTo>
                  <a:cubicBezTo>
                    <a:pt x="0" y="236"/>
                    <a:pt x="146" y="355"/>
                    <a:pt x="216" y="392"/>
                  </a:cubicBezTo>
                  <a:cubicBezTo>
                    <a:pt x="207" y="367"/>
                    <a:pt x="197" y="345"/>
                    <a:pt x="186" y="319"/>
                  </a:cubicBezTo>
                  <a:cubicBezTo>
                    <a:pt x="182" y="311"/>
                    <a:pt x="182" y="311"/>
                    <a:pt x="182" y="311"/>
                  </a:cubicBezTo>
                  <a:cubicBezTo>
                    <a:pt x="180" y="307"/>
                    <a:pt x="182" y="302"/>
                    <a:pt x="187" y="300"/>
                  </a:cubicBezTo>
                  <a:cubicBezTo>
                    <a:pt x="191" y="298"/>
                    <a:pt x="196" y="300"/>
                    <a:pt x="198" y="304"/>
                  </a:cubicBezTo>
                  <a:cubicBezTo>
                    <a:pt x="201" y="312"/>
                    <a:pt x="201" y="312"/>
                    <a:pt x="201" y="312"/>
                  </a:cubicBezTo>
                  <a:cubicBezTo>
                    <a:pt x="214" y="341"/>
                    <a:pt x="226" y="366"/>
                    <a:pt x="236" y="395"/>
                  </a:cubicBezTo>
                  <a:cubicBezTo>
                    <a:pt x="236" y="395"/>
                    <a:pt x="236" y="394"/>
                    <a:pt x="237" y="394"/>
                  </a:cubicBezTo>
                  <a:cubicBezTo>
                    <a:pt x="238" y="394"/>
                    <a:pt x="238" y="394"/>
                    <a:pt x="238" y="394"/>
                  </a:cubicBezTo>
                  <a:cubicBezTo>
                    <a:pt x="245" y="390"/>
                    <a:pt x="254" y="385"/>
                    <a:pt x="263" y="380"/>
                  </a:cubicBezTo>
                  <a:cubicBezTo>
                    <a:pt x="252" y="344"/>
                    <a:pt x="239" y="315"/>
                    <a:pt x="224" y="280"/>
                  </a:cubicBezTo>
                  <a:cubicBezTo>
                    <a:pt x="220" y="273"/>
                    <a:pt x="220" y="273"/>
                    <a:pt x="220" y="273"/>
                  </a:cubicBezTo>
                  <a:cubicBezTo>
                    <a:pt x="218" y="268"/>
                    <a:pt x="220" y="263"/>
                    <a:pt x="225" y="261"/>
                  </a:cubicBezTo>
                  <a:cubicBezTo>
                    <a:pt x="229" y="259"/>
                    <a:pt x="234" y="261"/>
                    <a:pt x="236" y="266"/>
                  </a:cubicBezTo>
                  <a:cubicBezTo>
                    <a:pt x="240" y="273"/>
                    <a:pt x="240" y="273"/>
                    <a:pt x="240" y="273"/>
                  </a:cubicBezTo>
                  <a:cubicBezTo>
                    <a:pt x="255" y="307"/>
                    <a:pt x="267" y="335"/>
                    <a:pt x="278" y="370"/>
                  </a:cubicBezTo>
                  <a:cubicBezTo>
                    <a:pt x="286" y="364"/>
                    <a:pt x="294" y="359"/>
                    <a:pt x="302" y="352"/>
                  </a:cubicBezTo>
                  <a:cubicBezTo>
                    <a:pt x="290" y="308"/>
                    <a:pt x="276" y="276"/>
                    <a:pt x="258" y="236"/>
                  </a:cubicBezTo>
                  <a:cubicBezTo>
                    <a:pt x="254" y="228"/>
                    <a:pt x="254" y="228"/>
                    <a:pt x="254" y="228"/>
                  </a:cubicBezTo>
                  <a:cubicBezTo>
                    <a:pt x="252" y="224"/>
                    <a:pt x="254" y="219"/>
                    <a:pt x="259" y="217"/>
                  </a:cubicBezTo>
                  <a:cubicBezTo>
                    <a:pt x="263" y="215"/>
                    <a:pt x="268" y="217"/>
                    <a:pt x="270" y="221"/>
                  </a:cubicBezTo>
                  <a:cubicBezTo>
                    <a:pt x="273" y="229"/>
                    <a:pt x="273" y="229"/>
                    <a:pt x="273" y="229"/>
                  </a:cubicBezTo>
                  <a:cubicBezTo>
                    <a:pt x="291" y="267"/>
                    <a:pt x="305" y="299"/>
                    <a:pt x="317" y="341"/>
                  </a:cubicBezTo>
                  <a:cubicBezTo>
                    <a:pt x="326" y="333"/>
                    <a:pt x="335" y="325"/>
                    <a:pt x="344" y="316"/>
                  </a:cubicBezTo>
                  <a:cubicBezTo>
                    <a:pt x="343" y="310"/>
                    <a:pt x="342" y="304"/>
                    <a:pt x="340" y="298"/>
                  </a:cubicBezTo>
                  <a:cubicBezTo>
                    <a:pt x="340" y="297"/>
                    <a:pt x="339" y="296"/>
                    <a:pt x="339" y="295"/>
                  </a:cubicBezTo>
                  <a:cubicBezTo>
                    <a:pt x="337" y="289"/>
                    <a:pt x="335" y="283"/>
                    <a:pt x="333" y="277"/>
                  </a:cubicBezTo>
                  <a:cubicBezTo>
                    <a:pt x="332" y="275"/>
                    <a:pt x="332" y="272"/>
                    <a:pt x="331" y="270"/>
                  </a:cubicBezTo>
                  <a:cubicBezTo>
                    <a:pt x="329" y="265"/>
                    <a:pt x="327" y="259"/>
                    <a:pt x="325" y="253"/>
                  </a:cubicBezTo>
                  <a:cubicBezTo>
                    <a:pt x="323" y="249"/>
                    <a:pt x="322" y="245"/>
                    <a:pt x="320" y="241"/>
                  </a:cubicBezTo>
                  <a:cubicBezTo>
                    <a:pt x="319" y="237"/>
                    <a:pt x="317" y="232"/>
                    <a:pt x="315" y="228"/>
                  </a:cubicBezTo>
                  <a:cubicBezTo>
                    <a:pt x="313" y="223"/>
                    <a:pt x="311" y="218"/>
                    <a:pt x="309" y="214"/>
                  </a:cubicBezTo>
                  <a:cubicBezTo>
                    <a:pt x="308" y="212"/>
                    <a:pt x="307" y="211"/>
                    <a:pt x="307" y="209"/>
                  </a:cubicBezTo>
                  <a:cubicBezTo>
                    <a:pt x="299" y="192"/>
                    <a:pt x="291" y="176"/>
                    <a:pt x="283" y="160"/>
                  </a:cubicBezTo>
                  <a:cubicBezTo>
                    <a:pt x="283" y="159"/>
                    <a:pt x="283" y="159"/>
                    <a:pt x="283" y="159"/>
                  </a:cubicBezTo>
                  <a:cubicBezTo>
                    <a:pt x="278" y="150"/>
                    <a:pt x="273" y="141"/>
                    <a:pt x="268" y="132"/>
                  </a:cubicBezTo>
                  <a:cubicBezTo>
                    <a:pt x="266" y="130"/>
                    <a:pt x="265" y="127"/>
                    <a:pt x="263" y="124"/>
                  </a:cubicBezTo>
                  <a:cubicBezTo>
                    <a:pt x="262" y="122"/>
                    <a:pt x="261" y="120"/>
                    <a:pt x="259" y="118"/>
                  </a:cubicBezTo>
                  <a:cubicBezTo>
                    <a:pt x="197" y="190"/>
                    <a:pt x="197" y="190"/>
                    <a:pt x="197" y="190"/>
                  </a:cubicBezTo>
                  <a:cubicBezTo>
                    <a:pt x="181" y="208"/>
                    <a:pt x="154" y="210"/>
                    <a:pt x="143" y="210"/>
                  </a:cubicBezTo>
                </a:path>
              </a:pathLst>
            </a:custGeom>
            <a:solidFill>
              <a:srgbClr val="0194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14" name="Freeform 151"/>
            <p:cNvSpPr>
              <a:spLocks/>
            </p:cNvSpPr>
            <p:nvPr/>
          </p:nvSpPr>
          <p:spPr bwMode="auto">
            <a:xfrm>
              <a:off x="5869950" y="4035841"/>
              <a:ext cx="718039" cy="652872"/>
            </a:xfrm>
            <a:custGeom>
              <a:avLst/>
              <a:gdLst>
                <a:gd name="T0" fmla="*/ 227 w 331"/>
                <a:gd name="T1" fmla="*/ 0 h 301"/>
                <a:gd name="T2" fmla="*/ 115 w 331"/>
                <a:gd name="T3" fmla="*/ 56 h 301"/>
                <a:gd name="T4" fmla="*/ 110 w 331"/>
                <a:gd name="T5" fmla="*/ 61 h 301"/>
                <a:gd name="T6" fmla="*/ 109 w 331"/>
                <a:gd name="T7" fmla="*/ 62 h 301"/>
                <a:gd name="T8" fmla="*/ 103 w 331"/>
                <a:gd name="T9" fmla="*/ 69 h 301"/>
                <a:gd name="T10" fmla="*/ 0 w 331"/>
                <a:gd name="T11" fmla="*/ 190 h 301"/>
                <a:gd name="T12" fmla="*/ 19 w 331"/>
                <a:gd name="T13" fmla="*/ 193 h 301"/>
                <a:gd name="T14" fmla="*/ 60 w 331"/>
                <a:gd name="T15" fmla="*/ 179 h 301"/>
                <a:gd name="T16" fmla="*/ 126 w 331"/>
                <a:gd name="T17" fmla="*/ 103 h 301"/>
                <a:gd name="T18" fmla="*/ 132 w 331"/>
                <a:gd name="T19" fmla="*/ 96 h 301"/>
                <a:gd name="T20" fmla="*/ 132 w 331"/>
                <a:gd name="T21" fmla="*/ 96 h 301"/>
                <a:gd name="T22" fmla="*/ 139 w 331"/>
                <a:gd name="T23" fmla="*/ 91 h 301"/>
                <a:gd name="T24" fmla="*/ 140 w 331"/>
                <a:gd name="T25" fmla="*/ 93 h 301"/>
                <a:gd name="T26" fmla="*/ 146 w 331"/>
                <a:gd name="T27" fmla="*/ 102 h 301"/>
                <a:gd name="T28" fmla="*/ 158 w 331"/>
                <a:gd name="T29" fmla="*/ 122 h 301"/>
                <a:gd name="T30" fmla="*/ 159 w 331"/>
                <a:gd name="T31" fmla="*/ 125 h 301"/>
                <a:gd name="T32" fmla="*/ 228 w 331"/>
                <a:gd name="T33" fmla="*/ 278 h 301"/>
                <a:gd name="T34" fmla="*/ 228 w 331"/>
                <a:gd name="T35" fmla="*/ 278 h 301"/>
                <a:gd name="T36" fmla="*/ 235 w 331"/>
                <a:gd name="T37" fmla="*/ 301 h 301"/>
                <a:gd name="T38" fmla="*/ 244 w 331"/>
                <a:gd name="T39" fmla="*/ 291 h 301"/>
                <a:gd name="T40" fmla="*/ 325 w 331"/>
                <a:gd name="T41" fmla="*/ 152 h 301"/>
                <a:gd name="T42" fmla="*/ 325 w 331"/>
                <a:gd name="T43" fmla="*/ 150 h 301"/>
                <a:gd name="T44" fmla="*/ 328 w 331"/>
                <a:gd name="T45" fmla="*/ 139 h 301"/>
                <a:gd name="T46" fmla="*/ 328 w 331"/>
                <a:gd name="T47" fmla="*/ 136 h 301"/>
                <a:gd name="T48" fmla="*/ 329 w 331"/>
                <a:gd name="T49" fmla="*/ 126 h 301"/>
                <a:gd name="T50" fmla="*/ 330 w 331"/>
                <a:gd name="T51" fmla="*/ 125 h 301"/>
                <a:gd name="T52" fmla="*/ 330 w 331"/>
                <a:gd name="T53" fmla="*/ 121 h 301"/>
                <a:gd name="T54" fmla="*/ 331 w 331"/>
                <a:gd name="T55" fmla="*/ 107 h 301"/>
                <a:gd name="T56" fmla="*/ 227 w 331"/>
                <a:gd name="T5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1" h="301">
                  <a:moveTo>
                    <a:pt x="227" y="0"/>
                  </a:moveTo>
                  <a:cubicBezTo>
                    <a:pt x="185" y="0"/>
                    <a:pt x="147" y="19"/>
                    <a:pt x="115" y="56"/>
                  </a:cubicBezTo>
                  <a:cubicBezTo>
                    <a:pt x="113" y="58"/>
                    <a:pt x="112" y="59"/>
                    <a:pt x="110" y="61"/>
                  </a:cubicBezTo>
                  <a:cubicBezTo>
                    <a:pt x="110" y="61"/>
                    <a:pt x="109" y="62"/>
                    <a:pt x="109" y="62"/>
                  </a:cubicBezTo>
                  <a:cubicBezTo>
                    <a:pt x="107" y="64"/>
                    <a:pt x="105" y="66"/>
                    <a:pt x="103" y="69"/>
                  </a:cubicBezTo>
                  <a:cubicBezTo>
                    <a:pt x="75" y="98"/>
                    <a:pt x="15" y="171"/>
                    <a:pt x="0" y="190"/>
                  </a:cubicBezTo>
                  <a:cubicBezTo>
                    <a:pt x="3" y="192"/>
                    <a:pt x="10" y="193"/>
                    <a:pt x="19" y="193"/>
                  </a:cubicBezTo>
                  <a:cubicBezTo>
                    <a:pt x="33" y="193"/>
                    <a:pt x="51" y="189"/>
                    <a:pt x="60" y="179"/>
                  </a:cubicBezTo>
                  <a:cubicBezTo>
                    <a:pt x="126" y="103"/>
                    <a:pt x="126" y="103"/>
                    <a:pt x="126" y="103"/>
                  </a:cubicBezTo>
                  <a:cubicBezTo>
                    <a:pt x="132" y="96"/>
                    <a:pt x="132" y="96"/>
                    <a:pt x="132" y="96"/>
                  </a:cubicBezTo>
                  <a:cubicBezTo>
                    <a:pt x="132" y="96"/>
                    <a:pt x="132" y="96"/>
                    <a:pt x="132" y="96"/>
                  </a:cubicBezTo>
                  <a:cubicBezTo>
                    <a:pt x="139" y="91"/>
                    <a:pt x="139" y="91"/>
                    <a:pt x="139" y="91"/>
                  </a:cubicBezTo>
                  <a:cubicBezTo>
                    <a:pt x="140" y="93"/>
                    <a:pt x="140" y="93"/>
                    <a:pt x="140" y="93"/>
                  </a:cubicBezTo>
                  <a:cubicBezTo>
                    <a:pt x="142" y="96"/>
                    <a:pt x="144" y="99"/>
                    <a:pt x="146" y="102"/>
                  </a:cubicBezTo>
                  <a:cubicBezTo>
                    <a:pt x="150" y="108"/>
                    <a:pt x="154" y="115"/>
                    <a:pt x="158" y="122"/>
                  </a:cubicBezTo>
                  <a:cubicBezTo>
                    <a:pt x="158" y="123"/>
                    <a:pt x="159" y="124"/>
                    <a:pt x="159" y="125"/>
                  </a:cubicBezTo>
                  <a:cubicBezTo>
                    <a:pt x="186" y="171"/>
                    <a:pt x="211" y="226"/>
                    <a:pt x="228" y="278"/>
                  </a:cubicBezTo>
                  <a:cubicBezTo>
                    <a:pt x="228" y="278"/>
                    <a:pt x="228" y="278"/>
                    <a:pt x="228" y="278"/>
                  </a:cubicBezTo>
                  <a:cubicBezTo>
                    <a:pt x="230" y="286"/>
                    <a:pt x="233" y="294"/>
                    <a:pt x="235" y="301"/>
                  </a:cubicBezTo>
                  <a:cubicBezTo>
                    <a:pt x="238" y="298"/>
                    <a:pt x="241" y="295"/>
                    <a:pt x="244" y="291"/>
                  </a:cubicBezTo>
                  <a:cubicBezTo>
                    <a:pt x="275" y="257"/>
                    <a:pt x="311" y="208"/>
                    <a:pt x="325" y="152"/>
                  </a:cubicBezTo>
                  <a:cubicBezTo>
                    <a:pt x="325" y="152"/>
                    <a:pt x="325" y="151"/>
                    <a:pt x="325" y="150"/>
                  </a:cubicBezTo>
                  <a:cubicBezTo>
                    <a:pt x="326" y="147"/>
                    <a:pt x="327" y="143"/>
                    <a:pt x="328" y="139"/>
                  </a:cubicBezTo>
                  <a:cubicBezTo>
                    <a:pt x="328" y="138"/>
                    <a:pt x="328" y="137"/>
                    <a:pt x="328" y="136"/>
                  </a:cubicBezTo>
                  <a:cubicBezTo>
                    <a:pt x="329" y="133"/>
                    <a:pt x="329" y="129"/>
                    <a:pt x="329" y="126"/>
                  </a:cubicBezTo>
                  <a:cubicBezTo>
                    <a:pt x="329" y="126"/>
                    <a:pt x="330" y="125"/>
                    <a:pt x="330" y="125"/>
                  </a:cubicBezTo>
                  <a:cubicBezTo>
                    <a:pt x="330" y="124"/>
                    <a:pt x="330" y="123"/>
                    <a:pt x="330" y="121"/>
                  </a:cubicBezTo>
                  <a:cubicBezTo>
                    <a:pt x="330" y="117"/>
                    <a:pt x="331" y="112"/>
                    <a:pt x="331" y="107"/>
                  </a:cubicBezTo>
                  <a:cubicBezTo>
                    <a:pt x="331" y="54"/>
                    <a:pt x="292" y="0"/>
                    <a:pt x="227" y="0"/>
                  </a:cubicBezTo>
                </a:path>
              </a:pathLst>
            </a:custGeom>
            <a:solidFill>
              <a:srgbClr val="89CA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15" name="Freeform 152"/>
            <p:cNvSpPr>
              <a:spLocks/>
            </p:cNvSpPr>
            <p:nvPr/>
          </p:nvSpPr>
          <p:spPr bwMode="auto">
            <a:xfrm>
              <a:off x="4144244" y="3913956"/>
              <a:ext cx="351175" cy="1098176"/>
            </a:xfrm>
            <a:custGeom>
              <a:avLst/>
              <a:gdLst>
                <a:gd name="T0" fmla="*/ 63 w 162"/>
                <a:gd name="T1" fmla="*/ 390 h 506"/>
                <a:gd name="T2" fmla="*/ 98 w 162"/>
                <a:gd name="T3" fmla="*/ 242 h 506"/>
                <a:gd name="T4" fmla="*/ 124 w 162"/>
                <a:gd name="T5" fmla="*/ 186 h 506"/>
                <a:gd name="T6" fmla="*/ 125 w 162"/>
                <a:gd name="T7" fmla="*/ 183 h 506"/>
                <a:gd name="T8" fmla="*/ 133 w 162"/>
                <a:gd name="T9" fmla="*/ 167 h 506"/>
                <a:gd name="T10" fmla="*/ 152 w 162"/>
                <a:gd name="T11" fmla="*/ 115 h 506"/>
                <a:gd name="T12" fmla="*/ 154 w 162"/>
                <a:gd name="T13" fmla="*/ 19 h 506"/>
                <a:gd name="T14" fmla="*/ 148 w 162"/>
                <a:gd name="T15" fmla="*/ 0 h 506"/>
                <a:gd name="T16" fmla="*/ 148 w 162"/>
                <a:gd name="T17" fmla="*/ 0 h 506"/>
                <a:gd name="T18" fmla="*/ 131 w 162"/>
                <a:gd name="T19" fmla="*/ 94 h 506"/>
                <a:gd name="T20" fmla="*/ 33 w 162"/>
                <a:gd name="T21" fmla="*/ 292 h 506"/>
                <a:gd name="T22" fmla="*/ 137 w 162"/>
                <a:gd name="T23" fmla="*/ 506 h 506"/>
                <a:gd name="T24" fmla="*/ 137 w 162"/>
                <a:gd name="T25" fmla="*/ 506 h 506"/>
                <a:gd name="T26" fmla="*/ 111 w 162"/>
                <a:gd name="T27" fmla="*/ 490 h 506"/>
                <a:gd name="T28" fmla="*/ 63 w 162"/>
                <a:gd name="T29" fmla="*/ 390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506">
                  <a:moveTo>
                    <a:pt x="63" y="390"/>
                  </a:moveTo>
                  <a:cubicBezTo>
                    <a:pt x="60" y="342"/>
                    <a:pt x="74" y="296"/>
                    <a:pt x="98" y="242"/>
                  </a:cubicBezTo>
                  <a:cubicBezTo>
                    <a:pt x="105" y="223"/>
                    <a:pt x="114" y="205"/>
                    <a:pt x="124" y="186"/>
                  </a:cubicBezTo>
                  <a:cubicBezTo>
                    <a:pt x="124" y="185"/>
                    <a:pt x="125" y="184"/>
                    <a:pt x="125" y="183"/>
                  </a:cubicBezTo>
                  <a:cubicBezTo>
                    <a:pt x="128" y="178"/>
                    <a:pt x="130" y="172"/>
                    <a:pt x="133" y="167"/>
                  </a:cubicBezTo>
                  <a:cubicBezTo>
                    <a:pt x="142" y="147"/>
                    <a:pt x="148" y="130"/>
                    <a:pt x="152" y="115"/>
                  </a:cubicBezTo>
                  <a:cubicBezTo>
                    <a:pt x="162" y="77"/>
                    <a:pt x="159" y="45"/>
                    <a:pt x="154" y="19"/>
                  </a:cubicBezTo>
                  <a:cubicBezTo>
                    <a:pt x="152" y="12"/>
                    <a:pt x="150" y="6"/>
                    <a:pt x="148" y="0"/>
                  </a:cubicBezTo>
                  <a:cubicBezTo>
                    <a:pt x="148" y="0"/>
                    <a:pt x="148" y="0"/>
                    <a:pt x="148" y="0"/>
                  </a:cubicBezTo>
                  <a:cubicBezTo>
                    <a:pt x="150" y="45"/>
                    <a:pt x="141" y="68"/>
                    <a:pt x="131" y="94"/>
                  </a:cubicBezTo>
                  <a:cubicBezTo>
                    <a:pt x="109" y="154"/>
                    <a:pt x="70" y="190"/>
                    <a:pt x="33" y="292"/>
                  </a:cubicBezTo>
                  <a:cubicBezTo>
                    <a:pt x="0" y="379"/>
                    <a:pt x="29" y="477"/>
                    <a:pt x="137" y="506"/>
                  </a:cubicBezTo>
                  <a:cubicBezTo>
                    <a:pt x="137" y="506"/>
                    <a:pt x="137" y="506"/>
                    <a:pt x="137" y="506"/>
                  </a:cubicBezTo>
                  <a:cubicBezTo>
                    <a:pt x="128" y="502"/>
                    <a:pt x="119" y="496"/>
                    <a:pt x="111" y="490"/>
                  </a:cubicBezTo>
                  <a:cubicBezTo>
                    <a:pt x="84" y="467"/>
                    <a:pt x="66" y="429"/>
                    <a:pt x="63" y="390"/>
                  </a:cubicBezTo>
                </a:path>
              </a:pathLst>
            </a:custGeom>
            <a:solidFill>
              <a:srgbClr val="C1CD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16" name="Freeform 153"/>
            <p:cNvSpPr>
              <a:spLocks/>
            </p:cNvSpPr>
            <p:nvPr/>
          </p:nvSpPr>
          <p:spPr bwMode="auto">
            <a:xfrm>
              <a:off x="4324055" y="3556747"/>
              <a:ext cx="358416" cy="1420389"/>
            </a:xfrm>
            <a:custGeom>
              <a:avLst/>
              <a:gdLst>
                <a:gd name="T0" fmla="*/ 123 w 165"/>
                <a:gd name="T1" fmla="*/ 648 h 655"/>
                <a:gd name="T2" fmla="*/ 124 w 165"/>
                <a:gd name="T3" fmla="*/ 648 h 655"/>
                <a:gd name="T4" fmla="*/ 124 w 165"/>
                <a:gd name="T5" fmla="*/ 647 h 655"/>
                <a:gd name="T6" fmla="*/ 157 w 165"/>
                <a:gd name="T7" fmla="*/ 556 h 655"/>
                <a:gd name="T8" fmla="*/ 101 w 165"/>
                <a:gd name="T9" fmla="*/ 455 h 655"/>
                <a:gd name="T10" fmla="*/ 115 w 165"/>
                <a:gd name="T11" fmla="*/ 528 h 655"/>
                <a:gd name="T12" fmla="*/ 102 w 165"/>
                <a:gd name="T13" fmla="*/ 551 h 655"/>
                <a:gd name="T14" fmla="*/ 99 w 165"/>
                <a:gd name="T15" fmla="*/ 552 h 655"/>
                <a:gd name="T16" fmla="*/ 98 w 165"/>
                <a:gd name="T17" fmla="*/ 552 h 655"/>
                <a:gd name="T18" fmla="*/ 96 w 165"/>
                <a:gd name="T19" fmla="*/ 552 h 655"/>
                <a:gd name="T20" fmla="*/ 95 w 165"/>
                <a:gd name="T21" fmla="*/ 552 h 655"/>
                <a:gd name="T22" fmla="*/ 90 w 165"/>
                <a:gd name="T23" fmla="*/ 552 h 655"/>
                <a:gd name="T24" fmla="*/ 89 w 165"/>
                <a:gd name="T25" fmla="*/ 551 h 655"/>
                <a:gd name="T26" fmla="*/ 85 w 165"/>
                <a:gd name="T27" fmla="*/ 550 h 655"/>
                <a:gd name="T28" fmla="*/ 83 w 165"/>
                <a:gd name="T29" fmla="*/ 549 h 655"/>
                <a:gd name="T30" fmla="*/ 80 w 165"/>
                <a:gd name="T31" fmla="*/ 547 h 655"/>
                <a:gd name="T32" fmla="*/ 78 w 165"/>
                <a:gd name="T33" fmla="*/ 545 h 655"/>
                <a:gd name="T34" fmla="*/ 76 w 165"/>
                <a:gd name="T35" fmla="*/ 542 h 655"/>
                <a:gd name="T36" fmla="*/ 74 w 165"/>
                <a:gd name="T37" fmla="*/ 540 h 655"/>
                <a:gd name="T38" fmla="*/ 72 w 165"/>
                <a:gd name="T39" fmla="*/ 535 h 655"/>
                <a:gd name="T40" fmla="*/ 71 w 165"/>
                <a:gd name="T41" fmla="*/ 533 h 655"/>
                <a:gd name="T42" fmla="*/ 68 w 165"/>
                <a:gd name="T43" fmla="*/ 524 h 655"/>
                <a:gd name="T44" fmla="*/ 92 w 165"/>
                <a:gd name="T45" fmla="*/ 403 h 655"/>
                <a:gd name="T46" fmla="*/ 121 w 165"/>
                <a:gd name="T47" fmla="*/ 199 h 655"/>
                <a:gd name="T48" fmla="*/ 81 w 165"/>
                <a:gd name="T49" fmla="*/ 90 h 655"/>
                <a:gd name="T50" fmla="*/ 99 w 165"/>
                <a:gd name="T51" fmla="*/ 0 h 655"/>
                <a:gd name="T52" fmla="*/ 79 w 165"/>
                <a:gd name="T53" fmla="*/ 133 h 655"/>
                <a:gd name="T54" fmla="*/ 72 w 165"/>
                <a:gd name="T55" fmla="*/ 341 h 655"/>
                <a:gd name="T56" fmla="*/ 4 w 165"/>
                <a:gd name="T57" fmla="*/ 554 h 655"/>
                <a:gd name="T58" fmla="*/ 5 w 165"/>
                <a:gd name="T59" fmla="*/ 564 h 655"/>
                <a:gd name="T60" fmla="*/ 6 w 165"/>
                <a:gd name="T61" fmla="*/ 567 h 655"/>
                <a:gd name="T62" fmla="*/ 7 w 165"/>
                <a:gd name="T63" fmla="*/ 573 h 655"/>
                <a:gd name="T64" fmla="*/ 8 w 165"/>
                <a:gd name="T65" fmla="*/ 577 h 655"/>
                <a:gd name="T66" fmla="*/ 10 w 165"/>
                <a:gd name="T67" fmla="*/ 583 h 655"/>
                <a:gd name="T68" fmla="*/ 11 w 165"/>
                <a:gd name="T69" fmla="*/ 587 h 655"/>
                <a:gd name="T70" fmla="*/ 13 w 165"/>
                <a:gd name="T71" fmla="*/ 593 h 655"/>
                <a:gd name="T72" fmla="*/ 15 w 165"/>
                <a:gd name="T73" fmla="*/ 597 h 655"/>
                <a:gd name="T74" fmla="*/ 17 w 165"/>
                <a:gd name="T75" fmla="*/ 602 h 655"/>
                <a:gd name="T76" fmla="*/ 19 w 165"/>
                <a:gd name="T77" fmla="*/ 606 h 655"/>
                <a:gd name="T78" fmla="*/ 22 w 165"/>
                <a:gd name="T79" fmla="*/ 611 h 655"/>
                <a:gd name="T80" fmla="*/ 24 w 165"/>
                <a:gd name="T81" fmla="*/ 615 h 655"/>
                <a:gd name="T82" fmla="*/ 27 w 165"/>
                <a:gd name="T83" fmla="*/ 619 h 655"/>
                <a:gd name="T84" fmla="*/ 30 w 165"/>
                <a:gd name="T85" fmla="*/ 623 h 655"/>
                <a:gd name="T86" fmla="*/ 33 w 165"/>
                <a:gd name="T87" fmla="*/ 627 h 655"/>
                <a:gd name="T88" fmla="*/ 36 w 165"/>
                <a:gd name="T89" fmla="*/ 630 h 655"/>
                <a:gd name="T90" fmla="*/ 40 w 165"/>
                <a:gd name="T91" fmla="*/ 634 h 655"/>
                <a:gd name="T92" fmla="*/ 43 w 165"/>
                <a:gd name="T93" fmla="*/ 637 h 655"/>
                <a:gd name="T94" fmla="*/ 47 w 165"/>
                <a:gd name="T95" fmla="*/ 640 h 655"/>
                <a:gd name="T96" fmla="*/ 51 w 165"/>
                <a:gd name="T97" fmla="*/ 642 h 655"/>
                <a:gd name="T98" fmla="*/ 55 w 165"/>
                <a:gd name="T99" fmla="*/ 645 h 655"/>
                <a:gd name="T100" fmla="*/ 59 w 165"/>
                <a:gd name="T101" fmla="*/ 647 h 655"/>
                <a:gd name="T102" fmla="*/ 64 w 165"/>
                <a:gd name="T103" fmla="*/ 649 h 655"/>
                <a:gd name="T104" fmla="*/ 68 w 165"/>
                <a:gd name="T105" fmla="*/ 651 h 655"/>
                <a:gd name="T106" fmla="*/ 73 w 165"/>
                <a:gd name="T107" fmla="*/ 652 h 655"/>
                <a:gd name="T108" fmla="*/ 77 w 165"/>
                <a:gd name="T109" fmla="*/ 653 h 655"/>
                <a:gd name="T110" fmla="*/ 82 w 165"/>
                <a:gd name="T111" fmla="*/ 654 h 655"/>
                <a:gd name="T112" fmla="*/ 86 w 165"/>
                <a:gd name="T113" fmla="*/ 655 h 655"/>
                <a:gd name="T114" fmla="*/ 92 w 165"/>
                <a:gd name="T115" fmla="*/ 655 h 655"/>
                <a:gd name="T116" fmla="*/ 96 w 165"/>
                <a:gd name="T117" fmla="*/ 655 h 655"/>
                <a:gd name="T118" fmla="*/ 106 w 165"/>
                <a:gd name="T119" fmla="*/ 653 h 655"/>
                <a:gd name="T120" fmla="*/ 123 w 165"/>
                <a:gd name="T121" fmla="*/ 64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 h="655">
                  <a:moveTo>
                    <a:pt x="123" y="648"/>
                  </a:moveTo>
                  <a:cubicBezTo>
                    <a:pt x="123" y="648"/>
                    <a:pt x="123" y="648"/>
                    <a:pt x="124" y="648"/>
                  </a:cubicBezTo>
                  <a:cubicBezTo>
                    <a:pt x="124" y="648"/>
                    <a:pt x="124" y="647"/>
                    <a:pt x="124" y="647"/>
                  </a:cubicBezTo>
                  <a:cubicBezTo>
                    <a:pt x="163" y="628"/>
                    <a:pt x="165" y="579"/>
                    <a:pt x="157" y="556"/>
                  </a:cubicBezTo>
                  <a:cubicBezTo>
                    <a:pt x="140" y="509"/>
                    <a:pt x="98" y="491"/>
                    <a:pt x="101" y="455"/>
                  </a:cubicBezTo>
                  <a:cubicBezTo>
                    <a:pt x="90" y="489"/>
                    <a:pt x="115" y="511"/>
                    <a:pt x="115" y="528"/>
                  </a:cubicBezTo>
                  <a:cubicBezTo>
                    <a:pt x="115" y="542"/>
                    <a:pt x="109" y="548"/>
                    <a:pt x="102" y="551"/>
                  </a:cubicBezTo>
                  <a:cubicBezTo>
                    <a:pt x="101" y="552"/>
                    <a:pt x="100" y="552"/>
                    <a:pt x="99" y="552"/>
                  </a:cubicBezTo>
                  <a:cubicBezTo>
                    <a:pt x="98" y="552"/>
                    <a:pt x="98" y="552"/>
                    <a:pt x="98" y="552"/>
                  </a:cubicBezTo>
                  <a:cubicBezTo>
                    <a:pt x="98" y="553"/>
                    <a:pt x="97" y="552"/>
                    <a:pt x="96" y="552"/>
                  </a:cubicBezTo>
                  <a:cubicBezTo>
                    <a:pt x="96" y="552"/>
                    <a:pt x="95" y="552"/>
                    <a:pt x="95" y="552"/>
                  </a:cubicBezTo>
                  <a:cubicBezTo>
                    <a:pt x="93" y="552"/>
                    <a:pt x="92" y="552"/>
                    <a:pt x="90" y="552"/>
                  </a:cubicBezTo>
                  <a:cubicBezTo>
                    <a:pt x="90" y="552"/>
                    <a:pt x="89" y="551"/>
                    <a:pt x="89" y="551"/>
                  </a:cubicBezTo>
                  <a:cubicBezTo>
                    <a:pt x="88" y="551"/>
                    <a:pt x="86" y="550"/>
                    <a:pt x="85" y="550"/>
                  </a:cubicBezTo>
                  <a:cubicBezTo>
                    <a:pt x="85" y="550"/>
                    <a:pt x="84" y="549"/>
                    <a:pt x="83" y="549"/>
                  </a:cubicBezTo>
                  <a:cubicBezTo>
                    <a:pt x="82" y="548"/>
                    <a:pt x="81" y="548"/>
                    <a:pt x="80" y="547"/>
                  </a:cubicBezTo>
                  <a:cubicBezTo>
                    <a:pt x="80" y="546"/>
                    <a:pt x="79" y="546"/>
                    <a:pt x="78" y="545"/>
                  </a:cubicBezTo>
                  <a:cubicBezTo>
                    <a:pt x="77" y="544"/>
                    <a:pt x="77" y="543"/>
                    <a:pt x="76" y="542"/>
                  </a:cubicBezTo>
                  <a:cubicBezTo>
                    <a:pt x="75" y="541"/>
                    <a:pt x="75" y="541"/>
                    <a:pt x="74" y="540"/>
                  </a:cubicBezTo>
                  <a:cubicBezTo>
                    <a:pt x="73" y="538"/>
                    <a:pt x="72" y="537"/>
                    <a:pt x="72" y="535"/>
                  </a:cubicBezTo>
                  <a:cubicBezTo>
                    <a:pt x="71" y="534"/>
                    <a:pt x="71" y="534"/>
                    <a:pt x="71" y="533"/>
                  </a:cubicBezTo>
                  <a:cubicBezTo>
                    <a:pt x="70" y="530"/>
                    <a:pt x="69" y="527"/>
                    <a:pt x="68" y="524"/>
                  </a:cubicBezTo>
                  <a:cubicBezTo>
                    <a:pt x="64" y="492"/>
                    <a:pt x="67" y="475"/>
                    <a:pt x="92" y="403"/>
                  </a:cubicBezTo>
                  <a:cubicBezTo>
                    <a:pt x="117" y="331"/>
                    <a:pt x="134" y="260"/>
                    <a:pt x="121" y="199"/>
                  </a:cubicBezTo>
                  <a:cubicBezTo>
                    <a:pt x="108" y="140"/>
                    <a:pt x="93" y="127"/>
                    <a:pt x="81" y="90"/>
                  </a:cubicBezTo>
                  <a:cubicBezTo>
                    <a:pt x="72" y="60"/>
                    <a:pt x="67" y="27"/>
                    <a:pt x="99" y="0"/>
                  </a:cubicBezTo>
                  <a:cubicBezTo>
                    <a:pt x="48" y="31"/>
                    <a:pt x="62" y="87"/>
                    <a:pt x="79" y="133"/>
                  </a:cubicBezTo>
                  <a:cubicBezTo>
                    <a:pt x="96" y="179"/>
                    <a:pt x="118" y="246"/>
                    <a:pt x="72" y="341"/>
                  </a:cubicBezTo>
                  <a:cubicBezTo>
                    <a:pt x="27" y="433"/>
                    <a:pt x="0" y="491"/>
                    <a:pt x="4" y="554"/>
                  </a:cubicBezTo>
                  <a:cubicBezTo>
                    <a:pt x="4" y="557"/>
                    <a:pt x="5" y="560"/>
                    <a:pt x="5" y="564"/>
                  </a:cubicBezTo>
                  <a:cubicBezTo>
                    <a:pt x="5" y="565"/>
                    <a:pt x="5" y="566"/>
                    <a:pt x="6" y="567"/>
                  </a:cubicBezTo>
                  <a:cubicBezTo>
                    <a:pt x="6" y="569"/>
                    <a:pt x="6" y="571"/>
                    <a:pt x="7" y="573"/>
                  </a:cubicBezTo>
                  <a:cubicBezTo>
                    <a:pt x="7" y="575"/>
                    <a:pt x="8" y="576"/>
                    <a:pt x="8" y="577"/>
                  </a:cubicBezTo>
                  <a:cubicBezTo>
                    <a:pt x="8" y="579"/>
                    <a:pt x="9" y="581"/>
                    <a:pt x="10" y="583"/>
                  </a:cubicBezTo>
                  <a:cubicBezTo>
                    <a:pt x="10" y="585"/>
                    <a:pt x="11" y="586"/>
                    <a:pt x="11" y="587"/>
                  </a:cubicBezTo>
                  <a:cubicBezTo>
                    <a:pt x="12" y="589"/>
                    <a:pt x="12" y="591"/>
                    <a:pt x="13" y="593"/>
                  </a:cubicBezTo>
                  <a:cubicBezTo>
                    <a:pt x="14" y="594"/>
                    <a:pt x="14" y="595"/>
                    <a:pt x="15" y="597"/>
                  </a:cubicBezTo>
                  <a:cubicBezTo>
                    <a:pt x="16" y="599"/>
                    <a:pt x="16" y="600"/>
                    <a:pt x="17" y="602"/>
                  </a:cubicBezTo>
                  <a:cubicBezTo>
                    <a:pt x="18" y="603"/>
                    <a:pt x="19" y="605"/>
                    <a:pt x="19" y="606"/>
                  </a:cubicBezTo>
                  <a:cubicBezTo>
                    <a:pt x="20" y="608"/>
                    <a:pt x="21" y="609"/>
                    <a:pt x="22" y="611"/>
                  </a:cubicBezTo>
                  <a:cubicBezTo>
                    <a:pt x="23" y="612"/>
                    <a:pt x="24" y="613"/>
                    <a:pt x="24" y="615"/>
                  </a:cubicBezTo>
                  <a:cubicBezTo>
                    <a:pt x="25" y="616"/>
                    <a:pt x="26" y="618"/>
                    <a:pt x="27" y="619"/>
                  </a:cubicBezTo>
                  <a:cubicBezTo>
                    <a:pt x="28" y="620"/>
                    <a:pt x="29" y="621"/>
                    <a:pt x="30" y="623"/>
                  </a:cubicBezTo>
                  <a:cubicBezTo>
                    <a:pt x="31" y="624"/>
                    <a:pt x="32" y="625"/>
                    <a:pt x="33" y="627"/>
                  </a:cubicBezTo>
                  <a:cubicBezTo>
                    <a:pt x="34" y="628"/>
                    <a:pt x="35" y="629"/>
                    <a:pt x="36" y="630"/>
                  </a:cubicBezTo>
                  <a:cubicBezTo>
                    <a:pt x="38" y="631"/>
                    <a:pt x="39" y="632"/>
                    <a:pt x="40" y="634"/>
                  </a:cubicBezTo>
                  <a:cubicBezTo>
                    <a:pt x="41" y="635"/>
                    <a:pt x="42" y="636"/>
                    <a:pt x="43" y="637"/>
                  </a:cubicBezTo>
                  <a:cubicBezTo>
                    <a:pt x="45" y="638"/>
                    <a:pt x="46" y="639"/>
                    <a:pt x="47" y="640"/>
                  </a:cubicBezTo>
                  <a:cubicBezTo>
                    <a:pt x="49" y="641"/>
                    <a:pt x="50" y="641"/>
                    <a:pt x="51" y="642"/>
                  </a:cubicBezTo>
                  <a:cubicBezTo>
                    <a:pt x="52" y="643"/>
                    <a:pt x="54" y="644"/>
                    <a:pt x="55" y="645"/>
                  </a:cubicBezTo>
                  <a:cubicBezTo>
                    <a:pt x="57" y="646"/>
                    <a:pt x="58" y="646"/>
                    <a:pt x="59" y="647"/>
                  </a:cubicBezTo>
                  <a:cubicBezTo>
                    <a:pt x="61" y="648"/>
                    <a:pt x="62" y="649"/>
                    <a:pt x="64" y="649"/>
                  </a:cubicBezTo>
                  <a:cubicBezTo>
                    <a:pt x="65" y="650"/>
                    <a:pt x="66" y="650"/>
                    <a:pt x="68" y="651"/>
                  </a:cubicBezTo>
                  <a:cubicBezTo>
                    <a:pt x="69" y="651"/>
                    <a:pt x="71" y="652"/>
                    <a:pt x="73" y="652"/>
                  </a:cubicBezTo>
                  <a:cubicBezTo>
                    <a:pt x="74" y="653"/>
                    <a:pt x="75" y="653"/>
                    <a:pt x="77" y="653"/>
                  </a:cubicBezTo>
                  <a:cubicBezTo>
                    <a:pt x="78" y="654"/>
                    <a:pt x="80" y="654"/>
                    <a:pt x="82" y="654"/>
                  </a:cubicBezTo>
                  <a:cubicBezTo>
                    <a:pt x="83" y="654"/>
                    <a:pt x="85" y="655"/>
                    <a:pt x="86" y="655"/>
                  </a:cubicBezTo>
                  <a:cubicBezTo>
                    <a:pt x="88" y="655"/>
                    <a:pt x="90" y="655"/>
                    <a:pt x="92" y="655"/>
                  </a:cubicBezTo>
                  <a:cubicBezTo>
                    <a:pt x="93" y="655"/>
                    <a:pt x="95" y="655"/>
                    <a:pt x="96" y="655"/>
                  </a:cubicBezTo>
                  <a:cubicBezTo>
                    <a:pt x="99" y="654"/>
                    <a:pt x="102" y="654"/>
                    <a:pt x="106" y="653"/>
                  </a:cubicBezTo>
                  <a:cubicBezTo>
                    <a:pt x="112" y="652"/>
                    <a:pt x="118" y="650"/>
                    <a:pt x="123" y="648"/>
                  </a:cubicBezTo>
                </a:path>
              </a:pathLst>
            </a:custGeom>
            <a:solidFill>
              <a:srgbClr val="C1CD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17" name="Freeform 154"/>
            <p:cNvSpPr>
              <a:spLocks/>
            </p:cNvSpPr>
            <p:nvPr/>
          </p:nvSpPr>
          <p:spPr bwMode="auto">
            <a:xfrm>
              <a:off x="4482144" y="4044289"/>
              <a:ext cx="489956" cy="995600"/>
            </a:xfrm>
            <a:custGeom>
              <a:avLst/>
              <a:gdLst>
                <a:gd name="T0" fmla="*/ 173 w 226"/>
                <a:gd name="T1" fmla="*/ 176 h 459"/>
                <a:gd name="T2" fmla="*/ 104 w 226"/>
                <a:gd name="T3" fmla="*/ 0 h 459"/>
                <a:gd name="T4" fmla="*/ 80 w 226"/>
                <a:gd name="T5" fmla="*/ 86 h 459"/>
                <a:gd name="T6" fmla="*/ 113 w 226"/>
                <a:gd name="T7" fmla="*/ 176 h 459"/>
                <a:gd name="T8" fmla="*/ 74 w 226"/>
                <a:gd name="T9" fmla="*/ 192 h 459"/>
                <a:gd name="T10" fmla="*/ 66 w 226"/>
                <a:gd name="T11" fmla="*/ 103 h 459"/>
                <a:gd name="T12" fmla="*/ 66 w 226"/>
                <a:gd name="T13" fmla="*/ 103 h 459"/>
                <a:gd name="T14" fmla="*/ 42 w 226"/>
                <a:gd name="T15" fmla="*/ 177 h 459"/>
                <a:gd name="T16" fmla="*/ 55 w 226"/>
                <a:gd name="T17" fmla="*/ 245 h 459"/>
                <a:gd name="T18" fmla="*/ 55 w 226"/>
                <a:gd name="T19" fmla="*/ 246 h 459"/>
                <a:gd name="T20" fmla="*/ 70 w 226"/>
                <a:gd name="T21" fmla="*/ 265 h 459"/>
                <a:gd name="T22" fmla="*/ 70 w 226"/>
                <a:gd name="T23" fmla="*/ 266 h 459"/>
                <a:gd name="T24" fmla="*/ 90 w 226"/>
                <a:gd name="T25" fmla="*/ 292 h 459"/>
                <a:gd name="T26" fmla="*/ 108 w 226"/>
                <a:gd name="T27" fmla="*/ 331 h 459"/>
                <a:gd name="T28" fmla="*/ 110 w 226"/>
                <a:gd name="T29" fmla="*/ 340 h 459"/>
                <a:gd name="T30" fmla="*/ 110 w 226"/>
                <a:gd name="T31" fmla="*/ 341 h 459"/>
                <a:gd name="T32" fmla="*/ 110 w 226"/>
                <a:gd name="T33" fmla="*/ 342 h 459"/>
                <a:gd name="T34" fmla="*/ 92 w 226"/>
                <a:gd name="T35" fmla="*/ 419 h 459"/>
                <a:gd name="T36" fmla="*/ 89 w 226"/>
                <a:gd name="T37" fmla="*/ 422 h 459"/>
                <a:gd name="T38" fmla="*/ 85 w 226"/>
                <a:gd name="T39" fmla="*/ 426 h 459"/>
                <a:gd name="T40" fmla="*/ 81 w 226"/>
                <a:gd name="T41" fmla="*/ 430 h 459"/>
                <a:gd name="T42" fmla="*/ 78 w 226"/>
                <a:gd name="T43" fmla="*/ 433 h 459"/>
                <a:gd name="T44" fmla="*/ 74 w 226"/>
                <a:gd name="T45" fmla="*/ 436 h 459"/>
                <a:gd name="T46" fmla="*/ 68 w 226"/>
                <a:gd name="T47" fmla="*/ 440 h 459"/>
                <a:gd name="T48" fmla="*/ 66 w 226"/>
                <a:gd name="T49" fmla="*/ 441 h 459"/>
                <a:gd name="T50" fmla="*/ 1 w 226"/>
                <a:gd name="T51" fmla="*/ 452 h 459"/>
                <a:gd name="T52" fmla="*/ 0 w 226"/>
                <a:gd name="T53" fmla="*/ 452 h 459"/>
                <a:gd name="T54" fmla="*/ 1 w 226"/>
                <a:gd name="T55" fmla="*/ 452 h 459"/>
                <a:gd name="T56" fmla="*/ 20 w 226"/>
                <a:gd name="T57" fmla="*/ 453 h 459"/>
                <a:gd name="T58" fmla="*/ 201 w 226"/>
                <a:gd name="T59" fmla="*/ 339 h 459"/>
                <a:gd name="T60" fmla="*/ 173 w 226"/>
                <a:gd name="T61" fmla="*/ 17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459">
                  <a:moveTo>
                    <a:pt x="173" y="176"/>
                  </a:moveTo>
                  <a:cubicBezTo>
                    <a:pt x="134" y="118"/>
                    <a:pt x="64" y="84"/>
                    <a:pt x="104" y="0"/>
                  </a:cubicBezTo>
                  <a:cubicBezTo>
                    <a:pt x="71" y="27"/>
                    <a:pt x="70" y="61"/>
                    <a:pt x="80" y="86"/>
                  </a:cubicBezTo>
                  <a:cubicBezTo>
                    <a:pt x="90" y="111"/>
                    <a:pt x="112" y="157"/>
                    <a:pt x="113" y="176"/>
                  </a:cubicBezTo>
                  <a:cubicBezTo>
                    <a:pt x="115" y="197"/>
                    <a:pt x="90" y="212"/>
                    <a:pt x="74" y="192"/>
                  </a:cubicBezTo>
                  <a:cubicBezTo>
                    <a:pt x="58" y="171"/>
                    <a:pt x="83" y="138"/>
                    <a:pt x="66" y="103"/>
                  </a:cubicBezTo>
                  <a:cubicBezTo>
                    <a:pt x="66" y="103"/>
                    <a:pt x="66" y="103"/>
                    <a:pt x="66" y="103"/>
                  </a:cubicBezTo>
                  <a:cubicBezTo>
                    <a:pt x="59" y="127"/>
                    <a:pt x="46" y="161"/>
                    <a:pt x="42" y="177"/>
                  </a:cubicBezTo>
                  <a:cubicBezTo>
                    <a:pt x="38" y="190"/>
                    <a:pt x="34" y="213"/>
                    <a:pt x="55" y="245"/>
                  </a:cubicBezTo>
                  <a:cubicBezTo>
                    <a:pt x="55" y="245"/>
                    <a:pt x="55" y="245"/>
                    <a:pt x="55" y="246"/>
                  </a:cubicBezTo>
                  <a:cubicBezTo>
                    <a:pt x="60" y="252"/>
                    <a:pt x="65" y="259"/>
                    <a:pt x="70" y="265"/>
                  </a:cubicBezTo>
                  <a:cubicBezTo>
                    <a:pt x="70" y="265"/>
                    <a:pt x="70" y="265"/>
                    <a:pt x="70" y="266"/>
                  </a:cubicBezTo>
                  <a:cubicBezTo>
                    <a:pt x="76" y="273"/>
                    <a:pt x="83" y="282"/>
                    <a:pt x="90" y="292"/>
                  </a:cubicBezTo>
                  <a:cubicBezTo>
                    <a:pt x="98" y="304"/>
                    <a:pt x="105" y="317"/>
                    <a:pt x="108" y="331"/>
                  </a:cubicBezTo>
                  <a:cubicBezTo>
                    <a:pt x="109" y="334"/>
                    <a:pt x="109" y="337"/>
                    <a:pt x="110" y="340"/>
                  </a:cubicBezTo>
                  <a:cubicBezTo>
                    <a:pt x="110" y="340"/>
                    <a:pt x="110" y="341"/>
                    <a:pt x="110" y="341"/>
                  </a:cubicBezTo>
                  <a:cubicBezTo>
                    <a:pt x="110" y="342"/>
                    <a:pt x="110" y="342"/>
                    <a:pt x="110" y="342"/>
                  </a:cubicBezTo>
                  <a:cubicBezTo>
                    <a:pt x="114" y="367"/>
                    <a:pt x="109" y="396"/>
                    <a:pt x="92" y="419"/>
                  </a:cubicBezTo>
                  <a:cubicBezTo>
                    <a:pt x="91" y="420"/>
                    <a:pt x="90" y="421"/>
                    <a:pt x="89" y="422"/>
                  </a:cubicBezTo>
                  <a:cubicBezTo>
                    <a:pt x="88" y="424"/>
                    <a:pt x="87" y="425"/>
                    <a:pt x="85" y="426"/>
                  </a:cubicBezTo>
                  <a:cubicBezTo>
                    <a:pt x="84" y="428"/>
                    <a:pt x="83" y="429"/>
                    <a:pt x="81" y="430"/>
                  </a:cubicBezTo>
                  <a:cubicBezTo>
                    <a:pt x="80" y="431"/>
                    <a:pt x="79" y="432"/>
                    <a:pt x="78" y="433"/>
                  </a:cubicBezTo>
                  <a:cubicBezTo>
                    <a:pt x="77" y="434"/>
                    <a:pt x="75" y="435"/>
                    <a:pt x="74" y="436"/>
                  </a:cubicBezTo>
                  <a:cubicBezTo>
                    <a:pt x="72" y="437"/>
                    <a:pt x="70" y="438"/>
                    <a:pt x="68" y="440"/>
                  </a:cubicBezTo>
                  <a:cubicBezTo>
                    <a:pt x="67" y="440"/>
                    <a:pt x="67" y="441"/>
                    <a:pt x="66" y="441"/>
                  </a:cubicBezTo>
                  <a:cubicBezTo>
                    <a:pt x="50" y="450"/>
                    <a:pt x="28" y="454"/>
                    <a:pt x="1" y="452"/>
                  </a:cubicBezTo>
                  <a:cubicBezTo>
                    <a:pt x="1" y="452"/>
                    <a:pt x="1" y="452"/>
                    <a:pt x="0" y="452"/>
                  </a:cubicBezTo>
                  <a:cubicBezTo>
                    <a:pt x="1" y="452"/>
                    <a:pt x="1" y="452"/>
                    <a:pt x="1" y="452"/>
                  </a:cubicBezTo>
                  <a:cubicBezTo>
                    <a:pt x="7" y="453"/>
                    <a:pt x="14" y="454"/>
                    <a:pt x="20" y="453"/>
                  </a:cubicBezTo>
                  <a:cubicBezTo>
                    <a:pt x="134" y="459"/>
                    <a:pt x="187" y="376"/>
                    <a:pt x="201" y="339"/>
                  </a:cubicBezTo>
                  <a:cubicBezTo>
                    <a:pt x="226" y="273"/>
                    <a:pt x="204" y="221"/>
                    <a:pt x="173" y="176"/>
                  </a:cubicBezTo>
                </a:path>
              </a:pathLst>
            </a:custGeom>
            <a:solidFill>
              <a:srgbClr val="C1CD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18" name="Freeform 155"/>
            <p:cNvSpPr>
              <a:spLocks/>
            </p:cNvSpPr>
            <p:nvPr/>
          </p:nvSpPr>
          <p:spPr bwMode="auto">
            <a:xfrm>
              <a:off x="2611624" y="4339951"/>
              <a:ext cx="244978" cy="354795"/>
            </a:xfrm>
            <a:custGeom>
              <a:avLst/>
              <a:gdLst>
                <a:gd name="T0" fmla="*/ 113 w 113"/>
                <a:gd name="T1" fmla="*/ 0 h 164"/>
                <a:gd name="T2" fmla="*/ 112 w 113"/>
                <a:gd name="T3" fmla="*/ 110 h 164"/>
                <a:gd name="T4" fmla="*/ 5 w 113"/>
                <a:gd name="T5" fmla="*/ 161 h 164"/>
                <a:gd name="T6" fmla="*/ 0 w 113"/>
                <a:gd name="T7" fmla="*/ 158 h 164"/>
                <a:gd name="T8" fmla="*/ 113 w 113"/>
                <a:gd name="T9" fmla="*/ 0 h 164"/>
              </a:gdLst>
              <a:ahLst/>
              <a:cxnLst>
                <a:cxn ang="0">
                  <a:pos x="T0" y="T1"/>
                </a:cxn>
                <a:cxn ang="0">
                  <a:pos x="T2" y="T3"/>
                </a:cxn>
                <a:cxn ang="0">
                  <a:pos x="T4" y="T5"/>
                </a:cxn>
                <a:cxn ang="0">
                  <a:pos x="T6" y="T7"/>
                </a:cxn>
                <a:cxn ang="0">
                  <a:pos x="T8" y="T9"/>
                </a:cxn>
              </a:cxnLst>
              <a:rect l="0" t="0" r="r" b="b"/>
              <a:pathLst>
                <a:path w="113" h="164">
                  <a:moveTo>
                    <a:pt x="113" y="0"/>
                  </a:moveTo>
                  <a:cubicBezTo>
                    <a:pt x="108" y="41"/>
                    <a:pt x="108" y="78"/>
                    <a:pt x="112" y="110"/>
                  </a:cubicBezTo>
                  <a:cubicBezTo>
                    <a:pt x="70" y="110"/>
                    <a:pt x="24" y="144"/>
                    <a:pt x="5" y="161"/>
                  </a:cubicBezTo>
                  <a:cubicBezTo>
                    <a:pt x="2" y="164"/>
                    <a:pt x="0" y="163"/>
                    <a:pt x="0" y="158"/>
                  </a:cubicBezTo>
                  <a:cubicBezTo>
                    <a:pt x="6" y="109"/>
                    <a:pt x="39" y="29"/>
                    <a:pt x="113" y="0"/>
                  </a:cubicBezTo>
                </a:path>
              </a:pathLst>
            </a:custGeom>
            <a:solidFill>
              <a:srgbClr val="0194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19" name="Freeform 156"/>
            <p:cNvSpPr>
              <a:spLocks/>
            </p:cNvSpPr>
            <p:nvPr/>
          </p:nvSpPr>
          <p:spPr bwMode="auto">
            <a:xfrm>
              <a:off x="3090718" y="4432874"/>
              <a:ext cx="223256" cy="427203"/>
            </a:xfrm>
            <a:custGeom>
              <a:avLst/>
              <a:gdLst>
                <a:gd name="T0" fmla="*/ 54 w 103"/>
                <a:gd name="T1" fmla="*/ 0 h 197"/>
                <a:gd name="T2" fmla="*/ 0 w 103"/>
                <a:gd name="T3" fmla="*/ 96 h 197"/>
                <a:gd name="T4" fmla="*/ 68 w 103"/>
                <a:gd name="T5" fmla="*/ 193 h 197"/>
                <a:gd name="T6" fmla="*/ 74 w 103"/>
                <a:gd name="T7" fmla="*/ 193 h 197"/>
                <a:gd name="T8" fmla="*/ 54 w 103"/>
                <a:gd name="T9" fmla="*/ 0 h 197"/>
              </a:gdLst>
              <a:ahLst/>
              <a:cxnLst>
                <a:cxn ang="0">
                  <a:pos x="T0" y="T1"/>
                </a:cxn>
                <a:cxn ang="0">
                  <a:pos x="T2" y="T3"/>
                </a:cxn>
                <a:cxn ang="0">
                  <a:pos x="T4" y="T5"/>
                </a:cxn>
                <a:cxn ang="0">
                  <a:pos x="T6" y="T7"/>
                </a:cxn>
                <a:cxn ang="0">
                  <a:pos x="T8" y="T9"/>
                </a:cxn>
              </a:cxnLst>
              <a:rect l="0" t="0" r="r" b="b"/>
              <a:pathLst>
                <a:path w="103" h="197">
                  <a:moveTo>
                    <a:pt x="54" y="0"/>
                  </a:moveTo>
                  <a:cubicBezTo>
                    <a:pt x="38" y="38"/>
                    <a:pt x="19" y="70"/>
                    <a:pt x="0" y="96"/>
                  </a:cubicBezTo>
                  <a:cubicBezTo>
                    <a:pt x="37" y="116"/>
                    <a:pt x="61" y="169"/>
                    <a:pt x="68" y="193"/>
                  </a:cubicBezTo>
                  <a:cubicBezTo>
                    <a:pt x="69" y="197"/>
                    <a:pt x="72" y="197"/>
                    <a:pt x="74" y="193"/>
                  </a:cubicBezTo>
                  <a:cubicBezTo>
                    <a:pt x="93" y="147"/>
                    <a:pt x="103" y="61"/>
                    <a:pt x="54" y="0"/>
                  </a:cubicBezTo>
                </a:path>
              </a:pathLst>
            </a:custGeom>
            <a:solidFill>
              <a:srgbClr val="0194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20" name="Freeform 157"/>
            <p:cNvSpPr>
              <a:spLocks/>
            </p:cNvSpPr>
            <p:nvPr/>
          </p:nvSpPr>
          <p:spPr bwMode="auto">
            <a:xfrm>
              <a:off x="2809537" y="4699574"/>
              <a:ext cx="202740" cy="359623"/>
            </a:xfrm>
            <a:custGeom>
              <a:avLst/>
              <a:gdLst>
                <a:gd name="T0" fmla="*/ 89 w 94"/>
                <a:gd name="T1" fmla="*/ 13 h 166"/>
                <a:gd name="T2" fmla="*/ 88 w 94"/>
                <a:gd name="T3" fmla="*/ 13 h 166"/>
                <a:gd name="T4" fmla="*/ 37 w 94"/>
                <a:gd name="T5" fmla="*/ 105 h 166"/>
                <a:gd name="T6" fmla="*/ 38 w 94"/>
                <a:gd name="T7" fmla="*/ 0 h 166"/>
                <a:gd name="T8" fmla="*/ 38 w 94"/>
                <a:gd name="T9" fmla="*/ 0 h 166"/>
                <a:gd name="T10" fmla="*/ 34 w 94"/>
                <a:gd name="T11" fmla="*/ 7 h 166"/>
                <a:gd name="T12" fmla="*/ 22 w 94"/>
                <a:gd name="T13" fmla="*/ 163 h 166"/>
                <a:gd name="T14" fmla="*/ 89 w 94"/>
                <a:gd name="T15" fmla="*/ 21 h 166"/>
                <a:gd name="T16" fmla="*/ 89 w 94"/>
                <a:gd name="T17" fmla="*/ 1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66">
                  <a:moveTo>
                    <a:pt x="89" y="13"/>
                  </a:moveTo>
                  <a:cubicBezTo>
                    <a:pt x="88" y="13"/>
                    <a:pt x="88" y="13"/>
                    <a:pt x="88" y="13"/>
                  </a:cubicBezTo>
                  <a:cubicBezTo>
                    <a:pt x="68" y="66"/>
                    <a:pt x="45" y="107"/>
                    <a:pt x="37" y="105"/>
                  </a:cubicBezTo>
                  <a:cubicBezTo>
                    <a:pt x="31" y="103"/>
                    <a:pt x="30" y="57"/>
                    <a:pt x="38" y="0"/>
                  </a:cubicBezTo>
                  <a:cubicBezTo>
                    <a:pt x="38" y="0"/>
                    <a:pt x="38" y="0"/>
                    <a:pt x="38" y="0"/>
                  </a:cubicBezTo>
                  <a:cubicBezTo>
                    <a:pt x="36" y="2"/>
                    <a:pt x="35" y="5"/>
                    <a:pt x="34" y="7"/>
                  </a:cubicBezTo>
                  <a:cubicBezTo>
                    <a:pt x="0" y="61"/>
                    <a:pt x="14" y="161"/>
                    <a:pt x="22" y="163"/>
                  </a:cubicBezTo>
                  <a:cubicBezTo>
                    <a:pt x="33" y="166"/>
                    <a:pt x="94" y="86"/>
                    <a:pt x="89" y="21"/>
                  </a:cubicBezTo>
                  <a:cubicBezTo>
                    <a:pt x="89" y="19"/>
                    <a:pt x="89" y="16"/>
                    <a:pt x="89" y="13"/>
                  </a:cubicBezTo>
                </a:path>
              </a:pathLst>
            </a:custGeom>
            <a:solidFill>
              <a:srgbClr val="C1CD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21" name="Freeform 158"/>
            <p:cNvSpPr>
              <a:spLocks/>
            </p:cNvSpPr>
            <p:nvPr/>
          </p:nvSpPr>
          <p:spPr bwMode="auto">
            <a:xfrm>
              <a:off x="2921768" y="4710436"/>
              <a:ext cx="37411" cy="95337"/>
            </a:xfrm>
            <a:custGeom>
              <a:avLst/>
              <a:gdLst>
                <a:gd name="T0" fmla="*/ 17 w 17"/>
                <a:gd name="T1" fmla="*/ 3 h 44"/>
                <a:gd name="T2" fmla="*/ 5 w 17"/>
                <a:gd name="T3" fmla="*/ 0 h 44"/>
                <a:gd name="T4" fmla="*/ 0 w 17"/>
                <a:gd name="T5" fmla="*/ 44 h 44"/>
                <a:gd name="T6" fmla="*/ 17 w 17"/>
                <a:gd name="T7" fmla="*/ 3 h 44"/>
              </a:gdLst>
              <a:ahLst/>
              <a:cxnLst>
                <a:cxn ang="0">
                  <a:pos x="T0" y="T1"/>
                </a:cxn>
                <a:cxn ang="0">
                  <a:pos x="T2" y="T3"/>
                </a:cxn>
                <a:cxn ang="0">
                  <a:pos x="T4" y="T5"/>
                </a:cxn>
                <a:cxn ang="0">
                  <a:pos x="T6" y="T7"/>
                </a:cxn>
              </a:cxnLst>
              <a:rect l="0" t="0" r="r" b="b"/>
              <a:pathLst>
                <a:path w="17" h="44">
                  <a:moveTo>
                    <a:pt x="17" y="3"/>
                  </a:moveTo>
                  <a:cubicBezTo>
                    <a:pt x="5" y="0"/>
                    <a:pt x="5" y="0"/>
                    <a:pt x="5" y="0"/>
                  </a:cubicBezTo>
                  <a:cubicBezTo>
                    <a:pt x="3" y="16"/>
                    <a:pt x="1" y="31"/>
                    <a:pt x="0" y="44"/>
                  </a:cubicBezTo>
                  <a:cubicBezTo>
                    <a:pt x="6" y="32"/>
                    <a:pt x="12" y="18"/>
                    <a:pt x="17" y="3"/>
                  </a:cubicBezTo>
                </a:path>
              </a:pathLst>
            </a:custGeom>
            <a:solidFill>
              <a:srgbClr val="C1CD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22" name="Freeform 159"/>
            <p:cNvSpPr>
              <a:spLocks/>
            </p:cNvSpPr>
            <p:nvPr/>
          </p:nvSpPr>
          <p:spPr bwMode="auto">
            <a:xfrm>
              <a:off x="2880737" y="3817413"/>
              <a:ext cx="383758" cy="868887"/>
            </a:xfrm>
            <a:custGeom>
              <a:avLst/>
              <a:gdLst>
                <a:gd name="T0" fmla="*/ 139 w 177"/>
                <a:gd name="T1" fmla="*/ 0 h 401"/>
                <a:gd name="T2" fmla="*/ 18 w 177"/>
                <a:gd name="T3" fmla="*/ 191 h 401"/>
                <a:gd name="T4" fmla="*/ 11 w 177"/>
                <a:gd name="T5" fmla="*/ 373 h 401"/>
                <a:gd name="T6" fmla="*/ 15 w 177"/>
                <a:gd name="T7" fmla="*/ 389 h 401"/>
                <a:gd name="T8" fmla="*/ 15 w 177"/>
                <a:gd name="T9" fmla="*/ 391 h 401"/>
                <a:gd name="T10" fmla="*/ 27 w 177"/>
                <a:gd name="T11" fmla="*/ 394 h 401"/>
                <a:gd name="T12" fmla="*/ 43 w 177"/>
                <a:gd name="T13" fmla="*/ 398 h 401"/>
                <a:gd name="T14" fmla="*/ 54 w 177"/>
                <a:gd name="T15" fmla="*/ 401 h 401"/>
                <a:gd name="T16" fmla="*/ 55 w 177"/>
                <a:gd name="T17" fmla="*/ 400 h 401"/>
                <a:gd name="T18" fmla="*/ 66 w 177"/>
                <a:gd name="T19" fmla="*/ 388 h 401"/>
                <a:gd name="T20" fmla="*/ 150 w 177"/>
                <a:gd name="T21" fmla="*/ 225 h 401"/>
                <a:gd name="T22" fmla="*/ 139 w 177"/>
                <a:gd name="T23"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7" h="401">
                  <a:moveTo>
                    <a:pt x="139" y="0"/>
                  </a:moveTo>
                  <a:cubicBezTo>
                    <a:pt x="112" y="21"/>
                    <a:pt x="45" y="90"/>
                    <a:pt x="18" y="191"/>
                  </a:cubicBezTo>
                  <a:cubicBezTo>
                    <a:pt x="0" y="261"/>
                    <a:pt x="2" y="328"/>
                    <a:pt x="11" y="373"/>
                  </a:cubicBezTo>
                  <a:cubicBezTo>
                    <a:pt x="12" y="379"/>
                    <a:pt x="13" y="384"/>
                    <a:pt x="15" y="389"/>
                  </a:cubicBezTo>
                  <a:cubicBezTo>
                    <a:pt x="15" y="389"/>
                    <a:pt x="15" y="390"/>
                    <a:pt x="15" y="391"/>
                  </a:cubicBezTo>
                  <a:cubicBezTo>
                    <a:pt x="27" y="394"/>
                    <a:pt x="27" y="394"/>
                    <a:pt x="27" y="394"/>
                  </a:cubicBezTo>
                  <a:cubicBezTo>
                    <a:pt x="43" y="398"/>
                    <a:pt x="43" y="398"/>
                    <a:pt x="43" y="398"/>
                  </a:cubicBezTo>
                  <a:cubicBezTo>
                    <a:pt x="54" y="401"/>
                    <a:pt x="54" y="401"/>
                    <a:pt x="54" y="401"/>
                  </a:cubicBezTo>
                  <a:cubicBezTo>
                    <a:pt x="54" y="401"/>
                    <a:pt x="55" y="400"/>
                    <a:pt x="55" y="400"/>
                  </a:cubicBezTo>
                  <a:cubicBezTo>
                    <a:pt x="59" y="396"/>
                    <a:pt x="62" y="392"/>
                    <a:pt x="66" y="388"/>
                  </a:cubicBezTo>
                  <a:cubicBezTo>
                    <a:pt x="96" y="353"/>
                    <a:pt x="131" y="296"/>
                    <a:pt x="150" y="225"/>
                  </a:cubicBezTo>
                  <a:cubicBezTo>
                    <a:pt x="177" y="125"/>
                    <a:pt x="152" y="31"/>
                    <a:pt x="139" y="0"/>
                  </a:cubicBezTo>
                </a:path>
              </a:pathLst>
            </a:custGeom>
            <a:solidFill>
              <a:srgbClr val="0194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grpSp>
          <p:nvGrpSpPr>
            <p:cNvPr id="91" name="Group 90"/>
            <p:cNvGrpSpPr/>
            <p:nvPr/>
          </p:nvGrpSpPr>
          <p:grpSpPr>
            <a:xfrm>
              <a:off x="2369059" y="5342792"/>
              <a:ext cx="7422949" cy="143608"/>
              <a:chOff x="2369059" y="5342792"/>
              <a:chExt cx="7422949" cy="143608"/>
            </a:xfrm>
            <a:solidFill>
              <a:schemeClr val="tx1"/>
            </a:solidFill>
          </p:grpSpPr>
          <p:sp>
            <p:nvSpPr>
              <p:cNvPr id="23" name="Freeform 165"/>
              <p:cNvSpPr>
                <a:spLocks/>
              </p:cNvSpPr>
              <p:nvPr/>
            </p:nvSpPr>
            <p:spPr bwMode="auto">
              <a:xfrm>
                <a:off x="2369059" y="5345206"/>
                <a:ext cx="101370" cy="138781"/>
              </a:xfrm>
              <a:custGeom>
                <a:avLst/>
                <a:gdLst>
                  <a:gd name="T0" fmla="*/ 0 w 84"/>
                  <a:gd name="T1" fmla="*/ 0 h 115"/>
                  <a:gd name="T2" fmla="*/ 84 w 84"/>
                  <a:gd name="T3" fmla="*/ 0 h 115"/>
                  <a:gd name="T4" fmla="*/ 84 w 84"/>
                  <a:gd name="T5" fmla="*/ 11 h 115"/>
                  <a:gd name="T6" fmla="*/ 14 w 84"/>
                  <a:gd name="T7" fmla="*/ 11 h 115"/>
                  <a:gd name="T8" fmla="*/ 14 w 84"/>
                  <a:gd name="T9" fmla="*/ 51 h 115"/>
                  <a:gd name="T10" fmla="*/ 77 w 84"/>
                  <a:gd name="T11" fmla="*/ 51 h 115"/>
                  <a:gd name="T12" fmla="*/ 77 w 84"/>
                  <a:gd name="T13" fmla="*/ 63 h 115"/>
                  <a:gd name="T14" fmla="*/ 14 w 84"/>
                  <a:gd name="T15" fmla="*/ 63 h 115"/>
                  <a:gd name="T16" fmla="*/ 14 w 84"/>
                  <a:gd name="T17" fmla="*/ 104 h 115"/>
                  <a:gd name="T18" fmla="*/ 84 w 84"/>
                  <a:gd name="T19" fmla="*/ 104 h 115"/>
                  <a:gd name="T20" fmla="*/ 84 w 84"/>
                  <a:gd name="T21" fmla="*/ 115 h 115"/>
                  <a:gd name="T22" fmla="*/ 0 w 84"/>
                  <a:gd name="T23" fmla="*/ 115 h 115"/>
                  <a:gd name="T24" fmla="*/ 0 w 84"/>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5">
                    <a:moveTo>
                      <a:pt x="0" y="0"/>
                    </a:moveTo>
                    <a:lnTo>
                      <a:pt x="84" y="0"/>
                    </a:lnTo>
                    <a:lnTo>
                      <a:pt x="84" y="11"/>
                    </a:lnTo>
                    <a:lnTo>
                      <a:pt x="14" y="11"/>
                    </a:lnTo>
                    <a:lnTo>
                      <a:pt x="14" y="51"/>
                    </a:lnTo>
                    <a:lnTo>
                      <a:pt x="77" y="51"/>
                    </a:lnTo>
                    <a:lnTo>
                      <a:pt x="77" y="63"/>
                    </a:lnTo>
                    <a:lnTo>
                      <a:pt x="14" y="63"/>
                    </a:lnTo>
                    <a:lnTo>
                      <a:pt x="14" y="104"/>
                    </a:lnTo>
                    <a:lnTo>
                      <a:pt x="84" y="104"/>
                    </a:lnTo>
                    <a:lnTo>
                      <a:pt x="84"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24" name="Freeform 166"/>
              <p:cNvSpPr>
                <a:spLocks/>
              </p:cNvSpPr>
              <p:nvPr/>
            </p:nvSpPr>
            <p:spPr bwMode="auto">
              <a:xfrm>
                <a:off x="2492152" y="5345206"/>
                <a:ext cx="126713" cy="138781"/>
              </a:xfrm>
              <a:custGeom>
                <a:avLst/>
                <a:gdLst>
                  <a:gd name="T0" fmla="*/ 103 w 105"/>
                  <a:gd name="T1" fmla="*/ 0 h 115"/>
                  <a:gd name="T2" fmla="*/ 61 w 105"/>
                  <a:gd name="T3" fmla="*/ 56 h 115"/>
                  <a:gd name="T4" fmla="*/ 105 w 105"/>
                  <a:gd name="T5" fmla="*/ 115 h 115"/>
                  <a:gd name="T6" fmla="*/ 90 w 105"/>
                  <a:gd name="T7" fmla="*/ 115 h 115"/>
                  <a:gd name="T8" fmla="*/ 52 w 105"/>
                  <a:gd name="T9" fmla="*/ 65 h 115"/>
                  <a:gd name="T10" fmla="*/ 15 w 105"/>
                  <a:gd name="T11" fmla="*/ 115 h 115"/>
                  <a:gd name="T12" fmla="*/ 0 w 105"/>
                  <a:gd name="T13" fmla="*/ 115 h 115"/>
                  <a:gd name="T14" fmla="*/ 45 w 105"/>
                  <a:gd name="T15" fmla="*/ 56 h 115"/>
                  <a:gd name="T16" fmla="*/ 2 w 105"/>
                  <a:gd name="T17" fmla="*/ 0 h 115"/>
                  <a:gd name="T18" fmla="*/ 18 w 105"/>
                  <a:gd name="T19" fmla="*/ 0 h 115"/>
                  <a:gd name="T20" fmla="*/ 52 w 105"/>
                  <a:gd name="T21" fmla="*/ 47 h 115"/>
                  <a:gd name="T22" fmla="*/ 88 w 105"/>
                  <a:gd name="T23" fmla="*/ 0 h 115"/>
                  <a:gd name="T24" fmla="*/ 103 w 105"/>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15">
                    <a:moveTo>
                      <a:pt x="103" y="0"/>
                    </a:moveTo>
                    <a:lnTo>
                      <a:pt x="61" y="56"/>
                    </a:lnTo>
                    <a:lnTo>
                      <a:pt x="105" y="115"/>
                    </a:lnTo>
                    <a:lnTo>
                      <a:pt x="90" y="115"/>
                    </a:lnTo>
                    <a:lnTo>
                      <a:pt x="52" y="65"/>
                    </a:lnTo>
                    <a:lnTo>
                      <a:pt x="15" y="115"/>
                    </a:lnTo>
                    <a:lnTo>
                      <a:pt x="0" y="115"/>
                    </a:lnTo>
                    <a:lnTo>
                      <a:pt x="45" y="56"/>
                    </a:lnTo>
                    <a:lnTo>
                      <a:pt x="2" y="0"/>
                    </a:lnTo>
                    <a:lnTo>
                      <a:pt x="18" y="0"/>
                    </a:lnTo>
                    <a:lnTo>
                      <a:pt x="52" y="47"/>
                    </a:lnTo>
                    <a:lnTo>
                      <a:pt x="88" y="0"/>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25" name="Freeform 167"/>
              <p:cNvSpPr>
                <a:spLocks/>
              </p:cNvSpPr>
              <p:nvPr/>
            </p:nvSpPr>
            <p:spPr bwMode="auto">
              <a:xfrm>
                <a:off x="2644207" y="5345206"/>
                <a:ext cx="102577" cy="138781"/>
              </a:xfrm>
              <a:custGeom>
                <a:avLst/>
                <a:gdLst>
                  <a:gd name="T0" fmla="*/ 0 w 85"/>
                  <a:gd name="T1" fmla="*/ 0 h 115"/>
                  <a:gd name="T2" fmla="*/ 83 w 85"/>
                  <a:gd name="T3" fmla="*/ 0 h 115"/>
                  <a:gd name="T4" fmla="*/ 83 w 85"/>
                  <a:gd name="T5" fmla="*/ 11 h 115"/>
                  <a:gd name="T6" fmla="*/ 13 w 85"/>
                  <a:gd name="T7" fmla="*/ 11 h 115"/>
                  <a:gd name="T8" fmla="*/ 13 w 85"/>
                  <a:gd name="T9" fmla="*/ 51 h 115"/>
                  <a:gd name="T10" fmla="*/ 76 w 85"/>
                  <a:gd name="T11" fmla="*/ 51 h 115"/>
                  <a:gd name="T12" fmla="*/ 76 w 85"/>
                  <a:gd name="T13" fmla="*/ 63 h 115"/>
                  <a:gd name="T14" fmla="*/ 13 w 85"/>
                  <a:gd name="T15" fmla="*/ 63 h 115"/>
                  <a:gd name="T16" fmla="*/ 13 w 85"/>
                  <a:gd name="T17" fmla="*/ 104 h 115"/>
                  <a:gd name="T18" fmla="*/ 85 w 85"/>
                  <a:gd name="T19" fmla="*/ 104 h 115"/>
                  <a:gd name="T20" fmla="*/ 85 w 85"/>
                  <a:gd name="T21" fmla="*/ 115 h 115"/>
                  <a:gd name="T22" fmla="*/ 0 w 85"/>
                  <a:gd name="T23" fmla="*/ 115 h 115"/>
                  <a:gd name="T24" fmla="*/ 0 w 85"/>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15">
                    <a:moveTo>
                      <a:pt x="0" y="0"/>
                    </a:moveTo>
                    <a:lnTo>
                      <a:pt x="83" y="0"/>
                    </a:lnTo>
                    <a:lnTo>
                      <a:pt x="83" y="11"/>
                    </a:lnTo>
                    <a:lnTo>
                      <a:pt x="13" y="11"/>
                    </a:lnTo>
                    <a:lnTo>
                      <a:pt x="13" y="51"/>
                    </a:lnTo>
                    <a:lnTo>
                      <a:pt x="76" y="51"/>
                    </a:lnTo>
                    <a:lnTo>
                      <a:pt x="76" y="63"/>
                    </a:lnTo>
                    <a:lnTo>
                      <a:pt x="13" y="63"/>
                    </a:lnTo>
                    <a:lnTo>
                      <a:pt x="13" y="104"/>
                    </a:lnTo>
                    <a:lnTo>
                      <a:pt x="85" y="104"/>
                    </a:lnTo>
                    <a:lnTo>
                      <a:pt x="85"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26" name="Freeform 168"/>
              <p:cNvSpPr>
                <a:spLocks/>
              </p:cNvSpPr>
              <p:nvPr/>
            </p:nvSpPr>
            <p:spPr bwMode="auto">
              <a:xfrm>
                <a:off x="2763679" y="5342792"/>
                <a:ext cx="125506" cy="143608"/>
              </a:xfrm>
              <a:custGeom>
                <a:avLst/>
                <a:gdLst>
                  <a:gd name="T0" fmla="*/ 0 w 58"/>
                  <a:gd name="T1" fmla="*/ 33 h 66"/>
                  <a:gd name="T2" fmla="*/ 0 w 58"/>
                  <a:gd name="T3" fmla="*/ 33 h 66"/>
                  <a:gd name="T4" fmla="*/ 33 w 58"/>
                  <a:gd name="T5" fmla="*/ 0 h 66"/>
                  <a:gd name="T6" fmla="*/ 58 w 58"/>
                  <a:gd name="T7" fmla="*/ 10 h 66"/>
                  <a:gd name="T8" fmla="*/ 53 w 58"/>
                  <a:gd name="T9" fmla="*/ 15 h 66"/>
                  <a:gd name="T10" fmla="*/ 33 w 58"/>
                  <a:gd name="T11" fmla="*/ 6 h 66"/>
                  <a:gd name="T12" fmla="*/ 8 w 58"/>
                  <a:gd name="T13" fmla="*/ 33 h 66"/>
                  <a:gd name="T14" fmla="*/ 8 w 58"/>
                  <a:gd name="T15" fmla="*/ 33 h 66"/>
                  <a:gd name="T16" fmla="*/ 33 w 58"/>
                  <a:gd name="T17" fmla="*/ 60 h 66"/>
                  <a:gd name="T18" fmla="*/ 53 w 58"/>
                  <a:gd name="T19" fmla="*/ 50 h 66"/>
                  <a:gd name="T20" fmla="*/ 58 w 58"/>
                  <a:gd name="T21" fmla="*/ 55 h 66"/>
                  <a:gd name="T22" fmla="*/ 32 w 58"/>
                  <a:gd name="T23" fmla="*/ 66 h 66"/>
                  <a:gd name="T24" fmla="*/ 0 w 58"/>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66">
                    <a:moveTo>
                      <a:pt x="0" y="33"/>
                    </a:moveTo>
                    <a:cubicBezTo>
                      <a:pt x="0" y="33"/>
                      <a:pt x="0" y="33"/>
                      <a:pt x="0" y="33"/>
                    </a:cubicBezTo>
                    <a:cubicBezTo>
                      <a:pt x="0" y="15"/>
                      <a:pt x="14" y="0"/>
                      <a:pt x="33" y="0"/>
                    </a:cubicBezTo>
                    <a:cubicBezTo>
                      <a:pt x="44" y="0"/>
                      <a:pt x="51" y="4"/>
                      <a:pt x="58" y="10"/>
                    </a:cubicBezTo>
                    <a:cubicBezTo>
                      <a:pt x="53" y="15"/>
                      <a:pt x="53" y="15"/>
                      <a:pt x="53" y="15"/>
                    </a:cubicBezTo>
                    <a:cubicBezTo>
                      <a:pt x="47" y="10"/>
                      <a:pt x="41" y="6"/>
                      <a:pt x="33" y="6"/>
                    </a:cubicBezTo>
                    <a:cubicBezTo>
                      <a:pt x="18" y="6"/>
                      <a:pt x="8" y="18"/>
                      <a:pt x="8" y="33"/>
                    </a:cubicBezTo>
                    <a:cubicBezTo>
                      <a:pt x="8" y="33"/>
                      <a:pt x="8" y="33"/>
                      <a:pt x="8" y="33"/>
                    </a:cubicBezTo>
                    <a:cubicBezTo>
                      <a:pt x="8" y="48"/>
                      <a:pt x="18" y="60"/>
                      <a:pt x="33" y="60"/>
                    </a:cubicBezTo>
                    <a:cubicBezTo>
                      <a:pt x="41" y="60"/>
                      <a:pt x="47" y="56"/>
                      <a:pt x="53" y="50"/>
                    </a:cubicBezTo>
                    <a:cubicBezTo>
                      <a:pt x="58" y="55"/>
                      <a:pt x="58" y="55"/>
                      <a:pt x="58" y="55"/>
                    </a:cubicBezTo>
                    <a:cubicBezTo>
                      <a:pt x="51" y="62"/>
                      <a:pt x="44" y="66"/>
                      <a:pt x="32" y="66"/>
                    </a:cubicBezTo>
                    <a:cubicBezTo>
                      <a:pt x="14" y="66"/>
                      <a:pt x="0" y="52"/>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27" name="Freeform 169"/>
              <p:cNvSpPr>
                <a:spLocks/>
              </p:cNvSpPr>
              <p:nvPr/>
            </p:nvSpPr>
            <p:spPr bwMode="auto">
              <a:xfrm>
                <a:off x="2913321" y="5345206"/>
                <a:ext cx="114645" cy="141194"/>
              </a:xfrm>
              <a:custGeom>
                <a:avLst/>
                <a:gdLst>
                  <a:gd name="T0" fmla="*/ 0 w 53"/>
                  <a:gd name="T1" fmla="*/ 37 h 65"/>
                  <a:gd name="T2" fmla="*/ 0 w 53"/>
                  <a:gd name="T3" fmla="*/ 0 h 65"/>
                  <a:gd name="T4" fmla="*/ 7 w 53"/>
                  <a:gd name="T5" fmla="*/ 0 h 65"/>
                  <a:gd name="T6" fmla="*/ 7 w 53"/>
                  <a:gd name="T7" fmla="*/ 37 h 65"/>
                  <a:gd name="T8" fmla="*/ 27 w 53"/>
                  <a:gd name="T9" fmla="*/ 58 h 65"/>
                  <a:gd name="T10" fmla="*/ 46 w 53"/>
                  <a:gd name="T11" fmla="*/ 37 h 65"/>
                  <a:gd name="T12" fmla="*/ 46 w 53"/>
                  <a:gd name="T13" fmla="*/ 0 h 65"/>
                  <a:gd name="T14" fmla="*/ 53 w 53"/>
                  <a:gd name="T15" fmla="*/ 0 h 65"/>
                  <a:gd name="T16" fmla="*/ 53 w 53"/>
                  <a:gd name="T17" fmla="*/ 37 h 65"/>
                  <a:gd name="T18" fmla="*/ 26 w 53"/>
                  <a:gd name="T19" fmla="*/ 65 h 65"/>
                  <a:gd name="T20" fmla="*/ 0 w 53"/>
                  <a:gd name="T2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5">
                    <a:moveTo>
                      <a:pt x="0" y="37"/>
                    </a:moveTo>
                    <a:cubicBezTo>
                      <a:pt x="0" y="0"/>
                      <a:pt x="0" y="0"/>
                      <a:pt x="0" y="0"/>
                    </a:cubicBezTo>
                    <a:cubicBezTo>
                      <a:pt x="7" y="0"/>
                      <a:pt x="7" y="0"/>
                      <a:pt x="7" y="0"/>
                    </a:cubicBezTo>
                    <a:cubicBezTo>
                      <a:pt x="7" y="37"/>
                      <a:pt x="7" y="37"/>
                      <a:pt x="7" y="37"/>
                    </a:cubicBezTo>
                    <a:cubicBezTo>
                      <a:pt x="7" y="51"/>
                      <a:pt x="14" y="58"/>
                      <a:pt x="27" y="58"/>
                    </a:cubicBezTo>
                    <a:cubicBezTo>
                      <a:pt x="38" y="58"/>
                      <a:pt x="46" y="51"/>
                      <a:pt x="46" y="37"/>
                    </a:cubicBezTo>
                    <a:cubicBezTo>
                      <a:pt x="46" y="0"/>
                      <a:pt x="46" y="0"/>
                      <a:pt x="46" y="0"/>
                    </a:cubicBezTo>
                    <a:cubicBezTo>
                      <a:pt x="53" y="0"/>
                      <a:pt x="53" y="0"/>
                      <a:pt x="53" y="0"/>
                    </a:cubicBezTo>
                    <a:cubicBezTo>
                      <a:pt x="53" y="37"/>
                      <a:pt x="53" y="37"/>
                      <a:pt x="53" y="37"/>
                    </a:cubicBezTo>
                    <a:cubicBezTo>
                      <a:pt x="53" y="55"/>
                      <a:pt x="43" y="65"/>
                      <a:pt x="26" y="65"/>
                    </a:cubicBezTo>
                    <a:cubicBezTo>
                      <a:pt x="11" y="65"/>
                      <a:pt x="0" y="55"/>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28" name="Freeform 170"/>
              <p:cNvSpPr>
                <a:spLocks/>
              </p:cNvSpPr>
              <p:nvPr/>
            </p:nvSpPr>
            <p:spPr bwMode="auto">
              <a:xfrm>
                <a:off x="3052101" y="5345206"/>
                <a:ext cx="109818" cy="138781"/>
              </a:xfrm>
              <a:custGeom>
                <a:avLst/>
                <a:gdLst>
                  <a:gd name="T0" fmla="*/ 39 w 91"/>
                  <a:gd name="T1" fmla="*/ 11 h 115"/>
                  <a:gd name="T2" fmla="*/ 0 w 91"/>
                  <a:gd name="T3" fmla="*/ 11 h 115"/>
                  <a:gd name="T4" fmla="*/ 0 w 91"/>
                  <a:gd name="T5" fmla="*/ 0 h 115"/>
                  <a:gd name="T6" fmla="*/ 91 w 91"/>
                  <a:gd name="T7" fmla="*/ 0 h 115"/>
                  <a:gd name="T8" fmla="*/ 91 w 91"/>
                  <a:gd name="T9" fmla="*/ 11 h 115"/>
                  <a:gd name="T10" fmla="*/ 52 w 91"/>
                  <a:gd name="T11" fmla="*/ 11 h 115"/>
                  <a:gd name="T12" fmla="*/ 52 w 91"/>
                  <a:gd name="T13" fmla="*/ 115 h 115"/>
                  <a:gd name="T14" fmla="*/ 39 w 91"/>
                  <a:gd name="T15" fmla="*/ 115 h 115"/>
                  <a:gd name="T16" fmla="*/ 39 w 91"/>
                  <a:gd name="T17"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5">
                    <a:moveTo>
                      <a:pt x="39" y="11"/>
                    </a:moveTo>
                    <a:lnTo>
                      <a:pt x="0" y="11"/>
                    </a:lnTo>
                    <a:lnTo>
                      <a:pt x="0" y="0"/>
                    </a:lnTo>
                    <a:lnTo>
                      <a:pt x="91" y="0"/>
                    </a:lnTo>
                    <a:lnTo>
                      <a:pt x="91" y="11"/>
                    </a:lnTo>
                    <a:lnTo>
                      <a:pt x="52" y="11"/>
                    </a:lnTo>
                    <a:lnTo>
                      <a:pt x="52" y="115"/>
                    </a:lnTo>
                    <a:lnTo>
                      <a:pt x="39" y="115"/>
                    </a:lnTo>
                    <a:lnTo>
                      <a:pt x="39"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29" name="Rectangle 171"/>
              <p:cNvSpPr>
                <a:spLocks noChangeArrowheads="1"/>
              </p:cNvSpPr>
              <p:nvPr/>
            </p:nvSpPr>
            <p:spPr bwMode="auto">
              <a:xfrm>
                <a:off x="3188468" y="5345206"/>
                <a:ext cx="15689" cy="1387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0" name="Freeform 172"/>
              <p:cNvSpPr>
                <a:spLocks noEditPoints="1"/>
              </p:cNvSpPr>
              <p:nvPr/>
            </p:nvSpPr>
            <p:spPr bwMode="auto">
              <a:xfrm>
                <a:off x="3236740" y="5342792"/>
                <a:ext cx="142401" cy="143608"/>
              </a:xfrm>
              <a:custGeom>
                <a:avLst/>
                <a:gdLst>
                  <a:gd name="T0" fmla="*/ 0 w 66"/>
                  <a:gd name="T1" fmla="*/ 33 h 66"/>
                  <a:gd name="T2" fmla="*/ 0 w 66"/>
                  <a:gd name="T3" fmla="*/ 33 h 66"/>
                  <a:gd name="T4" fmla="*/ 33 w 66"/>
                  <a:gd name="T5" fmla="*/ 0 h 66"/>
                  <a:gd name="T6" fmla="*/ 66 w 66"/>
                  <a:gd name="T7" fmla="*/ 33 h 66"/>
                  <a:gd name="T8" fmla="*/ 66 w 66"/>
                  <a:gd name="T9" fmla="*/ 33 h 66"/>
                  <a:gd name="T10" fmla="*/ 33 w 66"/>
                  <a:gd name="T11" fmla="*/ 66 h 66"/>
                  <a:gd name="T12" fmla="*/ 0 w 66"/>
                  <a:gd name="T13" fmla="*/ 33 h 66"/>
                  <a:gd name="T14" fmla="*/ 58 w 66"/>
                  <a:gd name="T15" fmla="*/ 33 h 66"/>
                  <a:gd name="T16" fmla="*/ 58 w 66"/>
                  <a:gd name="T17" fmla="*/ 33 h 66"/>
                  <a:gd name="T18" fmla="*/ 33 w 66"/>
                  <a:gd name="T19" fmla="*/ 6 h 66"/>
                  <a:gd name="T20" fmla="*/ 7 w 66"/>
                  <a:gd name="T21" fmla="*/ 33 h 66"/>
                  <a:gd name="T22" fmla="*/ 7 w 66"/>
                  <a:gd name="T23" fmla="*/ 33 h 66"/>
                  <a:gd name="T24" fmla="*/ 33 w 66"/>
                  <a:gd name="T25" fmla="*/ 60 h 66"/>
                  <a:gd name="T26" fmla="*/ 58 w 66"/>
                  <a:gd name="T2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6">
                    <a:moveTo>
                      <a:pt x="0" y="33"/>
                    </a:moveTo>
                    <a:cubicBezTo>
                      <a:pt x="0" y="33"/>
                      <a:pt x="0" y="33"/>
                      <a:pt x="0" y="33"/>
                    </a:cubicBezTo>
                    <a:cubicBezTo>
                      <a:pt x="0" y="15"/>
                      <a:pt x="13" y="0"/>
                      <a:pt x="33" y="0"/>
                    </a:cubicBezTo>
                    <a:cubicBezTo>
                      <a:pt x="52" y="0"/>
                      <a:pt x="66" y="15"/>
                      <a:pt x="66" y="33"/>
                    </a:cubicBezTo>
                    <a:cubicBezTo>
                      <a:pt x="66" y="33"/>
                      <a:pt x="66" y="33"/>
                      <a:pt x="66" y="33"/>
                    </a:cubicBezTo>
                    <a:cubicBezTo>
                      <a:pt x="66" y="51"/>
                      <a:pt x="52" y="66"/>
                      <a:pt x="33" y="66"/>
                    </a:cubicBezTo>
                    <a:cubicBezTo>
                      <a:pt x="13" y="66"/>
                      <a:pt x="0" y="51"/>
                      <a:pt x="0" y="33"/>
                    </a:cubicBezTo>
                    <a:close/>
                    <a:moveTo>
                      <a:pt x="58" y="33"/>
                    </a:moveTo>
                    <a:cubicBezTo>
                      <a:pt x="58" y="33"/>
                      <a:pt x="58" y="33"/>
                      <a:pt x="58" y="33"/>
                    </a:cubicBezTo>
                    <a:cubicBezTo>
                      <a:pt x="58" y="18"/>
                      <a:pt x="47" y="6"/>
                      <a:pt x="33" y="6"/>
                    </a:cubicBezTo>
                    <a:cubicBezTo>
                      <a:pt x="18" y="6"/>
                      <a:pt x="7" y="18"/>
                      <a:pt x="7" y="33"/>
                    </a:cubicBezTo>
                    <a:cubicBezTo>
                      <a:pt x="7" y="33"/>
                      <a:pt x="7" y="33"/>
                      <a:pt x="7" y="33"/>
                    </a:cubicBezTo>
                    <a:cubicBezTo>
                      <a:pt x="7" y="48"/>
                      <a:pt x="18" y="60"/>
                      <a:pt x="33" y="60"/>
                    </a:cubicBezTo>
                    <a:cubicBezTo>
                      <a:pt x="48" y="60"/>
                      <a:pt x="58" y="48"/>
                      <a:pt x="5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1" name="Freeform 173"/>
              <p:cNvSpPr>
                <a:spLocks/>
              </p:cNvSpPr>
              <p:nvPr/>
            </p:nvSpPr>
            <p:spPr bwMode="auto">
              <a:xfrm>
                <a:off x="3409310" y="5345206"/>
                <a:ext cx="119472" cy="138781"/>
              </a:xfrm>
              <a:custGeom>
                <a:avLst/>
                <a:gdLst>
                  <a:gd name="T0" fmla="*/ 0 w 99"/>
                  <a:gd name="T1" fmla="*/ 0 h 115"/>
                  <a:gd name="T2" fmla="*/ 13 w 99"/>
                  <a:gd name="T3" fmla="*/ 0 h 115"/>
                  <a:gd name="T4" fmla="*/ 86 w 99"/>
                  <a:gd name="T5" fmla="*/ 92 h 115"/>
                  <a:gd name="T6" fmla="*/ 86 w 99"/>
                  <a:gd name="T7" fmla="*/ 0 h 115"/>
                  <a:gd name="T8" fmla="*/ 99 w 99"/>
                  <a:gd name="T9" fmla="*/ 0 h 115"/>
                  <a:gd name="T10" fmla="*/ 99 w 99"/>
                  <a:gd name="T11" fmla="*/ 115 h 115"/>
                  <a:gd name="T12" fmla="*/ 88 w 99"/>
                  <a:gd name="T13" fmla="*/ 115 h 115"/>
                  <a:gd name="T14" fmla="*/ 13 w 99"/>
                  <a:gd name="T15" fmla="*/ 20 h 115"/>
                  <a:gd name="T16" fmla="*/ 13 w 99"/>
                  <a:gd name="T17" fmla="*/ 115 h 115"/>
                  <a:gd name="T18" fmla="*/ 0 w 99"/>
                  <a:gd name="T19" fmla="*/ 115 h 115"/>
                  <a:gd name="T20" fmla="*/ 0 w 9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5">
                    <a:moveTo>
                      <a:pt x="0" y="0"/>
                    </a:moveTo>
                    <a:lnTo>
                      <a:pt x="13" y="0"/>
                    </a:lnTo>
                    <a:lnTo>
                      <a:pt x="86" y="92"/>
                    </a:lnTo>
                    <a:lnTo>
                      <a:pt x="86" y="0"/>
                    </a:lnTo>
                    <a:lnTo>
                      <a:pt x="99" y="0"/>
                    </a:lnTo>
                    <a:lnTo>
                      <a:pt x="99" y="115"/>
                    </a:lnTo>
                    <a:lnTo>
                      <a:pt x="88" y="115"/>
                    </a:lnTo>
                    <a:lnTo>
                      <a:pt x="13" y="20"/>
                    </a:lnTo>
                    <a:lnTo>
                      <a:pt x="13"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2" name="Freeform 174"/>
              <p:cNvSpPr>
                <a:spLocks noEditPoints="1"/>
              </p:cNvSpPr>
              <p:nvPr/>
            </p:nvSpPr>
            <p:spPr bwMode="auto">
              <a:xfrm>
                <a:off x="4135796" y="5345206"/>
                <a:ext cx="103784" cy="138781"/>
              </a:xfrm>
              <a:custGeom>
                <a:avLst/>
                <a:gdLst>
                  <a:gd name="T0" fmla="*/ 0 w 48"/>
                  <a:gd name="T1" fmla="*/ 0 h 64"/>
                  <a:gd name="T2" fmla="*/ 24 w 48"/>
                  <a:gd name="T3" fmla="*/ 0 h 64"/>
                  <a:gd name="T4" fmla="*/ 48 w 48"/>
                  <a:gd name="T5" fmla="*/ 20 h 64"/>
                  <a:gd name="T6" fmla="*/ 48 w 48"/>
                  <a:gd name="T7" fmla="*/ 20 h 64"/>
                  <a:gd name="T8" fmla="*/ 22 w 48"/>
                  <a:gd name="T9" fmla="*/ 41 h 64"/>
                  <a:gd name="T10" fmla="*/ 7 w 48"/>
                  <a:gd name="T11" fmla="*/ 41 h 64"/>
                  <a:gd name="T12" fmla="*/ 7 w 48"/>
                  <a:gd name="T13" fmla="*/ 64 h 64"/>
                  <a:gd name="T14" fmla="*/ 0 w 48"/>
                  <a:gd name="T15" fmla="*/ 64 h 64"/>
                  <a:gd name="T16" fmla="*/ 0 w 48"/>
                  <a:gd name="T17" fmla="*/ 0 h 64"/>
                  <a:gd name="T18" fmla="*/ 23 w 48"/>
                  <a:gd name="T19" fmla="*/ 35 h 64"/>
                  <a:gd name="T20" fmla="*/ 40 w 48"/>
                  <a:gd name="T21" fmla="*/ 21 h 64"/>
                  <a:gd name="T22" fmla="*/ 40 w 48"/>
                  <a:gd name="T23" fmla="*/ 20 h 64"/>
                  <a:gd name="T24" fmla="*/ 23 w 48"/>
                  <a:gd name="T25" fmla="*/ 6 h 64"/>
                  <a:gd name="T26" fmla="*/ 7 w 48"/>
                  <a:gd name="T27" fmla="*/ 6 h 64"/>
                  <a:gd name="T28" fmla="*/ 7 w 48"/>
                  <a:gd name="T29" fmla="*/ 35 h 64"/>
                  <a:gd name="T30" fmla="*/ 23 w 48"/>
                  <a:gd name="T31"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64">
                    <a:moveTo>
                      <a:pt x="0" y="0"/>
                    </a:moveTo>
                    <a:cubicBezTo>
                      <a:pt x="24" y="0"/>
                      <a:pt x="24" y="0"/>
                      <a:pt x="24" y="0"/>
                    </a:cubicBezTo>
                    <a:cubicBezTo>
                      <a:pt x="38" y="0"/>
                      <a:pt x="48" y="7"/>
                      <a:pt x="48" y="20"/>
                    </a:cubicBezTo>
                    <a:cubicBezTo>
                      <a:pt x="48" y="20"/>
                      <a:pt x="48" y="20"/>
                      <a:pt x="48" y="20"/>
                    </a:cubicBezTo>
                    <a:cubicBezTo>
                      <a:pt x="48" y="34"/>
                      <a:pt x="36" y="41"/>
                      <a:pt x="22" y="41"/>
                    </a:cubicBezTo>
                    <a:cubicBezTo>
                      <a:pt x="7" y="41"/>
                      <a:pt x="7" y="41"/>
                      <a:pt x="7" y="41"/>
                    </a:cubicBezTo>
                    <a:cubicBezTo>
                      <a:pt x="7" y="64"/>
                      <a:pt x="7" y="64"/>
                      <a:pt x="7" y="64"/>
                    </a:cubicBezTo>
                    <a:cubicBezTo>
                      <a:pt x="0" y="64"/>
                      <a:pt x="0" y="64"/>
                      <a:pt x="0" y="64"/>
                    </a:cubicBezTo>
                    <a:lnTo>
                      <a:pt x="0" y="0"/>
                    </a:lnTo>
                    <a:close/>
                    <a:moveTo>
                      <a:pt x="23" y="35"/>
                    </a:moveTo>
                    <a:cubicBezTo>
                      <a:pt x="33" y="35"/>
                      <a:pt x="40" y="29"/>
                      <a:pt x="40" y="21"/>
                    </a:cubicBezTo>
                    <a:cubicBezTo>
                      <a:pt x="40" y="20"/>
                      <a:pt x="40" y="20"/>
                      <a:pt x="40" y="20"/>
                    </a:cubicBezTo>
                    <a:cubicBezTo>
                      <a:pt x="40" y="11"/>
                      <a:pt x="34" y="6"/>
                      <a:pt x="23" y="6"/>
                    </a:cubicBezTo>
                    <a:cubicBezTo>
                      <a:pt x="7" y="6"/>
                      <a:pt x="7" y="6"/>
                      <a:pt x="7" y="6"/>
                    </a:cubicBezTo>
                    <a:cubicBezTo>
                      <a:pt x="7" y="35"/>
                      <a:pt x="7" y="35"/>
                      <a:pt x="7" y="35"/>
                    </a:cubicBezTo>
                    <a:lnTo>
                      <a:pt x="2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3" name="Freeform 175"/>
              <p:cNvSpPr>
                <a:spLocks noEditPoints="1"/>
              </p:cNvSpPr>
              <p:nvPr/>
            </p:nvSpPr>
            <p:spPr bwMode="auto">
              <a:xfrm>
                <a:off x="4239580" y="5342792"/>
                <a:ext cx="143608" cy="141194"/>
              </a:xfrm>
              <a:custGeom>
                <a:avLst/>
                <a:gdLst>
                  <a:gd name="T0" fmla="*/ 54 w 119"/>
                  <a:gd name="T1" fmla="*/ 0 h 117"/>
                  <a:gd name="T2" fmla="*/ 65 w 119"/>
                  <a:gd name="T3" fmla="*/ 0 h 117"/>
                  <a:gd name="T4" fmla="*/ 119 w 119"/>
                  <a:gd name="T5" fmla="*/ 117 h 117"/>
                  <a:gd name="T6" fmla="*/ 104 w 119"/>
                  <a:gd name="T7" fmla="*/ 117 h 117"/>
                  <a:gd name="T8" fmla="*/ 90 w 119"/>
                  <a:gd name="T9" fmla="*/ 87 h 117"/>
                  <a:gd name="T10" fmla="*/ 27 w 119"/>
                  <a:gd name="T11" fmla="*/ 87 h 117"/>
                  <a:gd name="T12" fmla="*/ 15 w 119"/>
                  <a:gd name="T13" fmla="*/ 117 h 117"/>
                  <a:gd name="T14" fmla="*/ 0 w 119"/>
                  <a:gd name="T15" fmla="*/ 117 h 117"/>
                  <a:gd name="T16" fmla="*/ 54 w 119"/>
                  <a:gd name="T17" fmla="*/ 0 h 117"/>
                  <a:gd name="T18" fmla="*/ 86 w 119"/>
                  <a:gd name="T19" fmla="*/ 76 h 117"/>
                  <a:gd name="T20" fmla="*/ 59 w 119"/>
                  <a:gd name="T21" fmla="*/ 17 h 117"/>
                  <a:gd name="T22" fmla="*/ 33 w 119"/>
                  <a:gd name="T23" fmla="*/ 76 h 117"/>
                  <a:gd name="T24" fmla="*/ 86 w 119"/>
                  <a:gd name="T25"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7">
                    <a:moveTo>
                      <a:pt x="54" y="0"/>
                    </a:moveTo>
                    <a:lnTo>
                      <a:pt x="65" y="0"/>
                    </a:lnTo>
                    <a:lnTo>
                      <a:pt x="119" y="117"/>
                    </a:lnTo>
                    <a:lnTo>
                      <a:pt x="104" y="117"/>
                    </a:lnTo>
                    <a:lnTo>
                      <a:pt x="90" y="87"/>
                    </a:lnTo>
                    <a:lnTo>
                      <a:pt x="27" y="87"/>
                    </a:lnTo>
                    <a:lnTo>
                      <a:pt x="15" y="117"/>
                    </a:lnTo>
                    <a:lnTo>
                      <a:pt x="0" y="117"/>
                    </a:lnTo>
                    <a:lnTo>
                      <a:pt x="54" y="0"/>
                    </a:lnTo>
                    <a:close/>
                    <a:moveTo>
                      <a:pt x="86" y="76"/>
                    </a:moveTo>
                    <a:lnTo>
                      <a:pt x="59" y="17"/>
                    </a:lnTo>
                    <a:lnTo>
                      <a:pt x="33" y="76"/>
                    </a:lnTo>
                    <a:lnTo>
                      <a:pt x="86"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4" name="Freeform 176"/>
              <p:cNvSpPr>
                <a:spLocks/>
              </p:cNvSpPr>
              <p:nvPr/>
            </p:nvSpPr>
            <p:spPr bwMode="auto">
              <a:xfrm>
                <a:off x="4397669" y="5342792"/>
                <a:ext cx="104991" cy="143608"/>
              </a:xfrm>
              <a:custGeom>
                <a:avLst/>
                <a:gdLst>
                  <a:gd name="T0" fmla="*/ 0 w 48"/>
                  <a:gd name="T1" fmla="*/ 56 h 66"/>
                  <a:gd name="T2" fmla="*/ 5 w 48"/>
                  <a:gd name="T3" fmla="*/ 50 h 66"/>
                  <a:gd name="T4" fmla="*/ 27 w 48"/>
                  <a:gd name="T5" fmla="*/ 60 h 66"/>
                  <a:gd name="T6" fmla="*/ 41 w 48"/>
                  <a:gd name="T7" fmla="*/ 49 h 66"/>
                  <a:gd name="T8" fmla="*/ 41 w 48"/>
                  <a:gd name="T9" fmla="*/ 48 h 66"/>
                  <a:gd name="T10" fmla="*/ 24 w 48"/>
                  <a:gd name="T11" fmla="*/ 36 h 66"/>
                  <a:gd name="T12" fmla="*/ 3 w 48"/>
                  <a:gd name="T13" fmla="*/ 18 h 66"/>
                  <a:gd name="T14" fmla="*/ 3 w 48"/>
                  <a:gd name="T15" fmla="*/ 17 h 66"/>
                  <a:gd name="T16" fmla="*/ 24 w 48"/>
                  <a:gd name="T17" fmla="*/ 0 h 66"/>
                  <a:gd name="T18" fmla="*/ 46 w 48"/>
                  <a:gd name="T19" fmla="*/ 8 h 66"/>
                  <a:gd name="T20" fmla="*/ 42 w 48"/>
                  <a:gd name="T21" fmla="*/ 13 h 66"/>
                  <a:gd name="T22" fmla="*/ 24 w 48"/>
                  <a:gd name="T23" fmla="*/ 6 h 66"/>
                  <a:gd name="T24" fmla="*/ 10 w 48"/>
                  <a:gd name="T25" fmla="*/ 17 h 66"/>
                  <a:gd name="T26" fmla="*/ 10 w 48"/>
                  <a:gd name="T27" fmla="*/ 17 h 66"/>
                  <a:gd name="T28" fmla="*/ 27 w 48"/>
                  <a:gd name="T29" fmla="*/ 29 h 66"/>
                  <a:gd name="T30" fmla="*/ 48 w 48"/>
                  <a:gd name="T31" fmla="*/ 48 h 66"/>
                  <a:gd name="T32" fmla="*/ 48 w 48"/>
                  <a:gd name="T33" fmla="*/ 48 h 66"/>
                  <a:gd name="T34" fmla="*/ 26 w 48"/>
                  <a:gd name="T35" fmla="*/ 66 h 66"/>
                  <a:gd name="T36" fmla="*/ 0 w 48"/>
                  <a:gd name="T3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66">
                    <a:moveTo>
                      <a:pt x="0" y="56"/>
                    </a:moveTo>
                    <a:cubicBezTo>
                      <a:pt x="5" y="50"/>
                      <a:pt x="5" y="50"/>
                      <a:pt x="5" y="50"/>
                    </a:cubicBezTo>
                    <a:cubicBezTo>
                      <a:pt x="11" y="57"/>
                      <a:pt x="18" y="60"/>
                      <a:pt x="27" y="60"/>
                    </a:cubicBezTo>
                    <a:cubicBezTo>
                      <a:pt x="35" y="60"/>
                      <a:pt x="41" y="55"/>
                      <a:pt x="41" y="49"/>
                    </a:cubicBezTo>
                    <a:cubicBezTo>
                      <a:pt x="41" y="48"/>
                      <a:pt x="41" y="48"/>
                      <a:pt x="41" y="48"/>
                    </a:cubicBezTo>
                    <a:cubicBezTo>
                      <a:pt x="41" y="42"/>
                      <a:pt x="38" y="39"/>
                      <a:pt x="24" y="36"/>
                    </a:cubicBezTo>
                    <a:cubicBezTo>
                      <a:pt x="9" y="33"/>
                      <a:pt x="3" y="28"/>
                      <a:pt x="3" y="18"/>
                    </a:cubicBezTo>
                    <a:cubicBezTo>
                      <a:pt x="3" y="17"/>
                      <a:pt x="3" y="17"/>
                      <a:pt x="3" y="17"/>
                    </a:cubicBezTo>
                    <a:cubicBezTo>
                      <a:pt x="3" y="7"/>
                      <a:pt x="12" y="0"/>
                      <a:pt x="24" y="0"/>
                    </a:cubicBezTo>
                    <a:cubicBezTo>
                      <a:pt x="33" y="0"/>
                      <a:pt x="40" y="2"/>
                      <a:pt x="46" y="8"/>
                    </a:cubicBezTo>
                    <a:cubicBezTo>
                      <a:pt x="42" y="13"/>
                      <a:pt x="42" y="13"/>
                      <a:pt x="42" y="13"/>
                    </a:cubicBezTo>
                    <a:cubicBezTo>
                      <a:pt x="36" y="8"/>
                      <a:pt x="30" y="6"/>
                      <a:pt x="24" y="6"/>
                    </a:cubicBezTo>
                    <a:cubicBezTo>
                      <a:pt x="15" y="6"/>
                      <a:pt x="10" y="11"/>
                      <a:pt x="10" y="17"/>
                    </a:cubicBezTo>
                    <a:cubicBezTo>
                      <a:pt x="10" y="17"/>
                      <a:pt x="10" y="17"/>
                      <a:pt x="10" y="17"/>
                    </a:cubicBezTo>
                    <a:cubicBezTo>
                      <a:pt x="10" y="23"/>
                      <a:pt x="13" y="26"/>
                      <a:pt x="27" y="29"/>
                    </a:cubicBezTo>
                    <a:cubicBezTo>
                      <a:pt x="42" y="33"/>
                      <a:pt x="48" y="38"/>
                      <a:pt x="48" y="48"/>
                    </a:cubicBezTo>
                    <a:cubicBezTo>
                      <a:pt x="48" y="48"/>
                      <a:pt x="48" y="48"/>
                      <a:pt x="48" y="48"/>
                    </a:cubicBezTo>
                    <a:cubicBezTo>
                      <a:pt x="48" y="59"/>
                      <a:pt x="39" y="66"/>
                      <a:pt x="26" y="66"/>
                    </a:cubicBezTo>
                    <a:cubicBezTo>
                      <a:pt x="16" y="66"/>
                      <a:pt x="8" y="63"/>
                      <a:pt x="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5" name="Freeform 177"/>
              <p:cNvSpPr>
                <a:spLocks/>
              </p:cNvSpPr>
              <p:nvPr/>
            </p:nvSpPr>
            <p:spPr bwMode="auto">
              <a:xfrm>
                <a:off x="4524381" y="5342792"/>
                <a:ext cx="103784" cy="143608"/>
              </a:xfrm>
              <a:custGeom>
                <a:avLst/>
                <a:gdLst>
                  <a:gd name="T0" fmla="*/ 0 w 48"/>
                  <a:gd name="T1" fmla="*/ 56 h 66"/>
                  <a:gd name="T2" fmla="*/ 4 w 48"/>
                  <a:gd name="T3" fmla="*/ 50 h 66"/>
                  <a:gd name="T4" fmla="*/ 26 w 48"/>
                  <a:gd name="T5" fmla="*/ 60 h 66"/>
                  <a:gd name="T6" fmla="*/ 41 w 48"/>
                  <a:gd name="T7" fmla="*/ 49 h 66"/>
                  <a:gd name="T8" fmla="*/ 41 w 48"/>
                  <a:gd name="T9" fmla="*/ 48 h 66"/>
                  <a:gd name="T10" fmla="*/ 24 w 48"/>
                  <a:gd name="T11" fmla="*/ 36 h 66"/>
                  <a:gd name="T12" fmla="*/ 2 w 48"/>
                  <a:gd name="T13" fmla="*/ 18 h 66"/>
                  <a:gd name="T14" fmla="*/ 2 w 48"/>
                  <a:gd name="T15" fmla="*/ 17 h 66"/>
                  <a:gd name="T16" fmla="*/ 24 w 48"/>
                  <a:gd name="T17" fmla="*/ 0 h 66"/>
                  <a:gd name="T18" fmla="*/ 46 w 48"/>
                  <a:gd name="T19" fmla="*/ 8 h 66"/>
                  <a:gd name="T20" fmla="*/ 42 w 48"/>
                  <a:gd name="T21" fmla="*/ 13 h 66"/>
                  <a:gd name="T22" fmla="*/ 23 w 48"/>
                  <a:gd name="T23" fmla="*/ 6 h 66"/>
                  <a:gd name="T24" fmla="*/ 10 w 48"/>
                  <a:gd name="T25" fmla="*/ 17 h 66"/>
                  <a:gd name="T26" fmla="*/ 10 w 48"/>
                  <a:gd name="T27" fmla="*/ 17 h 66"/>
                  <a:gd name="T28" fmla="*/ 27 w 48"/>
                  <a:gd name="T29" fmla="*/ 29 h 66"/>
                  <a:gd name="T30" fmla="*/ 48 w 48"/>
                  <a:gd name="T31" fmla="*/ 48 h 66"/>
                  <a:gd name="T32" fmla="*/ 48 w 48"/>
                  <a:gd name="T33" fmla="*/ 48 h 66"/>
                  <a:gd name="T34" fmla="*/ 26 w 48"/>
                  <a:gd name="T35" fmla="*/ 66 h 66"/>
                  <a:gd name="T36" fmla="*/ 0 w 48"/>
                  <a:gd name="T3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66">
                    <a:moveTo>
                      <a:pt x="0" y="56"/>
                    </a:moveTo>
                    <a:cubicBezTo>
                      <a:pt x="4" y="50"/>
                      <a:pt x="4" y="50"/>
                      <a:pt x="4" y="50"/>
                    </a:cubicBezTo>
                    <a:cubicBezTo>
                      <a:pt x="11" y="57"/>
                      <a:pt x="18" y="60"/>
                      <a:pt x="26" y="60"/>
                    </a:cubicBezTo>
                    <a:cubicBezTo>
                      <a:pt x="35" y="60"/>
                      <a:pt x="41" y="55"/>
                      <a:pt x="41" y="49"/>
                    </a:cubicBezTo>
                    <a:cubicBezTo>
                      <a:pt x="41" y="48"/>
                      <a:pt x="41" y="48"/>
                      <a:pt x="41" y="48"/>
                    </a:cubicBezTo>
                    <a:cubicBezTo>
                      <a:pt x="41" y="42"/>
                      <a:pt x="38" y="39"/>
                      <a:pt x="24" y="36"/>
                    </a:cubicBezTo>
                    <a:cubicBezTo>
                      <a:pt x="9" y="33"/>
                      <a:pt x="2" y="28"/>
                      <a:pt x="2" y="18"/>
                    </a:cubicBezTo>
                    <a:cubicBezTo>
                      <a:pt x="2" y="17"/>
                      <a:pt x="2" y="17"/>
                      <a:pt x="2" y="17"/>
                    </a:cubicBezTo>
                    <a:cubicBezTo>
                      <a:pt x="2" y="7"/>
                      <a:pt x="11" y="0"/>
                      <a:pt x="24" y="0"/>
                    </a:cubicBezTo>
                    <a:cubicBezTo>
                      <a:pt x="33" y="0"/>
                      <a:pt x="40" y="2"/>
                      <a:pt x="46" y="8"/>
                    </a:cubicBezTo>
                    <a:cubicBezTo>
                      <a:pt x="42" y="13"/>
                      <a:pt x="42" y="13"/>
                      <a:pt x="42" y="13"/>
                    </a:cubicBezTo>
                    <a:cubicBezTo>
                      <a:pt x="36" y="8"/>
                      <a:pt x="30" y="6"/>
                      <a:pt x="23" y="6"/>
                    </a:cubicBezTo>
                    <a:cubicBezTo>
                      <a:pt x="15" y="6"/>
                      <a:pt x="10" y="11"/>
                      <a:pt x="10" y="17"/>
                    </a:cubicBezTo>
                    <a:cubicBezTo>
                      <a:pt x="10" y="17"/>
                      <a:pt x="10" y="17"/>
                      <a:pt x="10" y="17"/>
                    </a:cubicBezTo>
                    <a:cubicBezTo>
                      <a:pt x="10" y="23"/>
                      <a:pt x="13" y="26"/>
                      <a:pt x="27" y="29"/>
                    </a:cubicBezTo>
                    <a:cubicBezTo>
                      <a:pt x="42" y="33"/>
                      <a:pt x="48" y="38"/>
                      <a:pt x="48" y="48"/>
                    </a:cubicBezTo>
                    <a:cubicBezTo>
                      <a:pt x="48" y="48"/>
                      <a:pt x="48" y="48"/>
                      <a:pt x="48" y="48"/>
                    </a:cubicBezTo>
                    <a:cubicBezTo>
                      <a:pt x="48" y="59"/>
                      <a:pt x="39" y="66"/>
                      <a:pt x="26" y="66"/>
                    </a:cubicBezTo>
                    <a:cubicBezTo>
                      <a:pt x="16" y="66"/>
                      <a:pt x="8" y="63"/>
                      <a:pt x="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6" name="Rectangle 178"/>
              <p:cNvSpPr>
                <a:spLocks noChangeArrowheads="1"/>
              </p:cNvSpPr>
              <p:nvPr/>
            </p:nvSpPr>
            <p:spPr bwMode="auto">
              <a:xfrm>
                <a:off x="4658335" y="5345206"/>
                <a:ext cx="16895" cy="1387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7" name="Freeform 179"/>
              <p:cNvSpPr>
                <a:spLocks noEditPoints="1"/>
              </p:cNvSpPr>
              <p:nvPr/>
            </p:nvSpPr>
            <p:spPr bwMode="auto">
              <a:xfrm>
                <a:off x="4705399" y="5342792"/>
                <a:ext cx="143608" cy="143608"/>
              </a:xfrm>
              <a:custGeom>
                <a:avLst/>
                <a:gdLst>
                  <a:gd name="T0" fmla="*/ 0 w 66"/>
                  <a:gd name="T1" fmla="*/ 33 h 66"/>
                  <a:gd name="T2" fmla="*/ 0 w 66"/>
                  <a:gd name="T3" fmla="*/ 33 h 66"/>
                  <a:gd name="T4" fmla="*/ 33 w 66"/>
                  <a:gd name="T5" fmla="*/ 0 h 66"/>
                  <a:gd name="T6" fmla="*/ 66 w 66"/>
                  <a:gd name="T7" fmla="*/ 33 h 66"/>
                  <a:gd name="T8" fmla="*/ 66 w 66"/>
                  <a:gd name="T9" fmla="*/ 33 h 66"/>
                  <a:gd name="T10" fmla="*/ 33 w 66"/>
                  <a:gd name="T11" fmla="*/ 66 h 66"/>
                  <a:gd name="T12" fmla="*/ 0 w 66"/>
                  <a:gd name="T13" fmla="*/ 33 h 66"/>
                  <a:gd name="T14" fmla="*/ 59 w 66"/>
                  <a:gd name="T15" fmla="*/ 33 h 66"/>
                  <a:gd name="T16" fmla="*/ 59 w 66"/>
                  <a:gd name="T17" fmla="*/ 33 h 66"/>
                  <a:gd name="T18" fmla="*/ 33 w 66"/>
                  <a:gd name="T19" fmla="*/ 6 h 66"/>
                  <a:gd name="T20" fmla="*/ 8 w 66"/>
                  <a:gd name="T21" fmla="*/ 33 h 66"/>
                  <a:gd name="T22" fmla="*/ 8 w 66"/>
                  <a:gd name="T23" fmla="*/ 33 h 66"/>
                  <a:gd name="T24" fmla="*/ 33 w 66"/>
                  <a:gd name="T25" fmla="*/ 60 h 66"/>
                  <a:gd name="T26" fmla="*/ 59 w 66"/>
                  <a:gd name="T2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6">
                    <a:moveTo>
                      <a:pt x="0" y="33"/>
                    </a:moveTo>
                    <a:cubicBezTo>
                      <a:pt x="0" y="33"/>
                      <a:pt x="0" y="33"/>
                      <a:pt x="0" y="33"/>
                    </a:cubicBezTo>
                    <a:cubicBezTo>
                      <a:pt x="0" y="15"/>
                      <a:pt x="14" y="0"/>
                      <a:pt x="33" y="0"/>
                    </a:cubicBezTo>
                    <a:cubicBezTo>
                      <a:pt x="53" y="0"/>
                      <a:pt x="66" y="15"/>
                      <a:pt x="66" y="33"/>
                    </a:cubicBezTo>
                    <a:cubicBezTo>
                      <a:pt x="66" y="33"/>
                      <a:pt x="66" y="33"/>
                      <a:pt x="66" y="33"/>
                    </a:cubicBezTo>
                    <a:cubicBezTo>
                      <a:pt x="66" y="51"/>
                      <a:pt x="53" y="66"/>
                      <a:pt x="33" y="66"/>
                    </a:cubicBezTo>
                    <a:cubicBezTo>
                      <a:pt x="14" y="66"/>
                      <a:pt x="0" y="51"/>
                      <a:pt x="0" y="33"/>
                    </a:cubicBezTo>
                    <a:close/>
                    <a:moveTo>
                      <a:pt x="59" y="33"/>
                    </a:moveTo>
                    <a:cubicBezTo>
                      <a:pt x="59" y="33"/>
                      <a:pt x="59" y="33"/>
                      <a:pt x="59" y="33"/>
                    </a:cubicBezTo>
                    <a:cubicBezTo>
                      <a:pt x="59" y="18"/>
                      <a:pt x="48" y="6"/>
                      <a:pt x="33" y="6"/>
                    </a:cubicBezTo>
                    <a:cubicBezTo>
                      <a:pt x="18" y="6"/>
                      <a:pt x="8" y="18"/>
                      <a:pt x="8" y="33"/>
                    </a:cubicBezTo>
                    <a:cubicBezTo>
                      <a:pt x="8" y="33"/>
                      <a:pt x="8" y="33"/>
                      <a:pt x="8" y="33"/>
                    </a:cubicBezTo>
                    <a:cubicBezTo>
                      <a:pt x="8" y="48"/>
                      <a:pt x="19" y="60"/>
                      <a:pt x="33" y="60"/>
                    </a:cubicBezTo>
                    <a:cubicBezTo>
                      <a:pt x="48" y="60"/>
                      <a:pt x="59" y="48"/>
                      <a:pt x="5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8" name="Freeform 180"/>
              <p:cNvSpPr>
                <a:spLocks/>
              </p:cNvSpPr>
              <p:nvPr/>
            </p:nvSpPr>
            <p:spPr bwMode="auto">
              <a:xfrm>
                <a:off x="4881590" y="5345206"/>
                <a:ext cx="117059" cy="138781"/>
              </a:xfrm>
              <a:custGeom>
                <a:avLst/>
                <a:gdLst>
                  <a:gd name="T0" fmla="*/ 0 w 97"/>
                  <a:gd name="T1" fmla="*/ 0 h 115"/>
                  <a:gd name="T2" fmla="*/ 12 w 97"/>
                  <a:gd name="T3" fmla="*/ 0 h 115"/>
                  <a:gd name="T4" fmla="*/ 84 w 97"/>
                  <a:gd name="T5" fmla="*/ 92 h 115"/>
                  <a:gd name="T6" fmla="*/ 84 w 97"/>
                  <a:gd name="T7" fmla="*/ 0 h 115"/>
                  <a:gd name="T8" fmla="*/ 97 w 97"/>
                  <a:gd name="T9" fmla="*/ 0 h 115"/>
                  <a:gd name="T10" fmla="*/ 97 w 97"/>
                  <a:gd name="T11" fmla="*/ 115 h 115"/>
                  <a:gd name="T12" fmla="*/ 86 w 97"/>
                  <a:gd name="T13" fmla="*/ 115 h 115"/>
                  <a:gd name="T14" fmla="*/ 12 w 97"/>
                  <a:gd name="T15" fmla="*/ 20 h 115"/>
                  <a:gd name="T16" fmla="*/ 12 w 97"/>
                  <a:gd name="T17" fmla="*/ 115 h 115"/>
                  <a:gd name="T18" fmla="*/ 0 w 97"/>
                  <a:gd name="T19" fmla="*/ 115 h 115"/>
                  <a:gd name="T20" fmla="*/ 0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0" y="0"/>
                    </a:moveTo>
                    <a:lnTo>
                      <a:pt x="12" y="0"/>
                    </a:lnTo>
                    <a:lnTo>
                      <a:pt x="84" y="92"/>
                    </a:lnTo>
                    <a:lnTo>
                      <a:pt x="84" y="0"/>
                    </a:lnTo>
                    <a:lnTo>
                      <a:pt x="97" y="0"/>
                    </a:lnTo>
                    <a:lnTo>
                      <a:pt x="97" y="115"/>
                    </a:lnTo>
                    <a:lnTo>
                      <a:pt x="86" y="115"/>
                    </a:lnTo>
                    <a:lnTo>
                      <a:pt x="12" y="20"/>
                    </a:lnTo>
                    <a:lnTo>
                      <a:pt x="12"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39" name="Rectangle 181"/>
              <p:cNvSpPr>
                <a:spLocks noChangeArrowheads="1"/>
              </p:cNvSpPr>
              <p:nvPr/>
            </p:nvSpPr>
            <p:spPr bwMode="auto">
              <a:xfrm>
                <a:off x="5573080" y="5345206"/>
                <a:ext cx="15689" cy="1387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0" name="Freeform 182"/>
              <p:cNvSpPr>
                <a:spLocks/>
              </p:cNvSpPr>
              <p:nvPr/>
            </p:nvSpPr>
            <p:spPr bwMode="auto">
              <a:xfrm>
                <a:off x="5627385" y="5345206"/>
                <a:ext cx="119472" cy="138781"/>
              </a:xfrm>
              <a:custGeom>
                <a:avLst/>
                <a:gdLst>
                  <a:gd name="T0" fmla="*/ 0 w 99"/>
                  <a:gd name="T1" fmla="*/ 0 h 115"/>
                  <a:gd name="T2" fmla="*/ 12 w 99"/>
                  <a:gd name="T3" fmla="*/ 0 h 115"/>
                  <a:gd name="T4" fmla="*/ 86 w 99"/>
                  <a:gd name="T5" fmla="*/ 92 h 115"/>
                  <a:gd name="T6" fmla="*/ 86 w 99"/>
                  <a:gd name="T7" fmla="*/ 0 h 115"/>
                  <a:gd name="T8" fmla="*/ 99 w 99"/>
                  <a:gd name="T9" fmla="*/ 0 h 115"/>
                  <a:gd name="T10" fmla="*/ 99 w 99"/>
                  <a:gd name="T11" fmla="*/ 115 h 115"/>
                  <a:gd name="T12" fmla="*/ 88 w 99"/>
                  <a:gd name="T13" fmla="*/ 115 h 115"/>
                  <a:gd name="T14" fmla="*/ 12 w 99"/>
                  <a:gd name="T15" fmla="*/ 20 h 115"/>
                  <a:gd name="T16" fmla="*/ 12 w 99"/>
                  <a:gd name="T17" fmla="*/ 115 h 115"/>
                  <a:gd name="T18" fmla="*/ 0 w 99"/>
                  <a:gd name="T19" fmla="*/ 115 h 115"/>
                  <a:gd name="T20" fmla="*/ 0 w 9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5">
                    <a:moveTo>
                      <a:pt x="0" y="0"/>
                    </a:moveTo>
                    <a:lnTo>
                      <a:pt x="12" y="0"/>
                    </a:lnTo>
                    <a:lnTo>
                      <a:pt x="86" y="92"/>
                    </a:lnTo>
                    <a:lnTo>
                      <a:pt x="86" y="0"/>
                    </a:lnTo>
                    <a:lnTo>
                      <a:pt x="99" y="0"/>
                    </a:lnTo>
                    <a:lnTo>
                      <a:pt x="99" y="115"/>
                    </a:lnTo>
                    <a:lnTo>
                      <a:pt x="88" y="115"/>
                    </a:lnTo>
                    <a:lnTo>
                      <a:pt x="12" y="20"/>
                    </a:lnTo>
                    <a:lnTo>
                      <a:pt x="12"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1" name="Freeform 183"/>
              <p:cNvSpPr>
                <a:spLocks/>
              </p:cNvSpPr>
              <p:nvPr/>
            </p:nvSpPr>
            <p:spPr bwMode="auto">
              <a:xfrm>
                <a:off x="5769786" y="5345206"/>
                <a:ext cx="111024" cy="138781"/>
              </a:xfrm>
              <a:custGeom>
                <a:avLst/>
                <a:gdLst>
                  <a:gd name="T0" fmla="*/ 40 w 92"/>
                  <a:gd name="T1" fmla="*/ 11 h 115"/>
                  <a:gd name="T2" fmla="*/ 0 w 92"/>
                  <a:gd name="T3" fmla="*/ 11 h 115"/>
                  <a:gd name="T4" fmla="*/ 0 w 92"/>
                  <a:gd name="T5" fmla="*/ 0 h 115"/>
                  <a:gd name="T6" fmla="*/ 92 w 92"/>
                  <a:gd name="T7" fmla="*/ 0 h 115"/>
                  <a:gd name="T8" fmla="*/ 92 w 92"/>
                  <a:gd name="T9" fmla="*/ 11 h 115"/>
                  <a:gd name="T10" fmla="*/ 53 w 92"/>
                  <a:gd name="T11" fmla="*/ 11 h 115"/>
                  <a:gd name="T12" fmla="*/ 53 w 92"/>
                  <a:gd name="T13" fmla="*/ 115 h 115"/>
                  <a:gd name="T14" fmla="*/ 40 w 92"/>
                  <a:gd name="T15" fmla="*/ 115 h 115"/>
                  <a:gd name="T16" fmla="*/ 40 w 92"/>
                  <a:gd name="T17"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5">
                    <a:moveTo>
                      <a:pt x="40" y="11"/>
                    </a:moveTo>
                    <a:lnTo>
                      <a:pt x="0" y="11"/>
                    </a:lnTo>
                    <a:lnTo>
                      <a:pt x="0" y="0"/>
                    </a:lnTo>
                    <a:lnTo>
                      <a:pt x="92" y="0"/>
                    </a:lnTo>
                    <a:lnTo>
                      <a:pt x="92" y="11"/>
                    </a:lnTo>
                    <a:lnTo>
                      <a:pt x="53" y="11"/>
                    </a:lnTo>
                    <a:lnTo>
                      <a:pt x="53" y="115"/>
                    </a:lnTo>
                    <a:lnTo>
                      <a:pt x="40" y="115"/>
                    </a:lnTo>
                    <a:lnTo>
                      <a:pt x="4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2" name="Freeform 184"/>
              <p:cNvSpPr>
                <a:spLocks/>
              </p:cNvSpPr>
              <p:nvPr/>
            </p:nvSpPr>
            <p:spPr bwMode="auto">
              <a:xfrm>
                <a:off x="5904946" y="5345206"/>
                <a:ext cx="101370" cy="138781"/>
              </a:xfrm>
              <a:custGeom>
                <a:avLst/>
                <a:gdLst>
                  <a:gd name="T0" fmla="*/ 0 w 84"/>
                  <a:gd name="T1" fmla="*/ 0 h 115"/>
                  <a:gd name="T2" fmla="*/ 84 w 84"/>
                  <a:gd name="T3" fmla="*/ 0 h 115"/>
                  <a:gd name="T4" fmla="*/ 84 w 84"/>
                  <a:gd name="T5" fmla="*/ 11 h 115"/>
                  <a:gd name="T6" fmla="*/ 14 w 84"/>
                  <a:gd name="T7" fmla="*/ 11 h 115"/>
                  <a:gd name="T8" fmla="*/ 14 w 84"/>
                  <a:gd name="T9" fmla="*/ 51 h 115"/>
                  <a:gd name="T10" fmla="*/ 77 w 84"/>
                  <a:gd name="T11" fmla="*/ 51 h 115"/>
                  <a:gd name="T12" fmla="*/ 77 w 84"/>
                  <a:gd name="T13" fmla="*/ 63 h 115"/>
                  <a:gd name="T14" fmla="*/ 14 w 84"/>
                  <a:gd name="T15" fmla="*/ 63 h 115"/>
                  <a:gd name="T16" fmla="*/ 14 w 84"/>
                  <a:gd name="T17" fmla="*/ 104 h 115"/>
                  <a:gd name="T18" fmla="*/ 84 w 84"/>
                  <a:gd name="T19" fmla="*/ 104 h 115"/>
                  <a:gd name="T20" fmla="*/ 84 w 84"/>
                  <a:gd name="T21" fmla="*/ 115 h 115"/>
                  <a:gd name="T22" fmla="*/ 0 w 84"/>
                  <a:gd name="T23" fmla="*/ 115 h 115"/>
                  <a:gd name="T24" fmla="*/ 0 w 84"/>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5">
                    <a:moveTo>
                      <a:pt x="0" y="0"/>
                    </a:moveTo>
                    <a:lnTo>
                      <a:pt x="84" y="0"/>
                    </a:lnTo>
                    <a:lnTo>
                      <a:pt x="84" y="11"/>
                    </a:lnTo>
                    <a:lnTo>
                      <a:pt x="14" y="11"/>
                    </a:lnTo>
                    <a:lnTo>
                      <a:pt x="14" y="51"/>
                    </a:lnTo>
                    <a:lnTo>
                      <a:pt x="77" y="51"/>
                    </a:lnTo>
                    <a:lnTo>
                      <a:pt x="77" y="63"/>
                    </a:lnTo>
                    <a:lnTo>
                      <a:pt x="14" y="63"/>
                    </a:lnTo>
                    <a:lnTo>
                      <a:pt x="14" y="104"/>
                    </a:lnTo>
                    <a:lnTo>
                      <a:pt x="84" y="104"/>
                    </a:lnTo>
                    <a:lnTo>
                      <a:pt x="84"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3" name="Freeform 185"/>
              <p:cNvSpPr>
                <a:spLocks/>
              </p:cNvSpPr>
              <p:nvPr/>
            </p:nvSpPr>
            <p:spPr bwMode="auto">
              <a:xfrm>
                <a:off x="6025625" y="5342792"/>
                <a:ext cx="126713" cy="143608"/>
              </a:xfrm>
              <a:custGeom>
                <a:avLst/>
                <a:gdLst>
                  <a:gd name="T0" fmla="*/ 0 w 58"/>
                  <a:gd name="T1" fmla="*/ 33 h 66"/>
                  <a:gd name="T2" fmla="*/ 0 w 58"/>
                  <a:gd name="T3" fmla="*/ 33 h 66"/>
                  <a:gd name="T4" fmla="*/ 32 w 58"/>
                  <a:gd name="T5" fmla="*/ 0 h 66"/>
                  <a:gd name="T6" fmla="*/ 56 w 58"/>
                  <a:gd name="T7" fmla="*/ 8 h 66"/>
                  <a:gd name="T8" fmla="*/ 51 w 58"/>
                  <a:gd name="T9" fmla="*/ 14 h 66"/>
                  <a:gd name="T10" fmla="*/ 32 w 58"/>
                  <a:gd name="T11" fmla="*/ 6 h 66"/>
                  <a:gd name="T12" fmla="*/ 7 w 58"/>
                  <a:gd name="T13" fmla="*/ 33 h 66"/>
                  <a:gd name="T14" fmla="*/ 7 w 58"/>
                  <a:gd name="T15" fmla="*/ 33 h 66"/>
                  <a:gd name="T16" fmla="*/ 33 w 58"/>
                  <a:gd name="T17" fmla="*/ 60 h 66"/>
                  <a:gd name="T18" fmla="*/ 51 w 58"/>
                  <a:gd name="T19" fmla="*/ 53 h 66"/>
                  <a:gd name="T20" fmla="*/ 51 w 58"/>
                  <a:gd name="T21" fmla="*/ 37 h 66"/>
                  <a:gd name="T22" fmla="*/ 32 w 58"/>
                  <a:gd name="T23" fmla="*/ 37 h 66"/>
                  <a:gd name="T24" fmla="*/ 32 w 58"/>
                  <a:gd name="T25" fmla="*/ 31 h 66"/>
                  <a:gd name="T26" fmla="*/ 58 w 58"/>
                  <a:gd name="T27" fmla="*/ 31 h 66"/>
                  <a:gd name="T28" fmla="*/ 58 w 58"/>
                  <a:gd name="T29" fmla="*/ 56 h 66"/>
                  <a:gd name="T30" fmla="*/ 33 w 58"/>
                  <a:gd name="T31" fmla="*/ 66 h 66"/>
                  <a:gd name="T32" fmla="*/ 0 w 58"/>
                  <a:gd name="T33"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6">
                    <a:moveTo>
                      <a:pt x="0" y="33"/>
                    </a:moveTo>
                    <a:cubicBezTo>
                      <a:pt x="0" y="33"/>
                      <a:pt x="0" y="33"/>
                      <a:pt x="0" y="33"/>
                    </a:cubicBezTo>
                    <a:cubicBezTo>
                      <a:pt x="0" y="15"/>
                      <a:pt x="13" y="0"/>
                      <a:pt x="32" y="0"/>
                    </a:cubicBezTo>
                    <a:cubicBezTo>
                      <a:pt x="43" y="0"/>
                      <a:pt x="50" y="3"/>
                      <a:pt x="56" y="8"/>
                    </a:cubicBezTo>
                    <a:cubicBezTo>
                      <a:pt x="51" y="14"/>
                      <a:pt x="51" y="14"/>
                      <a:pt x="51" y="14"/>
                    </a:cubicBezTo>
                    <a:cubicBezTo>
                      <a:pt x="46" y="9"/>
                      <a:pt x="41" y="6"/>
                      <a:pt x="32" y="6"/>
                    </a:cubicBezTo>
                    <a:cubicBezTo>
                      <a:pt x="17" y="6"/>
                      <a:pt x="7" y="18"/>
                      <a:pt x="7" y="33"/>
                    </a:cubicBezTo>
                    <a:cubicBezTo>
                      <a:pt x="7" y="33"/>
                      <a:pt x="7" y="33"/>
                      <a:pt x="7" y="33"/>
                    </a:cubicBezTo>
                    <a:cubicBezTo>
                      <a:pt x="7" y="48"/>
                      <a:pt x="17" y="60"/>
                      <a:pt x="33" y="60"/>
                    </a:cubicBezTo>
                    <a:cubicBezTo>
                      <a:pt x="40" y="60"/>
                      <a:pt x="47" y="57"/>
                      <a:pt x="51" y="53"/>
                    </a:cubicBezTo>
                    <a:cubicBezTo>
                      <a:pt x="51" y="37"/>
                      <a:pt x="51" y="37"/>
                      <a:pt x="51" y="37"/>
                    </a:cubicBezTo>
                    <a:cubicBezTo>
                      <a:pt x="32" y="37"/>
                      <a:pt x="32" y="37"/>
                      <a:pt x="32" y="37"/>
                    </a:cubicBezTo>
                    <a:cubicBezTo>
                      <a:pt x="32" y="31"/>
                      <a:pt x="32" y="31"/>
                      <a:pt x="32" y="31"/>
                    </a:cubicBezTo>
                    <a:cubicBezTo>
                      <a:pt x="58" y="31"/>
                      <a:pt x="58" y="31"/>
                      <a:pt x="58" y="31"/>
                    </a:cubicBezTo>
                    <a:cubicBezTo>
                      <a:pt x="58" y="56"/>
                      <a:pt x="58" y="56"/>
                      <a:pt x="58" y="56"/>
                    </a:cubicBezTo>
                    <a:cubicBezTo>
                      <a:pt x="52" y="62"/>
                      <a:pt x="43" y="66"/>
                      <a:pt x="33" y="66"/>
                    </a:cubicBezTo>
                    <a:cubicBezTo>
                      <a:pt x="12" y="66"/>
                      <a:pt x="0" y="52"/>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4" name="Freeform 186"/>
              <p:cNvSpPr>
                <a:spLocks noEditPoints="1"/>
              </p:cNvSpPr>
              <p:nvPr/>
            </p:nvSpPr>
            <p:spPr bwMode="auto">
              <a:xfrm>
                <a:off x="6186128" y="5345206"/>
                <a:ext cx="117059" cy="138781"/>
              </a:xfrm>
              <a:custGeom>
                <a:avLst/>
                <a:gdLst>
                  <a:gd name="T0" fmla="*/ 0 w 54"/>
                  <a:gd name="T1" fmla="*/ 0 h 64"/>
                  <a:gd name="T2" fmla="*/ 28 w 54"/>
                  <a:gd name="T3" fmla="*/ 0 h 64"/>
                  <a:gd name="T4" fmla="*/ 47 w 54"/>
                  <a:gd name="T5" fmla="*/ 6 h 64"/>
                  <a:gd name="T6" fmla="*/ 51 w 54"/>
                  <a:gd name="T7" fmla="*/ 19 h 64"/>
                  <a:gd name="T8" fmla="*/ 51 w 54"/>
                  <a:gd name="T9" fmla="*/ 19 h 64"/>
                  <a:gd name="T10" fmla="*/ 34 w 54"/>
                  <a:gd name="T11" fmla="*/ 38 h 64"/>
                  <a:gd name="T12" fmla="*/ 54 w 54"/>
                  <a:gd name="T13" fmla="*/ 64 h 64"/>
                  <a:gd name="T14" fmla="*/ 45 w 54"/>
                  <a:gd name="T15" fmla="*/ 64 h 64"/>
                  <a:gd name="T16" fmla="*/ 26 w 54"/>
                  <a:gd name="T17" fmla="*/ 39 h 64"/>
                  <a:gd name="T18" fmla="*/ 8 w 54"/>
                  <a:gd name="T19" fmla="*/ 39 h 64"/>
                  <a:gd name="T20" fmla="*/ 8 w 54"/>
                  <a:gd name="T21" fmla="*/ 64 h 64"/>
                  <a:gd name="T22" fmla="*/ 0 w 54"/>
                  <a:gd name="T23" fmla="*/ 64 h 64"/>
                  <a:gd name="T24" fmla="*/ 0 w 54"/>
                  <a:gd name="T25" fmla="*/ 0 h 64"/>
                  <a:gd name="T26" fmla="*/ 28 w 54"/>
                  <a:gd name="T27" fmla="*/ 33 h 64"/>
                  <a:gd name="T28" fmla="*/ 44 w 54"/>
                  <a:gd name="T29" fmla="*/ 19 h 64"/>
                  <a:gd name="T30" fmla="*/ 44 w 54"/>
                  <a:gd name="T31" fmla="*/ 19 h 64"/>
                  <a:gd name="T32" fmla="*/ 28 w 54"/>
                  <a:gd name="T33" fmla="*/ 6 h 64"/>
                  <a:gd name="T34" fmla="*/ 8 w 54"/>
                  <a:gd name="T35" fmla="*/ 6 h 64"/>
                  <a:gd name="T36" fmla="*/ 8 w 54"/>
                  <a:gd name="T37" fmla="*/ 33 h 64"/>
                  <a:gd name="T38" fmla="*/ 28 w 54"/>
                  <a:gd name="T39"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64">
                    <a:moveTo>
                      <a:pt x="0" y="0"/>
                    </a:moveTo>
                    <a:cubicBezTo>
                      <a:pt x="28" y="0"/>
                      <a:pt x="28" y="0"/>
                      <a:pt x="28" y="0"/>
                    </a:cubicBezTo>
                    <a:cubicBezTo>
                      <a:pt x="36" y="0"/>
                      <a:pt x="42" y="2"/>
                      <a:pt x="47" y="6"/>
                    </a:cubicBezTo>
                    <a:cubicBezTo>
                      <a:pt x="50" y="9"/>
                      <a:pt x="51" y="14"/>
                      <a:pt x="51" y="19"/>
                    </a:cubicBezTo>
                    <a:cubicBezTo>
                      <a:pt x="51" y="19"/>
                      <a:pt x="51" y="19"/>
                      <a:pt x="51" y="19"/>
                    </a:cubicBezTo>
                    <a:cubicBezTo>
                      <a:pt x="51" y="30"/>
                      <a:pt x="44" y="36"/>
                      <a:pt x="34" y="38"/>
                    </a:cubicBezTo>
                    <a:cubicBezTo>
                      <a:pt x="54" y="64"/>
                      <a:pt x="54" y="64"/>
                      <a:pt x="54" y="64"/>
                    </a:cubicBezTo>
                    <a:cubicBezTo>
                      <a:pt x="45" y="64"/>
                      <a:pt x="45" y="64"/>
                      <a:pt x="45" y="64"/>
                    </a:cubicBezTo>
                    <a:cubicBezTo>
                      <a:pt x="26" y="39"/>
                      <a:pt x="26" y="39"/>
                      <a:pt x="26" y="39"/>
                    </a:cubicBezTo>
                    <a:cubicBezTo>
                      <a:pt x="8" y="39"/>
                      <a:pt x="8" y="39"/>
                      <a:pt x="8" y="39"/>
                    </a:cubicBezTo>
                    <a:cubicBezTo>
                      <a:pt x="8" y="64"/>
                      <a:pt x="8" y="64"/>
                      <a:pt x="8" y="64"/>
                    </a:cubicBezTo>
                    <a:cubicBezTo>
                      <a:pt x="0" y="64"/>
                      <a:pt x="0" y="64"/>
                      <a:pt x="0" y="64"/>
                    </a:cubicBezTo>
                    <a:lnTo>
                      <a:pt x="0" y="0"/>
                    </a:lnTo>
                    <a:close/>
                    <a:moveTo>
                      <a:pt x="28" y="33"/>
                    </a:moveTo>
                    <a:cubicBezTo>
                      <a:pt x="37" y="33"/>
                      <a:pt x="44" y="28"/>
                      <a:pt x="44" y="19"/>
                    </a:cubicBezTo>
                    <a:cubicBezTo>
                      <a:pt x="44" y="19"/>
                      <a:pt x="44" y="19"/>
                      <a:pt x="44" y="19"/>
                    </a:cubicBezTo>
                    <a:cubicBezTo>
                      <a:pt x="44" y="11"/>
                      <a:pt x="38" y="6"/>
                      <a:pt x="28" y="6"/>
                    </a:cubicBezTo>
                    <a:cubicBezTo>
                      <a:pt x="8" y="6"/>
                      <a:pt x="8" y="6"/>
                      <a:pt x="8" y="6"/>
                    </a:cubicBezTo>
                    <a:cubicBezTo>
                      <a:pt x="8" y="33"/>
                      <a:pt x="8" y="33"/>
                      <a:pt x="8" y="33"/>
                    </a:cubicBezTo>
                    <a:lnTo>
                      <a:pt x="2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5" name="Rectangle 187"/>
              <p:cNvSpPr>
                <a:spLocks noChangeArrowheads="1"/>
              </p:cNvSpPr>
              <p:nvPr/>
            </p:nvSpPr>
            <p:spPr bwMode="auto">
              <a:xfrm>
                <a:off x="6329735" y="5345206"/>
                <a:ext cx="16895" cy="1387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6" name="Freeform 188"/>
              <p:cNvSpPr>
                <a:spLocks/>
              </p:cNvSpPr>
              <p:nvPr/>
            </p:nvSpPr>
            <p:spPr bwMode="auto">
              <a:xfrm>
                <a:off x="6370766" y="5345206"/>
                <a:ext cx="111024" cy="138781"/>
              </a:xfrm>
              <a:custGeom>
                <a:avLst/>
                <a:gdLst>
                  <a:gd name="T0" fmla="*/ 40 w 92"/>
                  <a:gd name="T1" fmla="*/ 11 h 115"/>
                  <a:gd name="T2" fmla="*/ 0 w 92"/>
                  <a:gd name="T3" fmla="*/ 11 h 115"/>
                  <a:gd name="T4" fmla="*/ 0 w 92"/>
                  <a:gd name="T5" fmla="*/ 0 h 115"/>
                  <a:gd name="T6" fmla="*/ 92 w 92"/>
                  <a:gd name="T7" fmla="*/ 0 h 115"/>
                  <a:gd name="T8" fmla="*/ 92 w 92"/>
                  <a:gd name="T9" fmla="*/ 11 h 115"/>
                  <a:gd name="T10" fmla="*/ 52 w 92"/>
                  <a:gd name="T11" fmla="*/ 11 h 115"/>
                  <a:gd name="T12" fmla="*/ 52 w 92"/>
                  <a:gd name="T13" fmla="*/ 115 h 115"/>
                  <a:gd name="T14" fmla="*/ 40 w 92"/>
                  <a:gd name="T15" fmla="*/ 115 h 115"/>
                  <a:gd name="T16" fmla="*/ 40 w 92"/>
                  <a:gd name="T17"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5">
                    <a:moveTo>
                      <a:pt x="40" y="11"/>
                    </a:moveTo>
                    <a:lnTo>
                      <a:pt x="0" y="11"/>
                    </a:lnTo>
                    <a:lnTo>
                      <a:pt x="0" y="0"/>
                    </a:lnTo>
                    <a:lnTo>
                      <a:pt x="92" y="0"/>
                    </a:lnTo>
                    <a:lnTo>
                      <a:pt x="92" y="11"/>
                    </a:lnTo>
                    <a:lnTo>
                      <a:pt x="52" y="11"/>
                    </a:lnTo>
                    <a:lnTo>
                      <a:pt x="52" y="115"/>
                    </a:lnTo>
                    <a:lnTo>
                      <a:pt x="40" y="115"/>
                    </a:lnTo>
                    <a:lnTo>
                      <a:pt x="4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7" name="Freeform 189"/>
              <p:cNvSpPr>
                <a:spLocks/>
              </p:cNvSpPr>
              <p:nvPr/>
            </p:nvSpPr>
            <p:spPr bwMode="auto">
              <a:xfrm>
                <a:off x="6498685" y="5345206"/>
                <a:ext cx="132747" cy="138781"/>
              </a:xfrm>
              <a:custGeom>
                <a:avLst/>
                <a:gdLst>
                  <a:gd name="T0" fmla="*/ 49 w 110"/>
                  <a:gd name="T1" fmla="*/ 70 h 115"/>
                  <a:gd name="T2" fmla="*/ 0 w 110"/>
                  <a:gd name="T3" fmla="*/ 0 h 115"/>
                  <a:gd name="T4" fmla="*/ 16 w 110"/>
                  <a:gd name="T5" fmla="*/ 0 h 115"/>
                  <a:gd name="T6" fmla="*/ 56 w 110"/>
                  <a:gd name="T7" fmla="*/ 58 h 115"/>
                  <a:gd name="T8" fmla="*/ 95 w 110"/>
                  <a:gd name="T9" fmla="*/ 0 h 115"/>
                  <a:gd name="T10" fmla="*/ 110 w 110"/>
                  <a:gd name="T11" fmla="*/ 0 h 115"/>
                  <a:gd name="T12" fmla="*/ 63 w 110"/>
                  <a:gd name="T13" fmla="*/ 70 h 115"/>
                  <a:gd name="T14" fmla="*/ 63 w 110"/>
                  <a:gd name="T15" fmla="*/ 115 h 115"/>
                  <a:gd name="T16" fmla="*/ 49 w 110"/>
                  <a:gd name="T17" fmla="*/ 115 h 115"/>
                  <a:gd name="T18" fmla="*/ 49 w 110"/>
                  <a:gd name="T19" fmla="*/ 7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5">
                    <a:moveTo>
                      <a:pt x="49" y="70"/>
                    </a:moveTo>
                    <a:lnTo>
                      <a:pt x="0" y="0"/>
                    </a:lnTo>
                    <a:lnTo>
                      <a:pt x="16" y="0"/>
                    </a:lnTo>
                    <a:lnTo>
                      <a:pt x="56" y="58"/>
                    </a:lnTo>
                    <a:lnTo>
                      <a:pt x="95" y="0"/>
                    </a:lnTo>
                    <a:lnTo>
                      <a:pt x="110" y="0"/>
                    </a:lnTo>
                    <a:lnTo>
                      <a:pt x="63" y="70"/>
                    </a:lnTo>
                    <a:lnTo>
                      <a:pt x="63" y="115"/>
                    </a:lnTo>
                    <a:lnTo>
                      <a:pt x="49" y="115"/>
                    </a:lnTo>
                    <a:lnTo>
                      <a:pt x="4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8" name="Freeform 190"/>
              <p:cNvSpPr>
                <a:spLocks/>
              </p:cNvSpPr>
              <p:nvPr/>
            </p:nvSpPr>
            <p:spPr bwMode="auto">
              <a:xfrm>
                <a:off x="6999502" y="5342792"/>
                <a:ext cx="125506" cy="143608"/>
              </a:xfrm>
              <a:custGeom>
                <a:avLst/>
                <a:gdLst>
                  <a:gd name="T0" fmla="*/ 0 w 58"/>
                  <a:gd name="T1" fmla="*/ 33 h 66"/>
                  <a:gd name="T2" fmla="*/ 0 w 58"/>
                  <a:gd name="T3" fmla="*/ 33 h 66"/>
                  <a:gd name="T4" fmla="*/ 33 w 58"/>
                  <a:gd name="T5" fmla="*/ 0 h 66"/>
                  <a:gd name="T6" fmla="*/ 58 w 58"/>
                  <a:gd name="T7" fmla="*/ 10 h 66"/>
                  <a:gd name="T8" fmla="*/ 53 w 58"/>
                  <a:gd name="T9" fmla="*/ 15 h 66"/>
                  <a:gd name="T10" fmla="*/ 33 w 58"/>
                  <a:gd name="T11" fmla="*/ 6 h 66"/>
                  <a:gd name="T12" fmla="*/ 8 w 58"/>
                  <a:gd name="T13" fmla="*/ 33 h 66"/>
                  <a:gd name="T14" fmla="*/ 8 w 58"/>
                  <a:gd name="T15" fmla="*/ 33 h 66"/>
                  <a:gd name="T16" fmla="*/ 33 w 58"/>
                  <a:gd name="T17" fmla="*/ 60 h 66"/>
                  <a:gd name="T18" fmla="*/ 53 w 58"/>
                  <a:gd name="T19" fmla="*/ 50 h 66"/>
                  <a:gd name="T20" fmla="*/ 58 w 58"/>
                  <a:gd name="T21" fmla="*/ 55 h 66"/>
                  <a:gd name="T22" fmla="*/ 32 w 58"/>
                  <a:gd name="T23" fmla="*/ 66 h 66"/>
                  <a:gd name="T24" fmla="*/ 0 w 58"/>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66">
                    <a:moveTo>
                      <a:pt x="0" y="33"/>
                    </a:moveTo>
                    <a:cubicBezTo>
                      <a:pt x="0" y="33"/>
                      <a:pt x="0" y="33"/>
                      <a:pt x="0" y="33"/>
                    </a:cubicBezTo>
                    <a:cubicBezTo>
                      <a:pt x="0" y="15"/>
                      <a:pt x="14" y="0"/>
                      <a:pt x="33" y="0"/>
                    </a:cubicBezTo>
                    <a:cubicBezTo>
                      <a:pt x="44" y="0"/>
                      <a:pt x="51" y="4"/>
                      <a:pt x="58" y="10"/>
                    </a:cubicBezTo>
                    <a:cubicBezTo>
                      <a:pt x="53" y="15"/>
                      <a:pt x="53" y="15"/>
                      <a:pt x="53" y="15"/>
                    </a:cubicBezTo>
                    <a:cubicBezTo>
                      <a:pt x="47" y="10"/>
                      <a:pt x="41" y="6"/>
                      <a:pt x="33" y="6"/>
                    </a:cubicBezTo>
                    <a:cubicBezTo>
                      <a:pt x="18" y="6"/>
                      <a:pt x="8" y="18"/>
                      <a:pt x="8" y="33"/>
                    </a:cubicBezTo>
                    <a:cubicBezTo>
                      <a:pt x="8" y="33"/>
                      <a:pt x="8" y="33"/>
                      <a:pt x="8" y="33"/>
                    </a:cubicBezTo>
                    <a:cubicBezTo>
                      <a:pt x="8" y="48"/>
                      <a:pt x="18" y="60"/>
                      <a:pt x="33" y="60"/>
                    </a:cubicBezTo>
                    <a:cubicBezTo>
                      <a:pt x="41" y="60"/>
                      <a:pt x="47" y="56"/>
                      <a:pt x="53" y="50"/>
                    </a:cubicBezTo>
                    <a:cubicBezTo>
                      <a:pt x="58" y="55"/>
                      <a:pt x="58" y="55"/>
                      <a:pt x="58" y="55"/>
                    </a:cubicBezTo>
                    <a:cubicBezTo>
                      <a:pt x="51" y="62"/>
                      <a:pt x="44" y="66"/>
                      <a:pt x="32" y="66"/>
                    </a:cubicBezTo>
                    <a:cubicBezTo>
                      <a:pt x="14" y="66"/>
                      <a:pt x="0" y="52"/>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49" name="Freeform 191"/>
              <p:cNvSpPr>
                <a:spLocks/>
              </p:cNvSpPr>
              <p:nvPr/>
            </p:nvSpPr>
            <p:spPr bwMode="auto">
              <a:xfrm>
                <a:off x="7149144" y="5345206"/>
                <a:ext cx="114645" cy="141194"/>
              </a:xfrm>
              <a:custGeom>
                <a:avLst/>
                <a:gdLst>
                  <a:gd name="T0" fmla="*/ 0 w 53"/>
                  <a:gd name="T1" fmla="*/ 37 h 65"/>
                  <a:gd name="T2" fmla="*/ 0 w 53"/>
                  <a:gd name="T3" fmla="*/ 0 h 65"/>
                  <a:gd name="T4" fmla="*/ 7 w 53"/>
                  <a:gd name="T5" fmla="*/ 0 h 65"/>
                  <a:gd name="T6" fmla="*/ 7 w 53"/>
                  <a:gd name="T7" fmla="*/ 37 h 65"/>
                  <a:gd name="T8" fmla="*/ 27 w 53"/>
                  <a:gd name="T9" fmla="*/ 58 h 65"/>
                  <a:gd name="T10" fmla="*/ 46 w 53"/>
                  <a:gd name="T11" fmla="*/ 37 h 65"/>
                  <a:gd name="T12" fmla="*/ 46 w 53"/>
                  <a:gd name="T13" fmla="*/ 0 h 65"/>
                  <a:gd name="T14" fmla="*/ 53 w 53"/>
                  <a:gd name="T15" fmla="*/ 0 h 65"/>
                  <a:gd name="T16" fmla="*/ 53 w 53"/>
                  <a:gd name="T17" fmla="*/ 37 h 65"/>
                  <a:gd name="T18" fmla="*/ 26 w 53"/>
                  <a:gd name="T19" fmla="*/ 65 h 65"/>
                  <a:gd name="T20" fmla="*/ 0 w 53"/>
                  <a:gd name="T2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5">
                    <a:moveTo>
                      <a:pt x="0" y="37"/>
                    </a:moveTo>
                    <a:cubicBezTo>
                      <a:pt x="0" y="0"/>
                      <a:pt x="0" y="0"/>
                      <a:pt x="0" y="0"/>
                    </a:cubicBezTo>
                    <a:cubicBezTo>
                      <a:pt x="7" y="0"/>
                      <a:pt x="7" y="0"/>
                      <a:pt x="7" y="0"/>
                    </a:cubicBezTo>
                    <a:cubicBezTo>
                      <a:pt x="7" y="37"/>
                      <a:pt x="7" y="37"/>
                      <a:pt x="7" y="37"/>
                    </a:cubicBezTo>
                    <a:cubicBezTo>
                      <a:pt x="7" y="51"/>
                      <a:pt x="14" y="58"/>
                      <a:pt x="27" y="58"/>
                    </a:cubicBezTo>
                    <a:cubicBezTo>
                      <a:pt x="38" y="58"/>
                      <a:pt x="46" y="51"/>
                      <a:pt x="46" y="37"/>
                    </a:cubicBezTo>
                    <a:cubicBezTo>
                      <a:pt x="46" y="0"/>
                      <a:pt x="46" y="0"/>
                      <a:pt x="46" y="0"/>
                    </a:cubicBezTo>
                    <a:cubicBezTo>
                      <a:pt x="53" y="0"/>
                      <a:pt x="53" y="0"/>
                      <a:pt x="53" y="0"/>
                    </a:cubicBezTo>
                    <a:cubicBezTo>
                      <a:pt x="53" y="37"/>
                      <a:pt x="53" y="37"/>
                      <a:pt x="53" y="37"/>
                    </a:cubicBezTo>
                    <a:cubicBezTo>
                      <a:pt x="53" y="55"/>
                      <a:pt x="42" y="65"/>
                      <a:pt x="26" y="65"/>
                    </a:cubicBezTo>
                    <a:cubicBezTo>
                      <a:pt x="10" y="65"/>
                      <a:pt x="0" y="55"/>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0" name="Freeform 192"/>
              <p:cNvSpPr>
                <a:spLocks/>
              </p:cNvSpPr>
              <p:nvPr/>
            </p:nvSpPr>
            <p:spPr bwMode="auto">
              <a:xfrm>
                <a:off x="7290338" y="5342792"/>
                <a:ext cx="103784" cy="143608"/>
              </a:xfrm>
              <a:custGeom>
                <a:avLst/>
                <a:gdLst>
                  <a:gd name="T0" fmla="*/ 0 w 48"/>
                  <a:gd name="T1" fmla="*/ 56 h 66"/>
                  <a:gd name="T2" fmla="*/ 4 w 48"/>
                  <a:gd name="T3" fmla="*/ 50 h 66"/>
                  <a:gd name="T4" fmla="*/ 26 w 48"/>
                  <a:gd name="T5" fmla="*/ 60 h 66"/>
                  <a:gd name="T6" fmla="*/ 41 w 48"/>
                  <a:gd name="T7" fmla="*/ 49 h 66"/>
                  <a:gd name="T8" fmla="*/ 41 w 48"/>
                  <a:gd name="T9" fmla="*/ 48 h 66"/>
                  <a:gd name="T10" fmla="*/ 24 w 48"/>
                  <a:gd name="T11" fmla="*/ 36 h 66"/>
                  <a:gd name="T12" fmla="*/ 2 w 48"/>
                  <a:gd name="T13" fmla="*/ 18 h 66"/>
                  <a:gd name="T14" fmla="*/ 2 w 48"/>
                  <a:gd name="T15" fmla="*/ 17 h 66"/>
                  <a:gd name="T16" fmla="*/ 24 w 48"/>
                  <a:gd name="T17" fmla="*/ 0 h 66"/>
                  <a:gd name="T18" fmla="*/ 46 w 48"/>
                  <a:gd name="T19" fmla="*/ 8 h 66"/>
                  <a:gd name="T20" fmla="*/ 42 w 48"/>
                  <a:gd name="T21" fmla="*/ 13 h 66"/>
                  <a:gd name="T22" fmla="*/ 23 w 48"/>
                  <a:gd name="T23" fmla="*/ 6 h 66"/>
                  <a:gd name="T24" fmla="*/ 10 w 48"/>
                  <a:gd name="T25" fmla="*/ 17 h 66"/>
                  <a:gd name="T26" fmla="*/ 10 w 48"/>
                  <a:gd name="T27" fmla="*/ 17 h 66"/>
                  <a:gd name="T28" fmla="*/ 27 w 48"/>
                  <a:gd name="T29" fmla="*/ 29 h 66"/>
                  <a:gd name="T30" fmla="*/ 48 w 48"/>
                  <a:gd name="T31" fmla="*/ 48 h 66"/>
                  <a:gd name="T32" fmla="*/ 48 w 48"/>
                  <a:gd name="T33" fmla="*/ 48 h 66"/>
                  <a:gd name="T34" fmla="*/ 26 w 48"/>
                  <a:gd name="T35" fmla="*/ 66 h 66"/>
                  <a:gd name="T36" fmla="*/ 0 w 48"/>
                  <a:gd name="T3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66">
                    <a:moveTo>
                      <a:pt x="0" y="56"/>
                    </a:moveTo>
                    <a:cubicBezTo>
                      <a:pt x="4" y="50"/>
                      <a:pt x="4" y="50"/>
                      <a:pt x="4" y="50"/>
                    </a:cubicBezTo>
                    <a:cubicBezTo>
                      <a:pt x="11" y="57"/>
                      <a:pt x="17" y="60"/>
                      <a:pt x="26" y="60"/>
                    </a:cubicBezTo>
                    <a:cubicBezTo>
                      <a:pt x="35" y="60"/>
                      <a:pt x="41" y="55"/>
                      <a:pt x="41" y="49"/>
                    </a:cubicBezTo>
                    <a:cubicBezTo>
                      <a:pt x="41" y="48"/>
                      <a:pt x="41" y="48"/>
                      <a:pt x="41" y="48"/>
                    </a:cubicBezTo>
                    <a:cubicBezTo>
                      <a:pt x="41" y="42"/>
                      <a:pt x="38" y="39"/>
                      <a:pt x="24" y="36"/>
                    </a:cubicBezTo>
                    <a:cubicBezTo>
                      <a:pt x="9" y="33"/>
                      <a:pt x="2" y="28"/>
                      <a:pt x="2" y="18"/>
                    </a:cubicBezTo>
                    <a:cubicBezTo>
                      <a:pt x="2" y="17"/>
                      <a:pt x="2" y="17"/>
                      <a:pt x="2" y="17"/>
                    </a:cubicBezTo>
                    <a:cubicBezTo>
                      <a:pt x="2" y="7"/>
                      <a:pt x="11" y="0"/>
                      <a:pt x="24" y="0"/>
                    </a:cubicBezTo>
                    <a:cubicBezTo>
                      <a:pt x="33" y="0"/>
                      <a:pt x="40" y="2"/>
                      <a:pt x="46" y="8"/>
                    </a:cubicBezTo>
                    <a:cubicBezTo>
                      <a:pt x="42" y="13"/>
                      <a:pt x="42" y="13"/>
                      <a:pt x="42" y="13"/>
                    </a:cubicBezTo>
                    <a:cubicBezTo>
                      <a:pt x="36" y="8"/>
                      <a:pt x="30" y="6"/>
                      <a:pt x="23" y="6"/>
                    </a:cubicBezTo>
                    <a:cubicBezTo>
                      <a:pt x="15" y="6"/>
                      <a:pt x="10" y="11"/>
                      <a:pt x="10" y="17"/>
                    </a:cubicBezTo>
                    <a:cubicBezTo>
                      <a:pt x="10" y="17"/>
                      <a:pt x="10" y="17"/>
                      <a:pt x="10" y="17"/>
                    </a:cubicBezTo>
                    <a:cubicBezTo>
                      <a:pt x="10" y="23"/>
                      <a:pt x="13" y="26"/>
                      <a:pt x="27" y="29"/>
                    </a:cubicBezTo>
                    <a:cubicBezTo>
                      <a:pt x="41" y="33"/>
                      <a:pt x="48" y="38"/>
                      <a:pt x="48" y="48"/>
                    </a:cubicBezTo>
                    <a:cubicBezTo>
                      <a:pt x="48" y="48"/>
                      <a:pt x="48" y="48"/>
                      <a:pt x="48" y="48"/>
                    </a:cubicBezTo>
                    <a:cubicBezTo>
                      <a:pt x="48" y="59"/>
                      <a:pt x="39" y="66"/>
                      <a:pt x="26" y="66"/>
                    </a:cubicBezTo>
                    <a:cubicBezTo>
                      <a:pt x="16" y="66"/>
                      <a:pt x="8" y="63"/>
                      <a:pt x="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1" name="Freeform 193"/>
              <p:cNvSpPr>
                <a:spLocks/>
              </p:cNvSpPr>
              <p:nvPr/>
            </p:nvSpPr>
            <p:spPr bwMode="auto">
              <a:xfrm>
                <a:off x="7413430" y="5345206"/>
                <a:ext cx="111024" cy="138781"/>
              </a:xfrm>
              <a:custGeom>
                <a:avLst/>
                <a:gdLst>
                  <a:gd name="T0" fmla="*/ 40 w 92"/>
                  <a:gd name="T1" fmla="*/ 11 h 115"/>
                  <a:gd name="T2" fmla="*/ 0 w 92"/>
                  <a:gd name="T3" fmla="*/ 11 h 115"/>
                  <a:gd name="T4" fmla="*/ 0 w 92"/>
                  <a:gd name="T5" fmla="*/ 0 h 115"/>
                  <a:gd name="T6" fmla="*/ 92 w 92"/>
                  <a:gd name="T7" fmla="*/ 0 h 115"/>
                  <a:gd name="T8" fmla="*/ 92 w 92"/>
                  <a:gd name="T9" fmla="*/ 11 h 115"/>
                  <a:gd name="T10" fmla="*/ 52 w 92"/>
                  <a:gd name="T11" fmla="*/ 11 h 115"/>
                  <a:gd name="T12" fmla="*/ 52 w 92"/>
                  <a:gd name="T13" fmla="*/ 115 h 115"/>
                  <a:gd name="T14" fmla="*/ 40 w 92"/>
                  <a:gd name="T15" fmla="*/ 115 h 115"/>
                  <a:gd name="T16" fmla="*/ 40 w 92"/>
                  <a:gd name="T17"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5">
                    <a:moveTo>
                      <a:pt x="40" y="11"/>
                    </a:moveTo>
                    <a:lnTo>
                      <a:pt x="0" y="11"/>
                    </a:lnTo>
                    <a:lnTo>
                      <a:pt x="0" y="0"/>
                    </a:lnTo>
                    <a:lnTo>
                      <a:pt x="92" y="0"/>
                    </a:lnTo>
                    <a:lnTo>
                      <a:pt x="92" y="11"/>
                    </a:lnTo>
                    <a:lnTo>
                      <a:pt x="52" y="11"/>
                    </a:lnTo>
                    <a:lnTo>
                      <a:pt x="52" y="115"/>
                    </a:lnTo>
                    <a:lnTo>
                      <a:pt x="40" y="115"/>
                    </a:lnTo>
                    <a:lnTo>
                      <a:pt x="4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2" name="Freeform 194"/>
              <p:cNvSpPr>
                <a:spLocks noEditPoints="1"/>
              </p:cNvSpPr>
              <p:nvPr/>
            </p:nvSpPr>
            <p:spPr bwMode="auto">
              <a:xfrm>
                <a:off x="7535316" y="5342792"/>
                <a:ext cx="141194" cy="143608"/>
              </a:xfrm>
              <a:custGeom>
                <a:avLst/>
                <a:gdLst>
                  <a:gd name="T0" fmla="*/ 0 w 65"/>
                  <a:gd name="T1" fmla="*/ 33 h 66"/>
                  <a:gd name="T2" fmla="*/ 0 w 65"/>
                  <a:gd name="T3" fmla="*/ 33 h 66"/>
                  <a:gd name="T4" fmla="*/ 33 w 65"/>
                  <a:gd name="T5" fmla="*/ 0 h 66"/>
                  <a:gd name="T6" fmla="*/ 65 w 65"/>
                  <a:gd name="T7" fmla="*/ 33 h 66"/>
                  <a:gd name="T8" fmla="*/ 65 w 65"/>
                  <a:gd name="T9" fmla="*/ 33 h 66"/>
                  <a:gd name="T10" fmla="*/ 32 w 65"/>
                  <a:gd name="T11" fmla="*/ 66 h 66"/>
                  <a:gd name="T12" fmla="*/ 0 w 65"/>
                  <a:gd name="T13" fmla="*/ 33 h 66"/>
                  <a:gd name="T14" fmla="*/ 58 w 65"/>
                  <a:gd name="T15" fmla="*/ 33 h 66"/>
                  <a:gd name="T16" fmla="*/ 58 w 65"/>
                  <a:gd name="T17" fmla="*/ 33 h 66"/>
                  <a:gd name="T18" fmla="*/ 32 w 65"/>
                  <a:gd name="T19" fmla="*/ 6 h 66"/>
                  <a:gd name="T20" fmla="*/ 7 w 65"/>
                  <a:gd name="T21" fmla="*/ 33 h 66"/>
                  <a:gd name="T22" fmla="*/ 7 w 65"/>
                  <a:gd name="T23" fmla="*/ 33 h 66"/>
                  <a:gd name="T24" fmla="*/ 33 w 65"/>
                  <a:gd name="T25" fmla="*/ 60 h 66"/>
                  <a:gd name="T26" fmla="*/ 58 w 65"/>
                  <a:gd name="T2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0" y="33"/>
                    </a:moveTo>
                    <a:cubicBezTo>
                      <a:pt x="0" y="33"/>
                      <a:pt x="0" y="33"/>
                      <a:pt x="0" y="33"/>
                    </a:cubicBezTo>
                    <a:cubicBezTo>
                      <a:pt x="0" y="15"/>
                      <a:pt x="13" y="0"/>
                      <a:pt x="33" y="0"/>
                    </a:cubicBezTo>
                    <a:cubicBezTo>
                      <a:pt x="52" y="0"/>
                      <a:pt x="65" y="15"/>
                      <a:pt x="65" y="33"/>
                    </a:cubicBezTo>
                    <a:cubicBezTo>
                      <a:pt x="65" y="33"/>
                      <a:pt x="65" y="33"/>
                      <a:pt x="65" y="33"/>
                    </a:cubicBezTo>
                    <a:cubicBezTo>
                      <a:pt x="65" y="51"/>
                      <a:pt x="52" y="66"/>
                      <a:pt x="32" y="66"/>
                    </a:cubicBezTo>
                    <a:cubicBezTo>
                      <a:pt x="13" y="66"/>
                      <a:pt x="0" y="51"/>
                      <a:pt x="0" y="33"/>
                    </a:cubicBezTo>
                    <a:close/>
                    <a:moveTo>
                      <a:pt x="58" y="33"/>
                    </a:moveTo>
                    <a:cubicBezTo>
                      <a:pt x="58" y="33"/>
                      <a:pt x="58" y="33"/>
                      <a:pt x="58" y="33"/>
                    </a:cubicBezTo>
                    <a:cubicBezTo>
                      <a:pt x="58" y="18"/>
                      <a:pt x="47" y="6"/>
                      <a:pt x="32" y="6"/>
                    </a:cubicBezTo>
                    <a:cubicBezTo>
                      <a:pt x="18" y="6"/>
                      <a:pt x="7" y="18"/>
                      <a:pt x="7" y="33"/>
                    </a:cubicBezTo>
                    <a:cubicBezTo>
                      <a:pt x="7" y="33"/>
                      <a:pt x="7" y="33"/>
                      <a:pt x="7" y="33"/>
                    </a:cubicBezTo>
                    <a:cubicBezTo>
                      <a:pt x="7" y="48"/>
                      <a:pt x="18" y="60"/>
                      <a:pt x="33" y="60"/>
                    </a:cubicBezTo>
                    <a:cubicBezTo>
                      <a:pt x="47" y="60"/>
                      <a:pt x="58" y="48"/>
                      <a:pt x="5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3" name="Freeform 195"/>
              <p:cNvSpPr>
                <a:spLocks/>
              </p:cNvSpPr>
              <p:nvPr/>
            </p:nvSpPr>
            <p:spPr bwMode="auto">
              <a:xfrm>
                <a:off x="7707886" y="5345206"/>
                <a:ext cx="135160" cy="138781"/>
              </a:xfrm>
              <a:custGeom>
                <a:avLst/>
                <a:gdLst>
                  <a:gd name="T0" fmla="*/ 0 w 112"/>
                  <a:gd name="T1" fmla="*/ 0 h 115"/>
                  <a:gd name="T2" fmla="*/ 13 w 112"/>
                  <a:gd name="T3" fmla="*/ 0 h 115"/>
                  <a:gd name="T4" fmla="*/ 56 w 112"/>
                  <a:gd name="T5" fmla="*/ 63 h 115"/>
                  <a:gd name="T6" fmla="*/ 97 w 112"/>
                  <a:gd name="T7" fmla="*/ 0 h 115"/>
                  <a:gd name="T8" fmla="*/ 112 w 112"/>
                  <a:gd name="T9" fmla="*/ 0 h 115"/>
                  <a:gd name="T10" fmla="*/ 112 w 112"/>
                  <a:gd name="T11" fmla="*/ 115 h 115"/>
                  <a:gd name="T12" fmla="*/ 97 w 112"/>
                  <a:gd name="T13" fmla="*/ 115 h 115"/>
                  <a:gd name="T14" fmla="*/ 97 w 112"/>
                  <a:gd name="T15" fmla="*/ 22 h 115"/>
                  <a:gd name="T16" fmla="*/ 56 w 112"/>
                  <a:gd name="T17" fmla="*/ 83 h 115"/>
                  <a:gd name="T18" fmla="*/ 54 w 112"/>
                  <a:gd name="T19" fmla="*/ 83 h 115"/>
                  <a:gd name="T20" fmla="*/ 13 w 112"/>
                  <a:gd name="T21" fmla="*/ 22 h 115"/>
                  <a:gd name="T22" fmla="*/ 13 w 112"/>
                  <a:gd name="T23" fmla="*/ 115 h 115"/>
                  <a:gd name="T24" fmla="*/ 0 w 112"/>
                  <a:gd name="T25" fmla="*/ 115 h 115"/>
                  <a:gd name="T26" fmla="*/ 0 w 112"/>
                  <a:gd name="T2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5">
                    <a:moveTo>
                      <a:pt x="0" y="0"/>
                    </a:moveTo>
                    <a:lnTo>
                      <a:pt x="13" y="0"/>
                    </a:lnTo>
                    <a:lnTo>
                      <a:pt x="56" y="63"/>
                    </a:lnTo>
                    <a:lnTo>
                      <a:pt x="97" y="0"/>
                    </a:lnTo>
                    <a:lnTo>
                      <a:pt x="112" y="0"/>
                    </a:lnTo>
                    <a:lnTo>
                      <a:pt x="112" y="115"/>
                    </a:lnTo>
                    <a:lnTo>
                      <a:pt x="97" y="115"/>
                    </a:lnTo>
                    <a:lnTo>
                      <a:pt x="97" y="22"/>
                    </a:lnTo>
                    <a:lnTo>
                      <a:pt x="56" y="83"/>
                    </a:lnTo>
                    <a:lnTo>
                      <a:pt x="54" y="83"/>
                    </a:lnTo>
                    <a:lnTo>
                      <a:pt x="13" y="22"/>
                    </a:lnTo>
                    <a:lnTo>
                      <a:pt x="13"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4" name="Freeform 196"/>
              <p:cNvSpPr>
                <a:spLocks/>
              </p:cNvSpPr>
              <p:nvPr/>
            </p:nvSpPr>
            <p:spPr bwMode="auto">
              <a:xfrm>
                <a:off x="7879250" y="5345206"/>
                <a:ext cx="102577" cy="138781"/>
              </a:xfrm>
              <a:custGeom>
                <a:avLst/>
                <a:gdLst>
                  <a:gd name="T0" fmla="*/ 0 w 85"/>
                  <a:gd name="T1" fmla="*/ 0 h 115"/>
                  <a:gd name="T2" fmla="*/ 85 w 85"/>
                  <a:gd name="T3" fmla="*/ 0 h 115"/>
                  <a:gd name="T4" fmla="*/ 85 w 85"/>
                  <a:gd name="T5" fmla="*/ 11 h 115"/>
                  <a:gd name="T6" fmla="*/ 15 w 85"/>
                  <a:gd name="T7" fmla="*/ 11 h 115"/>
                  <a:gd name="T8" fmla="*/ 15 w 85"/>
                  <a:gd name="T9" fmla="*/ 51 h 115"/>
                  <a:gd name="T10" fmla="*/ 78 w 85"/>
                  <a:gd name="T11" fmla="*/ 51 h 115"/>
                  <a:gd name="T12" fmla="*/ 78 w 85"/>
                  <a:gd name="T13" fmla="*/ 63 h 115"/>
                  <a:gd name="T14" fmla="*/ 15 w 85"/>
                  <a:gd name="T15" fmla="*/ 63 h 115"/>
                  <a:gd name="T16" fmla="*/ 15 w 85"/>
                  <a:gd name="T17" fmla="*/ 104 h 115"/>
                  <a:gd name="T18" fmla="*/ 85 w 85"/>
                  <a:gd name="T19" fmla="*/ 104 h 115"/>
                  <a:gd name="T20" fmla="*/ 85 w 85"/>
                  <a:gd name="T21" fmla="*/ 115 h 115"/>
                  <a:gd name="T22" fmla="*/ 0 w 85"/>
                  <a:gd name="T23" fmla="*/ 115 h 115"/>
                  <a:gd name="T24" fmla="*/ 0 w 85"/>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15">
                    <a:moveTo>
                      <a:pt x="0" y="0"/>
                    </a:moveTo>
                    <a:lnTo>
                      <a:pt x="85" y="0"/>
                    </a:lnTo>
                    <a:lnTo>
                      <a:pt x="85" y="11"/>
                    </a:lnTo>
                    <a:lnTo>
                      <a:pt x="15" y="11"/>
                    </a:lnTo>
                    <a:lnTo>
                      <a:pt x="15" y="51"/>
                    </a:lnTo>
                    <a:lnTo>
                      <a:pt x="78" y="51"/>
                    </a:lnTo>
                    <a:lnTo>
                      <a:pt x="78" y="63"/>
                    </a:lnTo>
                    <a:lnTo>
                      <a:pt x="15" y="63"/>
                    </a:lnTo>
                    <a:lnTo>
                      <a:pt x="15" y="104"/>
                    </a:lnTo>
                    <a:lnTo>
                      <a:pt x="85" y="104"/>
                    </a:lnTo>
                    <a:lnTo>
                      <a:pt x="85"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5" name="Freeform 197"/>
              <p:cNvSpPr>
                <a:spLocks noEditPoints="1"/>
              </p:cNvSpPr>
              <p:nvPr/>
            </p:nvSpPr>
            <p:spPr bwMode="auto">
              <a:xfrm>
                <a:off x="8009583" y="5345206"/>
                <a:ext cx="114645" cy="138781"/>
              </a:xfrm>
              <a:custGeom>
                <a:avLst/>
                <a:gdLst>
                  <a:gd name="T0" fmla="*/ 0 w 53"/>
                  <a:gd name="T1" fmla="*/ 0 h 64"/>
                  <a:gd name="T2" fmla="*/ 28 w 53"/>
                  <a:gd name="T3" fmla="*/ 0 h 64"/>
                  <a:gd name="T4" fmla="*/ 46 w 53"/>
                  <a:gd name="T5" fmla="*/ 6 h 64"/>
                  <a:gd name="T6" fmla="*/ 51 w 53"/>
                  <a:gd name="T7" fmla="*/ 19 h 64"/>
                  <a:gd name="T8" fmla="*/ 51 w 53"/>
                  <a:gd name="T9" fmla="*/ 19 h 64"/>
                  <a:gd name="T10" fmla="*/ 34 w 53"/>
                  <a:gd name="T11" fmla="*/ 38 h 64"/>
                  <a:gd name="T12" fmla="*/ 53 w 53"/>
                  <a:gd name="T13" fmla="*/ 64 h 64"/>
                  <a:gd name="T14" fmla="*/ 44 w 53"/>
                  <a:gd name="T15" fmla="*/ 64 h 64"/>
                  <a:gd name="T16" fmla="*/ 26 w 53"/>
                  <a:gd name="T17" fmla="*/ 39 h 64"/>
                  <a:gd name="T18" fmla="*/ 7 w 53"/>
                  <a:gd name="T19" fmla="*/ 39 h 64"/>
                  <a:gd name="T20" fmla="*/ 7 w 53"/>
                  <a:gd name="T21" fmla="*/ 64 h 64"/>
                  <a:gd name="T22" fmla="*/ 0 w 53"/>
                  <a:gd name="T23" fmla="*/ 64 h 64"/>
                  <a:gd name="T24" fmla="*/ 0 w 53"/>
                  <a:gd name="T25" fmla="*/ 0 h 64"/>
                  <a:gd name="T26" fmla="*/ 27 w 53"/>
                  <a:gd name="T27" fmla="*/ 33 h 64"/>
                  <a:gd name="T28" fmla="*/ 44 w 53"/>
                  <a:gd name="T29" fmla="*/ 19 h 64"/>
                  <a:gd name="T30" fmla="*/ 44 w 53"/>
                  <a:gd name="T31" fmla="*/ 19 h 64"/>
                  <a:gd name="T32" fmla="*/ 27 w 53"/>
                  <a:gd name="T33" fmla="*/ 6 h 64"/>
                  <a:gd name="T34" fmla="*/ 7 w 53"/>
                  <a:gd name="T35" fmla="*/ 6 h 64"/>
                  <a:gd name="T36" fmla="*/ 7 w 53"/>
                  <a:gd name="T37" fmla="*/ 33 h 64"/>
                  <a:gd name="T38" fmla="*/ 27 w 53"/>
                  <a:gd name="T39"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0"/>
                    </a:moveTo>
                    <a:cubicBezTo>
                      <a:pt x="28" y="0"/>
                      <a:pt x="28" y="0"/>
                      <a:pt x="28" y="0"/>
                    </a:cubicBezTo>
                    <a:cubicBezTo>
                      <a:pt x="36" y="0"/>
                      <a:pt x="42" y="2"/>
                      <a:pt x="46" y="6"/>
                    </a:cubicBezTo>
                    <a:cubicBezTo>
                      <a:pt x="49" y="9"/>
                      <a:pt x="51" y="14"/>
                      <a:pt x="51" y="19"/>
                    </a:cubicBezTo>
                    <a:cubicBezTo>
                      <a:pt x="51" y="19"/>
                      <a:pt x="51" y="19"/>
                      <a:pt x="51" y="19"/>
                    </a:cubicBezTo>
                    <a:cubicBezTo>
                      <a:pt x="51" y="30"/>
                      <a:pt x="44" y="36"/>
                      <a:pt x="34" y="38"/>
                    </a:cubicBezTo>
                    <a:cubicBezTo>
                      <a:pt x="53" y="64"/>
                      <a:pt x="53" y="64"/>
                      <a:pt x="53" y="64"/>
                    </a:cubicBezTo>
                    <a:cubicBezTo>
                      <a:pt x="44" y="64"/>
                      <a:pt x="44" y="64"/>
                      <a:pt x="44" y="64"/>
                    </a:cubicBezTo>
                    <a:cubicBezTo>
                      <a:pt x="26" y="39"/>
                      <a:pt x="26" y="39"/>
                      <a:pt x="26" y="39"/>
                    </a:cubicBezTo>
                    <a:cubicBezTo>
                      <a:pt x="7" y="39"/>
                      <a:pt x="7" y="39"/>
                      <a:pt x="7" y="39"/>
                    </a:cubicBezTo>
                    <a:cubicBezTo>
                      <a:pt x="7" y="64"/>
                      <a:pt x="7" y="64"/>
                      <a:pt x="7" y="64"/>
                    </a:cubicBezTo>
                    <a:cubicBezTo>
                      <a:pt x="0" y="64"/>
                      <a:pt x="0" y="64"/>
                      <a:pt x="0" y="64"/>
                    </a:cubicBezTo>
                    <a:lnTo>
                      <a:pt x="0" y="0"/>
                    </a:lnTo>
                    <a:close/>
                    <a:moveTo>
                      <a:pt x="27" y="33"/>
                    </a:moveTo>
                    <a:cubicBezTo>
                      <a:pt x="37" y="33"/>
                      <a:pt x="44" y="28"/>
                      <a:pt x="44" y="19"/>
                    </a:cubicBezTo>
                    <a:cubicBezTo>
                      <a:pt x="44" y="19"/>
                      <a:pt x="44" y="19"/>
                      <a:pt x="44" y="19"/>
                    </a:cubicBezTo>
                    <a:cubicBezTo>
                      <a:pt x="44" y="11"/>
                      <a:pt x="38" y="6"/>
                      <a:pt x="27" y="6"/>
                    </a:cubicBezTo>
                    <a:cubicBezTo>
                      <a:pt x="7" y="6"/>
                      <a:pt x="7" y="6"/>
                      <a:pt x="7" y="6"/>
                    </a:cubicBezTo>
                    <a:cubicBezTo>
                      <a:pt x="7" y="33"/>
                      <a:pt x="7" y="33"/>
                      <a:pt x="7" y="33"/>
                    </a:cubicBezTo>
                    <a:lnTo>
                      <a:pt x="2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6" name="Freeform 198"/>
              <p:cNvSpPr>
                <a:spLocks/>
              </p:cNvSpPr>
              <p:nvPr/>
            </p:nvSpPr>
            <p:spPr bwMode="auto">
              <a:xfrm>
                <a:off x="8142330" y="5342792"/>
                <a:ext cx="103784" cy="143608"/>
              </a:xfrm>
              <a:custGeom>
                <a:avLst/>
                <a:gdLst>
                  <a:gd name="T0" fmla="*/ 0 w 48"/>
                  <a:gd name="T1" fmla="*/ 56 h 66"/>
                  <a:gd name="T2" fmla="*/ 4 w 48"/>
                  <a:gd name="T3" fmla="*/ 50 h 66"/>
                  <a:gd name="T4" fmla="*/ 26 w 48"/>
                  <a:gd name="T5" fmla="*/ 60 h 66"/>
                  <a:gd name="T6" fmla="*/ 41 w 48"/>
                  <a:gd name="T7" fmla="*/ 49 h 66"/>
                  <a:gd name="T8" fmla="*/ 41 w 48"/>
                  <a:gd name="T9" fmla="*/ 48 h 66"/>
                  <a:gd name="T10" fmla="*/ 24 w 48"/>
                  <a:gd name="T11" fmla="*/ 36 h 66"/>
                  <a:gd name="T12" fmla="*/ 2 w 48"/>
                  <a:gd name="T13" fmla="*/ 18 h 66"/>
                  <a:gd name="T14" fmla="*/ 2 w 48"/>
                  <a:gd name="T15" fmla="*/ 17 h 66"/>
                  <a:gd name="T16" fmla="*/ 23 w 48"/>
                  <a:gd name="T17" fmla="*/ 0 h 66"/>
                  <a:gd name="T18" fmla="*/ 46 w 48"/>
                  <a:gd name="T19" fmla="*/ 8 h 66"/>
                  <a:gd name="T20" fmla="*/ 42 w 48"/>
                  <a:gd name="T21" fmla="*/ 13 h 66"/>
                  <a:gd name="T22" fmla="*/ 23 w 48"/>
                  <a:gd name="T23" fmla="*/ 6 h 66"/>
                  <a:gd name="T24" fmla="*/ 9 w 48"/>
                  <a:gd name="T25" fmla="*/ 17 h 66"/>
                  <a:gd name="T26" fmla="*/ 9 w 48"/>
                  <a:gd name="T27" fmla="*/ 17 h 66"/>
                  <a:gd name="T28" fmla="*/ 27 w 48"/>
                  <a:gd name="T29" fmla="*/ 29 h 66"/>
                  <a:gd name="T30" fmla="*/ 48 w 48"/>
                  <a:gd name="T31" fmla="*/ 48 h 66"/>
                  <a:gd name="T32" fmla="*/ 48 w 48"/>
                  <a:gd name="T33" fmla="*/ 48 h 66"/>
                  <a:gd name="T34" fmla="*/ 26 w 48"/>
                  <a:gd name="T35" fmla="*/ 66 h 66"/>
                  <a:gd name="T36" fmla="*/ 0 w 48"/>
                  <a:gd name="T3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66">
                    <a:moveTo>
                      <a:pt x="0" y="56"/>
                    </a:moveTo>
                    <a:cubicBezTo>
                      <a:pt x="4" y="50"/>
                      <a:pt x="4" y="50"/>
                      <a:pt x="4" y="50"/>
                    </a:cubicBezTo>
                    <a:cubicBezTo>
                      <a:pt x="11" y="57"/>
                      <a:pt x="17" y="60"/>
                      <a:pt x="26" y="60"/>
                    </a:cubicBezTo>
                    <a:cubicBezTo>
                      <a:pt x="35" y="60"/>
                      <a:pt x="41" y="55"/>
                      <a:pt x="41" y="49"/>
                    </a:cubicBezTo>
                    <a:cubicBezTo>
                      <a:pt x="41" y="48"/>
                      <a:pt x="41" y="48"/>
                      <a:pt x="41" y="48"/>
                    </a:cubicBezTo>
                    <a:cubicBezTo>
                      <a:pt x="41" y="42"/>
                      <a:pt x="37" y="39"/>
                      <a:pt x="24" y="36"/>
                    </a:cubicBezTo>
                    <a:cubicBezTo>
                      <a:pt x="9" y="33"/>
                      <a:pt x="2" y="28"/>
                      <a:pt x="2" y="18"/>
                    </a:cubicBezTo>
                    <a:cubicBezTo>
                      <a:pt x="2" y="17"/>
                      <a:pt x="2" y="17"/>
                      <a:pt x="2" y="17"/>
                    </a:cubicBezTo>
                    <a:cubicBezTo>
                      <a:pt x="2" y="7"/>
                      <a:pt x="11" y="0"/>
                      <a:pt x="23" y="0"/>
                    </a:cubicBezTo>
                    <a:cubicBezTo>
                      <a:pt x="33" y="0"/>
                      <a:pt x="39" y="2"/>
                      <a:pt x="46" y="8"/>
                    </a:cubicBezTo>
                    <a:cubicBezTo>
                      <a:pt x="42" y="13"/>
                      <a:pt x="42" y="13"/>
                      <a:pt x="42" y="13"/>
                    </a:cubicBezTo>
                    <a:cubicBezTo>
                      <a:pt x="36" y="8"/>
                      <a:pt x="30" y="6"/>
                      <a:pt x="23" y="6"/>
                    </a:cubicBezTo>
                    <a:cubicBezTo>
                      <a:pt x="15" y="6"/>
                      <a:pt x="9" y="11"/>
                      <a:pt x="9" y="17"/>
                    </a:cubicBezTo>
                    <a:cubicBezTo>
                      <a:pt x="9" y="17"/>
                      <a:pt x="9" y="17"/>
                      <a:pt x="9" y="17"/>
                    </a:cubicBezTo>
                    <a:cubicBezTo>
                      <a:pt x="9" y="23"/>
                      <a:pt x="13" y="26"/>
                      <a:pt x="27" y="29"/>
                    </a:cubicBezTo>
                    <a:cubicBezTo>
                      <a:pt x="41" y="33"/>
                      <a:pt x="48" y="38"/>
                      <a:pt x="48" y="48"/>
                    </a:cubicBezTo>
                    <a:cubicBezTo>
                      <a:pt x="48" y="48"/>
                      <a:pt x="48" y="48"/>
                      <a:pt x="48" y="48"/>
                    </a:cubicBezTo>
                    <a:cubicBezTo>
                      <a:pt x="48" y="59"/>
                      <a:pt x="39" y="66"/>
                      <a:pt x="26" y="66"/>
                    </a:cubicBezTo>
                    <a:cubicBezTo>
                      <a:pt x="16" y="66"/>
                      <a:pt x="7" y="63"/>
                      <a:pt x="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7" name="Freeform 199"/>
              <p:cNvSpPr>
                <a:spLocks/>
              </p:cNvSpPr>
              <p:nvPr/>
            </p:nvSpPr>
            <p:spPr bwMode="auto">
              <a:xfrm>
                <a:off x="8523674" y="5342792"/>
                <a:ext cx="125506" cy="143608"/>
              </a:xfrm>
              <a:custGeom>
                <a:avLst/>
                <a:gdLst>
                  <a:gd name="T0" fmla="*/ 0 w 58"/>
                  <a:gd name="T1" fmla="*/ 33 h 66"/>
                  <a:gd name="T2" fmla="*/ 0 w 58"/>
                  <a:gd name="T3" fmla="*/ 33 h 66"/>
                  <a:gd name="T4" fmla="*/ 32 w 58"/>
                  <a:gd name="T5" fmla="*/ 0 h 66"/>
                  <a:gd name="T6" fmla="*/ 57 w 58"/>
                  <a:gd name="T7" fmla="*/ 10 h 66"/>
                  <a:gd name="T8" fmla="*/ 52 w 58"/>
                  <a:gd name="T9" fmla="*/ 15 h 66"/>
                  <a:gd name="T10" fmla="*/ 32 w 58"/>
                  <a:gd name="T11" fmla="*/ 6 h 66"/>
                  <a:gd name="T12" fmla="*/ 7 w 58"/>
                  <a:gd name="T13" fmla="*/ 33 h 66"/>
                  <a:gd name="T14" fmla="*/ 7 w 58"/>
                  <a:gd name="T15" fmla="*/ 33 h 66"/>
                  <a:gd name="T16" fmla="*/ 32 w 58"/>
                  <a:gd name="T17" fmla="*/ 60 h 66"/>
                  <a:gd name="T18" fmla="*/ 53 w 58"/>
                  <a:gd name="T19" fmla="*/ 50 h 66"/>
                  <a:gd name="T20" fmla="*/ 58 w 58"/>
                  <a:gd name="T21" fmla="*/ 55 h 66"/>
                  <a:gd name="T22" fmla="*/ 32 w 58"/>
                  <a:gd name="T23" fmla="*/ 66 h 66"/>
                  <a:gd name="T24" fmla="*/ 0 w 58"/>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66">
                    <a:moveTo>
                      <a:pt x="0" y="33"/>
                    </a:moveTo>
                    <a:cubicBezTo>
                      <a:pt x="0" y="33"/>
                      <a:pt x="0" y="33"/>
                      <a:pt x="0" y="33"/>
                    </a:cubicBezTo>
                    <a:cubicBezTo>
                      <a:pt x="0" y="15"/>
                      <a:pt x="13" y="0"/>
                      <a:pt x="32" y="0"/>
                    </a:cubicBezTo>
                    <a:cubicBezTo>
                      <a:pt x="44" y="0"/>
                      <a:pt x="51" y="4"/>
                      <a:pt x="57" y="10"/>
                    </a:cubicBezTo>
                    <a:cubicBezTo>
                      <a:pt x="52" y="15"/>
                      <a:pt x="52" y="15"/>
                      <a:pt x="52" y="15"/>
                    </a:cubicBezTo>
                    <a:cubicBezTo>
                      <a:pt x="47" y="10"/>
                      <a:pt x="41" y="6"/>
                      <a:pt x="32" y="6"/>
                    </a:cubicBezTo>
                    <a:cubicBezTo>
                      <a:pt x="18" y="6"/>
                      <a:pt x="7" y="18"/>
                      <a:pt x="7" y="33"/>
                    </a:cubicBezTo>
                    <a:cubicBezTo>
                      <a:pt x="7" y="33"/>
                      <a:pt x="7" y="33"/>
                      <a:pt x="7" y="33"/>
                    </a:cubicBezTo>
                    <a:cubicBezTo>
                      <a:pt x="7" y="48"/>
                      <a:pt x="18" y="60"/>
                      <a:pt x="32" y="60"/>
                    </a:cubicBezTo>
                    <a:cubicBezTo>
                      <a:pt x="41" y="60"/>
                      <a:pt x="47" y="56"/>
                      <a:pt x="53" y="50"/>
                    </a:cubicBezTo>
                    <a:cubicBezTo>
                      <a:pt x="58" y="55"/>
                      <a:pt x="58" y="55"/>
                      <a:pt x="58" y="55"/>
                    </a:cubicBezTo>
                    <a:cubicBezTo>
                      <a:pt x="51" y="62"/>
                      <a:pt x="44" y="66"/>
                      <a:pt x="32" y="66"/>
                    </a:cubicBezTo>
                    <a:cubicBezTo>
                      <a:pt x="13" y="66"/>
                      <a:pt x="0" y="52"/>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8" name="Freeform 200"/>
              <p:cNvSpPr>
                <a:spLocks noEditPoints="1"/>
              </p:cNvSpPr>
              <p:nvPr/>
            </p:nvSpPr>
            <p:spPr bwMode="auto">
              <a:xfrm>
                <a:off x="8664869" y="5342792"/>
                <a:ext cx="139987" cy="143608"/>
              </a:xfrm>
              <a:custGeom>
                <a:avLst/>
                <a:gdLst>
                  <a:gd name="T0" fmla="*/ 0 w 65"/>
                  <a:gd name="T1" fmla="*/ 33 h 66"/>
                  <a:gd name="T2" fmla="*/ 0 w 65"/>
                  <a:gd name="T3" fmla="*/ 33 h 66"/>
                  <a:gd name="T4" fmla="*/ 33 w 65"/>
                  <a:gd name="T5" fmla="*/ 0 h 66"/>
                  <a:gd name="T6" fmla="*/ 65 w 65"/>
                  <a:gd name="T7" fmla="*/ 33 h 66"/>
                  <a:gd name="T8" fmla="*/ 65 w 65"/>
                  <a:gd name="T9" fmla="*/ 33 h 66"/>
                  <a:gd name="T10" fmla="*/ 32 w 65"/>
                  <a:gd name="T11" fmla="*/ 66 h 66"/>
                  <a:gd name="T12" fmla="*/ 0 w 65"/>
                  <a:gd name="T13" fmla="*/ 33 h 66"/>
                  <a:gd name="T14" fmla="*/ 58 w 65"/>
                  <a:gd name="T15" fmla="*/ 33 h 66"/>
                  <a:gd name="T16" fmla="*/ 58 w 65"/>
                  <a:gd name="T17" fmla="*/ 33 h 66"/>
                  <a:gd name="T18" fmla="*/ 32 w 65"/>
                  <a:gd name="T19" fmla="*/ 6 h 66"/>
                  <a:gd name="T20" fmla="*/ 7 w 65"/>
                  <a:gd name="T21" fmla="*/ 33 h 66"/>
                  <a:gd name="T22" fmla="*/ 7 w 65"/>
                  <a:gd name="T23" fmla="*/ 33 h 66"/>
                  <a:gd name="T24" fmla="*/ 33 w 65"/>
                  <a:gd name="T25" fmla="*/ 60 h 66"/>
                  <a:gd name="T26" fmla="*/ 58 w 65"/>
                  <a:gd name="T2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0" y="33"/>
                    </a:moveTo>
                    <a:cubicBezTo>
                      <a:pt x="0" y="33"/>
                      <a:pt x="0" y="33"/>
                      <a:pt x="0" y="33"/>
                    </a:cubicBezTo>
                    <a:cubicBezTo>
                      <a:pt x="0" y="15"/>
                      <a:pt x="13" y="0"/>
                      <a:pt x="33" y="0"/>
                    </a:cubicBezTo>
                    <a:cubicBezTo>
                      <a:pt x="52" y="0"/>
                      <a:pt x="65" y="15"/>
                      <a:pt x="65" y="33"/>
                    </a:cubicBezTo>
                    <a:cubicBezTo>
                      <a:pt x="65" y="33"/>
                      <a:pt x="65" y="33"/>
                      <a:pt x="65" y="33"/>
                    </a:cubicBezTo>
                    <a:cubicBezTo>
                      <a:pt x="65" y="51"/>
                      <a:pt x="52" y="66"/>
                      <a:pt x="32" y="66"/>
                    </a:cubicBezTo>
                    <a:cubicBezTo>
                      <a:pt x="13" y="66"/>
                      <a:pt x="0" y="51"/>
                      <a:pt x="0" y="33"/>
                    </a:cubicBezTo>
                    <a:close/>
                    <a:moveTo>
                      <a:pt x="58" y="33"/>
                    </a:moveTo>
                    <a:cubicBezTo>
                      <a:pt x="58" y="33"/>
                      <a:pt x="58" y="33"/>
                      <a:pt x="58" y="33"/>
                    </a:cubicBezTo>
                    <a:cubicBezTo>
                      <a:pt x="58" y="18"/>
                      <a:pt x="47" y="6"/>
                      <a:pt x="32" y="6"/>
                    </a:cubicBezTo>
                    <a:cubicBezTo>
                      <a:pt x="18" y="6"/>
                      <a:pt x="7" y="18"/>
                      <a:pt x="7" y="33"/>
                    </a:cubicBezTo>
                    <a:cubicBezTo>
                      <a:pt x="7" y="33"/>
                      <a:pt x="7" y="33"/>
                      <a:pt x="7" y="33"/>
                    </a:cubicBezTo>
                    <a:cubicBezTo>
                      <a:pt x="7" y="48"/>
                      <a:pt x="18" y="60"/>
                      <a:pt x="33" y="60"/>
                    </a:cubicBezTo>
                    <a:cubicBezTo>
                      <a:pt x="47" y="60"/>
                      <a:pt x="58" y="48"/>
                      <a:pt x="5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59" name="Freeform 201"/>
              <p:cNvSpPr>
                <a:spLocks/>
              </p:cNvSpPr>
              <p:nvPr/>
            </p:nvSpPr>
            <p:spPr bwMode="auto">
              <a:xfrm>
                <a:off x="8837439" y="5345206"/>
                <a:ext cx="135160" cy="138781"/>
              </a:xfrm>
              <a:custGeom>
                <a:avLst/>
                <a:gdLst>
                  <a:gd name="T0" fmla="*/ 0 w 112"/>
                  <a:gd name="T1" fmla="*/ 0 h 115"/>
                  <a:gd name="T2" fmla="*/ 13 w 112"/>
                  <a:gd name="T3" fmla="*/ 0 h 115"/>
                  <a:gd name="T4" fmla="*/ 56 w 112"/>
                  <a:gd name="T5" fmla="*/ 63 h 115"/>
                  <a:gd name="T6" fmla="*/ 97 w 112"/>
                  <a:gd name="T7" fmla="*/ 0 h 115"/>
                  <a:gd name="T8" fmla="*/ 112 w 112"/>
                  <a:gd name="T9" fmla="*/ 0 h 115"/>
                  <a:gd name="T10" fmla="*/ 112 w 112"/>
                  <a:gd name="T11" fmla="*/ 115 h 115"/>
                  <a:gd name="T12" fmla="*/ 97 w 112"/>
                  <a:gd name="T13" fmla="*/ 115 h 115"/>
                  <a:gd name="T14" fmla="*/ 97 w 112"/>
                  <a:gd name="T15" fmla="*/ 22 h 115"/>
                  <a:gd name="T16" fmla="*/ 56 w 112"/>
                  <a:gd name="T17" fmla="*/ 83 h 115"/>
                  <a:gd name="T18" fmla="*/ 54 w 112"/>
                  <a:gd name="T19" fmla="*/ 83 h 115"/>
                  <a:gd name="T20" fmla="*/ 13 w 112"/>
                  <a:gd name="T21" fmla="*/ 22 h 115"/>
                  <a:gd name="T22" fmla="*/ 13 w 112"/>
                  <a:gd name="T23" fmla="*/ 115 h 115"/>
                  <a:gd name="T24" fmla="*/ 0 w 112"/>
                  <a:gd name="T25" fmla="*/ 115 h 115"/>
                  <a:gd name="T26" fmla="*/ 0 w 112"/>
                  <a:gd name="T2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5">
                    <a:moveTo>
                      <a:pt x="0" y="0"/>
                    </a:moveTo>
                    <a:lnTo>
                      <a:pt x="13" y="0"/>
                    </a:lnTo>
                    <a:lnTo>
                      <a:pt x="56" y="63"/>
                    </a:lnTo>
                    <a:lnTo>
                      <a:pt x="97" y="0"/>
                    </a:lnTo>
                    <a:lnTo>
                      <a:pt x="112" y="0"/>
                    </a:lnTo>
                    <a:lnTo>
                      <a:pt x="112" y="115"/>
                    </a:lnTo>
                    <a:lnTo>
                      <a:pt x="97" y="115"/>
                    </a:lnTo>
                    <a:lnTo>
                      <a:pt x="97" y="22"/>
                    </a:lnTo>
                    <a:lnTo>
                      <a:pt x="56" y="83"/>
                    </a:lnTo>
                    <a:lnTo>
                      <a:pt x="54" y="83"/>
                    </a:lnTo>
                    <a:lnTo>
                      <a:pt x="13" y="22"/>
                    </a:lnTo>
                    <a:lnTo>
                      <a:pt x="13"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60" name="Freeform 202"/>
              <p:cNvSpPr>
                <a:spLocks/>
              </p:cNvSpPr>
              <p:nvPr/>
            </p:nvSpPr>
            <p:spPr bwMode="auto">
              <a:xfrm>
                <a:off x="9008803" y="5345206"/>
                <a:ext cx="135160" cy="138781"/>
              </a:xfrm>
              <a:custGeom>
                <a:avLst/>
                <a:gdLst>
                  <a:gd name="T0" fmla="*/ 0 w 112"/>
                  <a:gd name="T1" fmla="*/ 0 h 115"/>
                  <a:gd name="T2" fmla="*/ 15 w 112"/>
                  <a:gd name="T3" fmla="*/ 0 h 115"/>
                  <a:gd name="T4" fmla="*/ 56 w 112"/>
                  <a:gd name="T5" fmla="*/ 63 h 115"/>
                  <a:gd name="T6" fmla="*/ 99 w 112"/>
                  <a:gd name="T7" fmla="*/ 0 h 115"/>
                  <a:gd name="T8" fmla="*/ 112 w 112"/>
                  <a:gd name="T9" fmla="*/ 0 h 115"/>
                  <a:gd name="T10" fmla="*/ 112 w 112"/>
                  <a:gd name="T11" fmla="*/ 115 h 115"/>
                  <a:gd name="T12" fmla="*/ 99 w 112"/>
                  <a:gd name="T13" fmla="*/ 115 h 115"/>
                  <a:gd name="T14" fmla="*/ 99 w 112"/>
                  <a:gd name="T15" fmla="*/ 22 h 115"/>
                  <a:gd name="T16" fmla="*/ 56 w 112"/>
                  <a:gd name="T17" fmla="*/ 83 h 115"/>
                  <a:gd name="T18" fmla="*/ 56 w 112"/>
                  <a:gd name="T19" fmla="*/ 83 h 115"/>
                  <a:gd name="T20" fmla="*/ 15 w 112"/>
                  <a:gd name="T21" fmla="*/ 22 h 115"/>
                  <a:gd name="T22" fmla="*/ 15 w 112"/>
                  <a:gd name="T23" fmla="*/ 115 h 115"/>
                  <a:gd name="T24" fmla="*/ 0 w 112"/>
                  <a:gd name="T25" fmla="*/ 115 h 115"/>
                  <a:gd name="T26" fmla="*/ 0 w 112"/>
                  <a:gd name="T2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5">
                    <a:moveTo>
                      <a:pt x="0" y="0"/>
                    </a:moveTo>
                    <a:lnTo>
                      <a:pt x="15" y="0"/>
                    </a:lnTo>
                    <a:lnTo>
                      <a:pt x="56" y="63"/>
                    </a:lnTo>
                    <a:lnTo>
                      <a:pt x="99" y="0"/>
                    </a:lnTo>
                    <a:lnTo>
                      <a:pt x="112" y="0"/>
                    </a:lnTo>
                    <a:lnTo>
                      <a:pt x="112" y="115"/>
                    </a:lnTo>
                    <a:lnTo>
                      <a:pt x="99" y="115"/>
                    </a:lnTo>
                    <a:lnTo>
                      <a:pt x="99" y="22"/>
                    </a:lnTo>
                    <a:lnTo>
                      <a:pt x="56" y="83"/>
                    </a:lnTo>
                    <a:lnTo>
                      <a:pt x="56" y="83"/>
                    </a:lnTo>
                    <a:lnTo>
                      <a:pt x="15" y="22"/>
                    </a:lnTo>
                    <a:lnTo>
                      <a:pt x="15"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61" name="Freeform 203"/>
              <p:cNvSpPr>
                <a:spLocks/>
              </p:cNvSpPr>
              <p:nvPr/>
            </p:nvSpPr>
            <p:spPr bwMode="auto">
              <a:xfrm>
                <a:off x="9180167" y="5345206"/>
                <a:ext cx="117059" cy="141194"/>
              </a:xfrm>
              <a:custGeom>
                <a:avLst/>
                <a:gdLst>
                  <a:gd name="T0" fmla="*/ 0 w 54"/>
                  <a:gd name="T1" fmla="*/ 37 h 65"/>
                  <a:gd name="T2" fmla="*/ 0 w 54"/>
                  <a:gd name="T3" fmla="*/ 0 h 65"/>
                  <a:gd name="T4" fmla="*/ 8 w 54"/>
                  <a:gd name="T5" fmla="*/ 0 h 65"/>
                  <a:gd name="T6" fmla="*/ 8 w 54"/>
                  <a:gd name="T7" fmla="*/ 37 h 65"/>
                  <a:gd name="T8" fmla="*/ 27 w 54"/>
                  <a:gd name="T9" fmla="*/ 58 h 65"/>
                  <a:gd name="T10" fmla="*/ 47 w 54"/>
                  <a:gd name="T11" fmla="*/ 37 h 65"/>
                  <a:gd name="T12" fmla="*/ 47 w 54"/>
                  <a:gd name="T13" fmla="*/ 0 h 65"/>
                  <a:gd name="T14" fmla="*/ 54 w 54"/>
                  <a:gd name="T15" fmla="*/ 0 h 65"/>
                  <a:gd name="T16" fmla="*/ 54 w 54"/>
                  <a:gd name="T17" fmla="*/ 37 h 65"/>
                  <a:gd name="T18" fmla="*/ 27 w 54"/>
                  <a:gd name="T19" fmla="*/ 65 h 65"/>
                  <a:gd name="T20" fmla="*/ 0 w 54"/>
                  <a:gd name="T2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65">
                    <a:moveTo>
                      <a:pt x="0" y="37"/>
                    </a:moveTo>
                    <a:cubicBezTo>
                      <a:pt x="0" y="0"/>
                      <a:pt x="0" y="0"/>
                      <a:pt x="0" y="0"/>
                    </a:cubicBezTo>
                    <a:cubicBezTo>
                      <a:pt x="8" y="0"/>
                      <a:pt x="8" y="0"/>
                      <a:pt x="8" y="0"/>
                    </a:cubicBezTo>
                    <a:cubicBezTo>
                      <a:pt x="8" y="37"/>
                      <a:pt x="8" y="37"/>
                      <a:pt x="8" y="37"/>
                    </a:cubicBezTo>
                    <a:cubicBezTo>
                      <a:pt x="8" y="51"/>
                      <a:pt x="15" y="58"/>
                      <a:pt x="27" y="58"/>
                    </a:cubicBezTo>
                    <a:cubicBezTo>
                      <a:pt x="39" y="58"/>
                      <a:pt x="47" y="51"/>
                      <a:pt x="47" y="37"/>
                    </a:cubicBezTo>
                    <a:cubicBezTo>
                      <a:pt x="47" y="0"/>
                      <a:pt x="47" y="0"/>
                      <a:pt x="47" y="0"/>
                    </a:cubicBezTo>
                    <a:cubicBezTo>
                      <a:pt x="54" y="0"/>
                      <a:pt x="54" y="0"/>
                      <a:pt x="54" y="0"/>
                    </a:cubicBezTo>
                    <a:cubicBezTo>
                      <a:pt x="54" y="37"/>
                      <a:pt x="54" y="37"/>
                      <a:pt x="54" y="37"/>
                    </a:cubicBezTo>
                    <a:cubicBezTo>
                      <a:pt x="54" y="55"/>
                      <a:pt x="43" y="65"/>
                      <a:pt x="27" y="65"/>
                    </a:cubicBezTo>
                    <a:cubicBezTo>
                      <a:pt x="11" y="65"/>
                      <a:pt x="0" y="55"/>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62" name="Freeform 204"/>
              <p:cNvSpPr>
                <a:spLocks/>
              </p:cNvSpPr>
              <p:nvPr/>
            </p:nvSpPr>
            <p:spPr bwMode="auto">
              <a:xfrm>
                <a:off x="9334635" y="5345206"/>
                <a:ext cx="117059" cy="138781"/>
              </a:xfrm>
              <a:custGeom>
                <a:avLst/>
                <a:gdLst>
                  <a:gd name="T0" fmla="*/ 0 w 97"/>
                  <a:gd name="T1" fmla="*/ 0 h 115"/>
                  <a:gd name="T2" fmla="*/ 12 w 97"/>
                  <a:gd name="T3" fmla="*/ 0 h 115"/>
                  <a:gd name="T4" fmla="*/ 84 w 97"/>
                  <a:gd name="T5" fmla="*/ 92 h 115"/>
                  <a:gd name="T6" fmla="*/ 84 w 97"/>
                  <a:gd name="T7" fmla="*/ 0 h 115"/>
                  <a:gd name="T8" fmla="*/ 97 w 97"/>
                  <a:gd name="T9" fmla="*/ 0 h 115"/>
                  <a:gd name="T10" fmla="*/ 97 w 97"/>
                  <a:gd name="T11" fmla="*/ 115 h 115"/>
                  <a:gd name="T12" fmla="*/ 88 w 97"/>
                  <a:gd name="T13" fmla="*/ 115 h 115"/>
                  <a:gd name="T14" fmla="*/ 12 w 97"/>
                  <a:gd name="T15" fmla="*/ 20 h 115"/>
                  <a:gd name="T16" fmla="*/ 12 w 97"/>
                  <a:gd name="T17" fmla="*/ 115 h 115"/>
                  <a:gd name="T18" fmla="*/ 0 w 97"/>
                  <a:gd name="T19" fmla="*/ 115 h 115"/>
                  <a:gd name="T20" fmla="*/ 0 w 97"/>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115">
                    <a:moveTo>
                      <a:pt x="0" y="0"/>
                    </a:moveTo>
                    <a:lnTo>
                      <a:pt x="12" y="0"/>
                    </a:lnTo>
                    <a:lnTo>
                      <a:pt x="84" y="92"/>
                    </a:lnTo>
                    <a:lnTo>
                      <a:pt x="84" y="0"/>
                    </a:lnTo>
                    <a:lnTo>
                      <a:pt x="97" y="0"/>
                    </a:lnTo>
                    <a:lnTo>
                      <a:pt x="97" y="115"/>
                    </a:lnTo>
                    <a:lnTo>
                      <a:pt x="88" y="115"/>
                    </a:lnTo>
                    <a:lnTo>
                      <a:pt x="12" y="20"/>
                    </a:lnTo>
                    <a:lnTo>
                      <a:pt x="12" y="115"/>
                    </a:lnTo>
                    <a:lnTo>
                      <a:pt x="0" y="1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63" name="Rectangle 205"/>
              <p:cNvSpPr>
                <a:spLocks noChangeArrowheads="1"/>
              </p:cNvSpPr>
              <p:nvPr/>
            </p:nvSpPr>
            <p:spPr bwMode="auto">
              <a:xfrm>
                <a:off x="9492725" y="5345206"/>
                <a:ext cx="14481" cy="1387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64" name="Freeform 206"/>
              <p:cNvSpPr>
                <a:spLocks/>
              </p:cNvSpPr>
              <p:nvPr/>
            </p:nvSpPr>
            <p:spPr bwMode="auto">
              <a:xfrm>
                <a:off x="9533756" y="5345206"/>
                <a:ext cx="108611" cy="138781"/>
              </a:xfrm>
              <a:custGeom>
                <a:avLst/>
                <a:gdLst>
                  <a:gd name="T0" fmla="*/ 38 w 90"/>
                  <a:gd name="T1" fmla="*/ 11 h 115"/>
                  <a:gd name="T2" fmla="*/ 0 w 90"/>
                  <a:gd name="T3" fmla="*/ 11 h 115"/>
                  <a:gd name="T4" fmla="*/ 0 w 90"/>
                  <a:gd name="T5" fmla="*/ 0 h 115"/>
                  <a:gd name="T6" fmla="*/ 90 w 90"/>
                  <a:gd name="T7" fmla="*/ 0 h 115"/>
                  <a:gd name="T8" fmla="*/ 90 w 90"/>
                  <a:gd name="T9" fmla="*/ 11 h 115"/>
                  <a:gd name="T10" fmla="*/ 52 w 90"/>
                  <a:gd name="T11" fmla="*/ 11 h 115"/>
                  <a:gd name="T12" fmla="*/ 52 w 90"/>
                  <a:gd name="T13" fmla="*/ 115 h 115"/>
                  <a:gd name="T14" fmla="*/ 38 w 90"/>
                  <a:gd name="T15" fmla="*/ 115 h 115"/>
                  <a:gd name="T16" fmla="*/ 38 w 90"/>
                  <a:gd name="T17"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5">
                    <a:moveTo>
                      <a:pt x="38" y="11"/>
                    </a:moveTo>
                    <a:lnTo>
                      <a:pt x="0" y="11"/>
                    </a:lnTo>
                    <a:lnTo>
                      <a:pt x="0" y="0"/>
                    </a:lnTo>
                    <a:lnTo>
                      <a:pt x="90" y="0"/>
                    </a:lnTo>
                    <a:lnTo>
                      <a:pt x="90" y="11"/>
                    </a:lnTo>
                    <a:lnTo>
                      <a:pt x="52" y="11"/>
                    </a:lnTo>
                    <a:lnTo>
                      <a:pt x="52" y="115"/>
                    </a:lnTo>
                    <a:lnTo>
                      <a:pt x="38" y="115"/>
                    </a:lnTo>
                    <a:lnTo>
                      <a:pt x="3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sp>
            <p:nvSpPr>
              <p:cNvPr id="65" name="Freeform 207"/>
              <p:cNvSpPr>
                <a:spLocks/>
              </p:cNvSpPr>
              <p:nvPr/>
            </p:nvSpPr>
            <p:spPr bwMode="auto">
              <a:xfrm>
                <a:off x="9661675" y="5345206"/>
                <a:ext cx="130333" cy="138781"/>
              </a:xfrm>
              <a:custGeom>
                <a:avLst/>
                <a:gdLst>
                  <a:gd name="T0" fmla="*/ 47 w 108"/>
                  <a:gd name="T1" fmla="*/ 70 h 115"/>
                  <a:gd name="T2" fmla="*/ 0 w 108"/>
                  <a:gd name="T3" fmla="*/ 0 h 115"/>
                  <a:gd name="T4" fmla="*/ 14 w 108"/>
                  <a:gd name="T5" fmla="*/ 0 h 115"/>
                  <a:gd name="T6" fmla="*/ 54 w 108"/>
                  <a:gd name="T7" fmla="*/ 58 h 115"/>
                  <a:gd name="T8" fmla="*/ 93 w 108"/>
                  <a:gd name="T9" fmla="*/ 0 h 115"/>
                  <a:gd name="T10" fmla="*/ 108 w 108"/>
                  <a:gd name="T11" fmla="*/ 0 h 115"/>
                  <a:gd name="T12" fmla="*/ 61 w 108"/>
                  <a:gd name="T13" fmla="*/ 70 h 115"/>
                  <a:gd name="T14" fmla="*/ 61 w 108"/>
                  <a:gd name="T15" fmla="*/ 115 h 115"/>
                  <a:gd name="T16" fmla="*/ 47 w 108"/>
                  <a:gd name="T17" fmla="*/ 115 h 115"/>
                  <a:gd name="T18" fmla="*/ 47 w 108"/>
                  <a:gd name="T19" fmla="*/ 7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15">
                    <a:moveTo>
                      <a:pt x="47" y="70"/>
                    </a:moveTo>
                    <a:lnTo>
                      <a:pt x="0" y="0"/>
                    </a:lnTo>
                    <a:lnTo>
                      <a:pt x="14" y="0"/>
                    </a:lnTo>
                    <a:lnTo>
                      <a:pt x="54" y="58"/>
                    </a:lnTo>
                    <a:lnTo>
                      <a:pt x="93" y="0"/>
                    </a:lnTo>
                    <a:lnTo>
                      <a:pt x="108" y="0"/>
                    </a:lnTo>
                    <a:lnTo>
                      <a:pt x="61" y="70"/>
                    </a:lnTo>
                    <a:lnTo>
                      <a:pt x="61" y="115"/>
                    </a:lnTo>
                    <a:lnTo>
                      <a:pt x="47" y="115"/>
                    </a:lnTo>
                    <a:lnTo>
                      <a:pt x="47"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717074"/>
                  </a:solidFill>
                  <a:latin typeface="Arial"/>
                </a:endParaRPr>
              </a:p>
            </p:txBody>
          </p:sp>
        </p:grpSp>
        <p:grpSp>
          <p:nvGrpSpPr>
            <p:cNvPr id="66" name="Group 65"/>
            <p:cNvGrpSpPr/>
            <p:nvPr/>
          </p:nvGrpSpPr>
          <p:grpSpPr>
            <a:xfrm>
              <a:off x="2313621" y="2832677"/>
              <a:ext cx="7747215" cy="560573"/>
              <a:chOff x="2313621" y="4061650"/>
              <a:chExt cx="7747215" cy="560573"/>
            </a:xfrm>
            <a:solidFill>
              <a:schemeClr val="tx1"/>
            </a:solidFill>
          </p:grpSpPr>
          <p:sp>
            <p:nvSpPr>
              <p:cNvPr id="67" name="Freeform 50"/>
              <p:cNvSpPr>
                <a:spLocks noEditPoints="1"/>
              </p:cNvSpPr>
              <p:nvPr/>
            </p:nvSpPr>
            <p:spPr bwMode="auto">
              <a:xfrm>
                <a:off x="2313621" y="4071485"/>
                <a:ext cx="448704" cy="458538"/>
              </a:xfrm>
              <a:custGeom>
                <a:avLst/>
                <a:gdLst>
                  <a:gd name="T0" fmla="*/ 49 w 97"/>
                  <a:gd name="T1" fmla="*/ 99 h 99"/>
                  <a:gd name="T2" fmla="*/ 0 w 97"/>
                  <a:gd name="T3" fmla="*/ 50 h 99"/>
                  <a:gd name="T4" fmla="*/ 49 w 97"/>
                  <a:gd name="T5" fmla="*/ 0 h 99"/>
                  <a:gd name="T6" fmla="*/ 97 w 97"/>
                  <a:gd name="T7" fmla="*/ 50 h 99"/>
                  <a:gd name="T8" fmla="*/ 49 w 97"/>
                  <a:gd name="T9" fmla="*/ 99 h 99"/>
                  <a:gd name="T10" fmla="*/ 49 w 97"/>
                  <a:gd name="T11" fmla="*/ 10 h 99"/>
                  <a:gd name="T12" fmla="*/ 11 w 97"/>
                  <a:gd name="T13" fmla="*/ 50 h 99"/>
                  <a:gd name="T14" fmla="*/ 49 w 97"/>
                  <a:gd name="T15" fmla="*/ 89 h 99"/>
                  <a:gd name="T16" fmla="*/ 86 w 97"/>
                  <a:gd name="T17" fmla="*/ 50 h 99"/>
                  <a:gd name="T18" fmla="*/ 49 w 97"/>
                  <a:gd name="T19"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9">
                    <a:moveTo>
                      <a:pt x="49" y="99"/>
                    </a:moveTo>
                    <a:cubicBezTo>
                      <a:pt x="20" y="99"/>
                      <a:pt x="0" y="76"/>
                      <a:pt x="0" y="50"/>
                    </a:cubicBezTo>
                    <a:cubicBezTo>
                      <a:pt x="0" y="23"/>
                      <a:pt x="20" y="0"/>
                      <a:pt x="49" y="0"/>
                    </a:cubicBezTo>
                    <a:cubicBezTo>
                      <a:pt x="78" y="0"/>
                      <a:pt x="97" y="23"/>
                      <a:pt x="97" y="50"/>
                    </a:cubicBezTo>
                    <a:cubicBezTo>
                      <a:pt x="97" y="76"/>
                      <a:pt x="78" y="99"/>
                      <a:pt x="49" y="99"/>
                    </a:cubicBezTo>
                    <a:close/>
                    <a:moveTo>
                      <a:pt x="49" y="10"/>
                    </a:moveTo>
                    <a:cubicBezTo>
                      <a:pt x="27" y="10"/>
                      <a:pt x="11" y="28"/>
                      <a:pt x="11" y="50"/>
                    </a:cubicBezTo>
                    <a:cubicBezTo>
                      <a:pt x="11" y="71"/>
                      <a:pt x="27" y="89"/>
                      <a:pt x="49" y="89"/>
                    </a:cubicBezTo>
                    <a:cubicBezTo>
                      <a:pt x="71" y="89"/>
                      <a:pt x="86" y="72"/>
                      <a:pt x="86" y="50"/>
                    </a:cubicBezTo>
                    <a:cubicBezTo>
                      <a:pt x="86" y="28"/>
                      <a:pt x="70" y="10"/>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68" name="Freeform 51"/>
              <p:cNvSpPr>
                <a:spLocks/>
              </p:cNvSpPr>
              <p:nvPr/>
            </p:nvSpPr>
            <p:spPr bwMode="auto">
              <a:xfrm>
                <a:off x="2854525" y="4195647"/>
                <a:ext cx="282745" cy="334377"/>
              </a:xfrm>
              <a:custGeom>
                <a:avLst/>
                <a:gdLst>
                  <a:gd name="T0" fmla="*/ 51 w 61"/>
                  <a:gd name="T1" fmla="*/ 0 h 72"/>
                  <a:gd name="T2" fmla="*/ 61 w 61"/>
                  <a:gd name="T3" fmla="*/ 0 h 72"/>
                  <a:gd name="T4" fmla="*/ 61 w 61"/>
                  <a:gd name="T5" fmla="*/ 70 h 72"/>
                  <a:gd name="T6" fmla="*/ 51 w 61"/>
                  <a:gd name="T7" fmla="*/ 70 h 72"/>
                  <a:gd name="T8" fmla="*/ 51 w 61"/>
                  <a:gd name="T9" fmla="*/ 58 h 72"/>
                  <a:gd name="T10" fmla="*/ 26 w 61"/>
                  <a:gd name="T11" fmla="*/ 72 h 72"/>
                  <a:gd name="T12" fmla="*/ 0 w 61"/>
                  <a:gd name="T13" fmla="*/ 44 h 72"/>
                  <a:gd name="T14" fmla="*/ 0 w 61"/>
                  <a:gd name="T15" fmla="*/ 0 h 72"/>
                  <a:gd name="T16" fmla="*/ 10 w 61"/>
                  <a:gd name="T17" fmla="*/ 0 h 72"/>
                  <a:gd name="T18" fmla="*/ 10 w 61"/>
                  <a:gd name="T19" fmla="*/ 41 h 72"/>
                  <a:gd name="T20" fmla="*/ 29 w 61"/>
                  <a:gd name="T21" fmla="*/ 62 h 72"/>
                  <a:gd name="T22" fmla="*/ 51 w 61"/>
                  <a:gd name="T23" fmla="*/ 40 h 72"/>
                  <a:gd name="T24" fmla="*/ 51 w 61"/>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2">
                    <a:moveTo>
                      <a:pt x="51" y="0"/>
                    </a:moveTo>
                    <a:cubicBezTo>
                      <a:pt x="61" y="0"/>
                      <a:pt x="61" y="0"/>
                      <a:pt x="61" y="0"/>
                    </a:cubicBezTo>
                    <a:cubicBezTo>
                      <a:pt x="61" y="70"/>
                      <a:pt x="61" y="70"/>
                      <a:pt x="61" y="70"/>
                    </a:cubicBezTo>
                    <a:cubicBezTo>
                      <a:pt x="51" y="70"/>
                      <a:pt x="51" y="70"/>
                      <a:pt x="51" y="70"/>
                    </a:cubicBezTo>
                    <a:cubicBezTo>
                      <a:pt x="51" y="58"/>
                      <a:pt x="51" y="58"/>
                      <a:pt x="51" y="58"/>
                    </a:cubicBezTo>
                    <a:cubicBezTo>
                      <a:pt x="46" y="66"/>
                      <a:pt x="39" y="72"/>
                      <a:pt x="26" y="72"/>
                    </a:cubicBezTo>
                    <a:cubicBezTo>
                      <a:pt x="9" y="72"/>
                      <a:pt x="0" y="60"/>
                      <a:pt x="0" y="44"/>
                    </a:cubicBezTo>
                    <a:cubicBezTo>
                      <a:pt x="0" y="0"/>
                      <a:pt x="0" y="0"/>
                      <a:pt x="0" y="0"/>
                    </a:cubicBezTo>
                    <a:cubicBezTo>
                      <a:pt x="10" y="0"/>
                      <a:pt x="10" y="0"/>
                      <a:pt x="10" y="0"/>
                    </a:cubicBezTo>
                    <a:cubicBezTo>
                      <a:pt x="10" y="41"/>
                      <a:pt x="10" y="41"/>
                      <a:pt x="10" y="41"/>
                    </a:cubicBezTo>
                    <a:cubicBezTo>
                      <a:pt x="10" y="54"/>
                      <a:pt x="17" y="62"/>
                      <a:pt x="29" y="62"/>
                    </a:cubicBezTo>
                    <a:cubicBezTo>
                      <a:pt x="41" y="62"/>
                      <a:pt x="51" y="53"/>
                      <a:pt x="51" y="40"/>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69" name="Freeform 52"/>
              <p:cNvSpPr>
                <a:spLocks/>
              </p:cNvSpPr>
              <p:nvPr/>
            </p:nvSpPr>
            <p:spPr bwMode="auto">
              <a:xfrm>
                <a:off x="3234387" y="4187042"/>
                <a:ext cx="180711" cy="333147"/>
              </a:xfrm>
              <a:custGeom>
                <a:avLst/>
                <a:gdLst>
                  <a:gd name="T0" fmla="*/ 11 w 39"/>
                  <a:gd name="T1" fmla="*/ 72 h 72"/>
                  <a:gd name="T2" fmla="*/ 0 w 39"/>
                  <a:gd name="T3" fmla="*/ 72 h 72"/>
                  <a:gd name="T4" fmla="*/ 0 w 39"/>
                  <a:gd name="T5" fmla="*/ 2 h 72"/>
                  <a:gd name="T6" fmla="*/ 11 w 39"/>
                  <a:gd name="T7" fmla="*/ 2 h 72"/>
                  <a:gd name="T8" fmla="*/ 11 w 39"/>
                  <a:gd name="T9" fmla="*/ 20 h 72"/>
                  <a:gd name="T10" fmla="*/ 39 w 39"/>
                  <a:gd name="T11" fmla="*/ 1 h 72"/>
                  <a:gd name="T12" fmla="*/ 39 w 39"/>
                  <a:gd name="T13" fmla="*/ 12 h 72"/>
                  <a:gd name="T14" fmla="*/ 39 w 39"/>
                  <a:gd name="T15" fmla="*/ 12 h 72"/>
                  <a:gd name="T16" fmla="*/ 11 w 39"/>
                  <a:gd name="T17" fmla="*/ 44 h 72"/>
                  <a:gd name="T18" fmla="*/ 11 w 39"/>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72">
                    <a:moveTo>
                      <a:pt x="11" y="72"/>
                    </a:moveTo>
                    <a:cubicBezTo>
                      <a:pt x="0" y="72"/>
                      <a:pt x="0" y="72"/>
                      <a:pt x="0" y="72"/>
                    </a:cubicBezTo>
                    <a:cubicBezTo>
                      <a:pt x="0" y="2"/>
                      <a:pt x="0" y="2"/>
                      <a:pt x="0" y="2"/>
                    </a:cubicBezTo>
                    <a:cubicBezTo>
                      <a:pt x="11" y="2"/>
                      <a:pt x="11" y="2"/>
                      <a:pt x="11" y="2"/>
                    </a:cubicBezTo>
                    <a:cubicBezTo>
                      <a:pt x="11" y="20"/>
                      <a:pt x="11" y="20"/>
                      <a:pt x="11" y="20"/>
                    </a:cubicBezTo>
                    <a:cubicBezTo>
                      <a:pt x="16" y="9"/>
                      <a:pt x="26" y="0"/>
                      <a:pt x="39" y="1"/>
                    </a:cubicBezTo>
                    <a:cubicBezTo>
                      <a:pt x="39" y="12"/>
                      <a:pt x="39" y="12"/>
                      <a:pt x="39" y="12"/>
                    </a:cubicBezTo>
                    <a:cubicBezTo>
                      <a:pt x="39" y="12"/>
                      <a:pt x="39" y="12"/>
                      <a:pt x="39" y="12"/>
                    </a:cubicBezTo>
                    <a:cubicBezTo>
                      <a:pt x="23" y="12"/>
                      <a:pt x="11" y="23"/>
                      <a:pt x="11" y="44"/>
                    </a:cubicBezTo>
                    <a:lnTo>
                      <a:pt x="1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0" name="Freeform 53"/>
              <p:cNvSpPr>
                <a:spLocks/>
              </p:cNvSpPr>
              <p:nvPr/>
            </p:nvSpPr>
            <p:spPr bwMode="auto">
              <a:xfrm>
                <a:off x="3637606" y="4080091"/>
                <a:ext cx="425347" cy="445016"/>
              </a:xfrm>
              <a:custGeom>
                <a:avLst/>
                <a:gdLst>
                  <a:gd name="T0" fmla="*/ 301 w 346"/>
                  <a:gd name="T1" fmla="*/ 0 h 362"/>
                  <a:gd name="T2" fmla="*/ 346 w 346"/>
                  <a:gd name="T3" fmla="*/ 0 h 362"/>
                  <a:gd name="T4" fmla="*/ 192 w 346"/>
                  <a:gd name="T5" fmla="*/ 362 h 362"/>
                  <a:gd name="T6" fmla="*/ 154 w 346"/>
                  <a:gd name="T7" fmla="*/ 362 h 362"/>
                  <a:gd name="T8" fmla="*/ 0 w 346"/>
                  <a:gd name="T9" fmla="*/ 0 h 362"/>
                  <a:gd name="T10" fmla="*/ 45 w 346"/>
                  <a:gd name="T11" fmla="*/ 0 h 362"/>
                  <a:gd name="T12" fmla="*/ 173 w 346"/>
                  <a:gd name="T13" fmla="*/ 309 h 362"/>
                  <a:gd name="T14" fmla="*/ 301 w 346"/>
                  <a:gd name="T15" fmla="*/ 0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6" h="362">
                    <a:moveTo>
                      <a:pt x="301" y="0"/>
                    </a:moveTo>
                    <a:lnTo>
                      <a:pt x="346" y="0"/>
                    </a:lnTo>
                    <a:lnTo>
                      <a:pt x="192" y="362"/>
                    </a:lnTo>
                    <a:lnTo>
                      <a:pt x="154" y="362"/>
                    </a:lnTo>
                    <a:lnTo>
                      <a:pt x="0" y="0"/>
                    </a:lnTo>
                    <a:lnTo>
                      <a:pt x="45" y="0"/>
                    </a:lnTo>
                    <a:lnTo>
                      <a:pt x="173" y="309"/>
                    </a:lnTo>
                    <a:lnTo>
                      <a:pt x="3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1" name="Freeform 54"/>
              <p:cNvSpPr>
                <a:spLocks noEditPoints="1"/>
              </p:cNvSpPr>
              <p:nvPr/>
            </p:nvSpPr>
            <p:spPr bwMode="auto">
              <a:xfrm>
                <a:off x="4076475" y="4191959"/>
                <a:ext cx="282745" cy="338064"/>
              </a:xfrm>
              <a:custGeom>
                <a:avLst/>
                <a:gdLst>
                  <a:gd name="T0" fmla="*/ 9 w 61"/>
                  <a:gd name="T1" fmla="*/ 14 h 73"/>
                  <a:gd name="T2" fmla="*/ 6 w 61"/>
                  <a:gd name="T3" fmla="*/ 6 h 73"/>
                  <a:gd name="T4" fmla="*/ 31 w 61"/>
                  <a:gd name="T5" fmla="*/ 0 h 73"/>
                  <a:gd name="T6" fmla="*/ 61 w 61"/>
                  <a:gd name="T7" fmla="*/ 28 h 73"/>
                  <a:gd name="T8" fmla="*/ 61 w 61"/>
                  <a:gd name="T9" fmla="*/ 71 h 73"/>
                  <a:gd name="T10" fmla="*/ 51 w 61"/>
                  <a:gd name="T11" fmla="*/ 71 h 73"/>
                  <a:gd name="T12" fmla="*/ 51 w 61"/>
                  <a:gd name="T13" fmla="*/ 61 h 73"/>
                  <a:gd name="T14" fmla="*/ 26 w 61"/>
                  <a:gd name="T15" fmla="*/ 73 h 73"/>
                  <a:gd name="T16" fmla="*/ 0 w 61"/>
                  <a:gd name="T17" fmla="*/ 51 h 73"/>
                  <a:gd name="T18" fmla="*/ 30 w 61"/>
                  <a:gd name="T19" fmla="*/ 28 h 73"/>
                  <a:gd name="T20" fmla="*/ 51 w 61"/>
                  <a:gd name="T21" fmla="*/ 31 h 73"/>
                  <a:gd name="T22" fmla="*/ 51 w 61"/>
                  <a:gd name="T23" fmla="*/ 28 h 73"/>
                  <a:gd name="T24" fmla="*/ 30 w 61"/>
                  <a:gd name="T25" fmla="*/ 9 h 73"/>
                  <a:gd name="T26" fmla="*/ 9 w 61"/>
                  <a:gd name="T27" fmla="*/ 14 h 73"/>
                  <a:gd name="T28" fmla="*/ 10 w 61"/>
                  <a:gd name="T29" fmla="*/ 50 h 73"/>
                  <a:gd name="T30" fmla="*/ 28 w 61"/>
                  <a:gd name="T31" fmla="*/ 65 h 73"/>
                  <a:gd name="T32" fmla="*/ 51 w 61"/>
                  <a:gd name="T33" fmla="*/ 45 h 73"/>
                  <a:gd name="T34" fmla="*/ 51 w 61"/>
                  <a:gd name="T35" fmla="*/ 39 h 73"/>
                  <a:gd name="T36" fmla="*/ 31 w 61"/>
                  <a:gd name="T37" fmla="*/ 36 h 73"/>
                  <a:gd name="T38" fmla="*/ 10 w 61"/>
                  <a:gd name="T39" fmla="*/ 5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3">
                    <a:moveTo>
                      <a:pt x="9" y="14"/>
                    </a:moveTo>
                    <a:cubicBezTo>
                      <a:pt x="6" y="6"/>
                      <a:pt x="6" y="6"/>
                      <a:pt x="6" y="6"/>
                    </a:cubicBezTo>
                    <a:cubicBezTo>
                      <a:pt x="14" y="2"/>
                      <a:pt x="21" y="0"/>
                      <a:pt x="31" y="0"/>
                    </a:cubicBezTo>
                    <a:cubicBezTo>
                      <a:pt x="51" y="0"/>
                      <a:pt x="61" y="10"/>
                      <a:pt x="61" y="28"/>
                    </a:cubicBezTo>
                    <a:cubicBezTo>
                      <a:pt x="61" y="71"/>
                      <a:pt x="61" y="71"/>
                      <a:pt x="61" y="71"/>
                    </a:cubicBezTo>
                    <a:cubicBezTo>
                      <a:pt x="51" y="71"/>
                      <a:pt x="51" y="71"/>
                      <a:pt x="51" y="71"/>
                    </a:cubicBezTo>
                    <a:cubicBezTo>
                      <a:pt x="51" y="61"/>
                      <a:pt x="51" y="61"/>
                      <a:pt x="51" y="61"/>
                    </a:cubicBezTo>
                    <a:cubicBezTo>
                      <a:pt x="46" y="67"/>
                      <a:pt x="38" y="73"/>
                      <a:pt x="26" y="73"/>
                    </a:cubicBezTo>
                    <a:cubicBezTo>
                      <a:pt x="13" y="73"/>
                      <a:pt x="0" y="65"/>
                      <a:pt x="0" y="51"/>
                    </a:cubicBezTo>
                    <a:cubicBezTo>
                      <a:pt x="0" y="36"/>
                      <a:pt x="12" y="28"/>
                      <a:pt x="30" y="28"/>
                    </a:cubicBezTo>
                    <a:cubicBezTo>
                      <a:pt x="39" y="28"/>
                      <a:pt x="45" y="29"/>
                      <a:pt x="51" y="31"/>
                    </a:cubicBezTo>
                    <a:cubicBezTo>
                      <a:pt x="51" y="28"/>
                      <a:pt x="51" y="28"/>
                      <a:pt x="51" y="28"/>
                    </a:cubicBezTo>
                    <a:cubicBezTo>
                      <a:pt x="51" y="16"/>
                      <a:pt x="43" y="9"/>
                      <a:pt x="30" y="9"/>
                    </a:cubicBezTo>
                    <a:cubicBezTo>
                      <a:pt x="22" y="9"/>
                      <a:pt x="15" y="11"/>
                      <a:pt x="9" y="14"/>
                    </a:cubicBezTo>
                    <a:close/>
                    <a:moveTo>
                      <a:pt x="10" y="50"/>
                    </a:moveTo>
                    <a:cubicBezTo>
                      <a:pt x="10" y="59"/>
                      <a:pt x="18" y="65"/>
                      <a:pt x="28" y="65"/>
                    </a:cubicBezTo>
                    <a:cubicBezTo>
                      <a:pt x="41" y="65"/>
                      <a:pt x="51" y="57"/>
                      <a:pt x="51" y="45"/>
                    </a:cubicBezTo>
                    <a:cubicBezTo>
                      <a:pt x="51" y="39"/>
                      <a:pt x="51" y="39"/>
                      <a:pt x="51" y="39"/>
                    </a:cubicBezTo>
                    <a:cubicBezTo>
                      <a:pt x="46" y="37"/>
                      <a:pt x="39" y="36"/>
                      <a:pt x="31" y="36"/>
                    </a:cubicBezTo>
                    <a:cubicBezTo>
                      <a:pt x="17" y="36"/>
                      <a:pt x="10" y="41"/>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2" name="Rectangle 55"/>
              <p:cNvSpPr>
                <a:spLocks noChangeArrowheads="1"/>
              </p:cNvSpPr>
              <p:nvPr/>
            </p:nvSpPr>
            <p:spPr bwMode="auto">
              <a:xfrm>
                <a:off x="4456337" y="4061650"/>
                <a:ext cx="50403" cy="4585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3" name="Freeform 56"/>
              <p:cNvSpPr>
                <a:spLocks/>
              </p:cNvSpPr>
              <p:nvPr/>
            </p:nvSpPr>
            <p:spPr bwMode="auto">
              <a:xfrm>
                <a:off x="4603856" y="4195647"/>
                <a:ext cx="282745" cy="334377"/>
              </a:xfrm>
              <a:custGeom>
                <a:avLst/>
                <a:gdLst>
                  <a:gd name="T0" fmla="*/ 51 w 61"/>
                  <a:gd name="T1" fmla="*/ 0 h 72"/>
                  <a:gd name="T2" fmla="*/ 61 w 61"/>
                  <a:gd name="T3" fmla="*/ 0 h 72"/>
                  <a:gd name="T4" fmla="*/ 61 w 61"/>
                  <a:gd name="T5" fmla="*/ 70 h 72"/>
                  <a:gd name="T6" fmla="*/ 51 w 61"/>
                  <a:gd name="T7" fmla="*/ 70 h 72"/>
                  <a:gd name="T8" fmla="*/ 51 w 61"/>
                  <a:gd name="T9" fmla="*/ 58 h 72"/>
                  <a:gd name="T10" fmla="*/ 27 w 61"/>
                  <a:gd name="T11" fmla="*/ 72 h 72"/>
                  <a:gd name="T12" fmla="*/ 0 w 61"/>
                  <a:gd name="T13" fmla="*/ 44 h 72"/>
                  <a:gd name="T14" fmla="*/ 0 w 61"/>
                  <a:gd name="T15" fmla="*/ 0 h 72"/>
                  <a:gd name="T16" fmla="*/ 10 w 61"/>
                  <a:gd name="T17" fmla="*/ 0 h 72"/>
                  <a:gd name="T18" fmla="*/ 10 w 61"/>
                  <a:gd name="T19" fmla="*/ 41 h 72"/>
                  <a:gd name="T20" fmla="*/ 30 w 61"/>
                  <a:gd name="T21" fmla="*/ 62 h 72"/>
                  <a:gd name="T22" fmla="*/ 51 w 61"/>
                  <a:gd name="T23" fmla="*/ 40 h 72"/>
                  <a:gd name="T24" fmla="*/ 51 w 61"/>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2">
                    <a:moveTo>
                      <a:pt x="51" y="0"/>
                    </a:moveTo>
                    <a:cubicBezTo>
                      <a:pt x="61" y="0"/>
                      <a:pt x="61" y="0"/>
                      <a:pt x="61" y="0"/>
                    </a:cubicBezTo>
                    <a:cubicBezTo>
                      <a:pt x="61" y="70"/>
                      <a:pt x="61" y="70"/>
                      <a:pt x="61" y="70"/>
                    </a:cubicBezTo>
                    <a:cubicBezTo>
                      <a:pt x="51" y="70"/>
                      <a:pt x="51" y="70"/>
                      <a:pt x="51" y="70"/>
                    </a:cubicBezTo>
                    <a:cubicBezTo>
                      <a:pt x="51" y="58"/>
                      <a:pt x="51" y="58"/>
                      <a:pt x="51" y="58"/>
                    </a:cubicBezTo>
                    <a:cubicBezTo>
                      <a:pt x="46" y="66"/>
                      <a:pt x="39" y="72"/>
                      <a:pt x="27" y="72"/>
                    </a:cubicBezTo>
                    <a:cubicBezTo>
                      <a:pt x="10" y="72"/>
                      <a:pt x="0" y="60"/>
                      <a:pt x="0" y="44"/>
                    </a:cubicBezTo>
                    <a:cubicBezTo>
                      <a:pt x="0" y="0"/>
                      <a:pt x="0" y="0"/>
                      <a:pt x="0" y="0"/>
                    </a:cubicBezTo>
                    <a:cubicBezTo>
                      <a:pt x="10" y="0"/>
                      <a:pt x="10" y="0"/>
                      <a:pt x="10" y="0"/>
                    </a:cubicBezTo>
                    <a:cubicBezTo>
                      <a:pt x="10" y="41"/>
                      <a:pt x="10" y="41"/>
                      <a:pt x="10" y="41"/>
                    </a:cubicBezTo>
                    <a:cubicBezTo>
                      <a:pt x="10" y="54"/>
                      <a:pt x="17" y="62"/>
                      <a:pt x="30" y="62"/>
                    </a:cubicBezTo>
                    <a:cubicBezTo>
                      <a:pt x="42" y="62"/>
                      <a:pt x="51" y="53"/>
                      <a:pt x="51" y="40"/>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4" name="Freeform 57"/>
              <p:cNvSpPr>
                <a:spLocks noEditPoints="1"/>
              </p:cNvSpPr>
              <p:nvPr/>
            </p:nvSpPr>
            <p:spPr bwMode="auto">
              <a:xfrm>
                <a:off x="4965278" y="4187042"/>
                <a:ext cx="309790" cy="342982"/>
              </a:xfrm>
              <a:custGeom>
                <a:avLst/>
                <a:gdLst>
                  <a:gd name="T0" fmla="*/ 36 w 67"/>
                  <a:gd name="T1" fmla="*/ 65 h 74"/>
                  <a:gd name="T2" fmla="*/ 58 w 67"/>
                  <a:gd name="T3" fmla="*/ 55 h 74"/>
                  <a:gd name="T4" fmla="*/ 65 w 67"/>
                  <a:gd name="T5" fmla="*/ 61 h 74"/>
                  <a:gd name="T6" fmla="*/ 36 w 67"/>
                  <a:gd name="T7" fmla="*/ 74 h 74"/>
                  <a:gd name="T8" fmla="*/ 0 w 67"/>
                  <a:gd name="T9" fmla="*/ 37 h 74"/>
                  <a:gd name="T10" fmla="*/ 34 w 67"/>
                  <a:gd name="T11" fmla="*/ 0 h 74"/>
                  <a:gd name="T12" fmla="*/ 67 w 67"/>
                  <a:gd name="T13" fmla="*/ 38 h 74"/>
                  <a:gd name="T14" fmla="*/ 67 w 67"/>
                  <a:gd name="T15" fmla="*/ 41 h 74"/>
                  <a:gd name="T16" fmla="*/ 11 w 67"/>
                  <a:gd name="T17" fmla="*/ 41 h 74"/>
                  <a:gd name="T18" fmla="*/ 36 w 67"/>
                  <a:gd name="T19" fmla="*/ 65 h 74"/>
                  <a:gd name="T20" fmla="*/ 56 w 67"/>
                  <a:gd name="T21" fmla="*/ 33 h 74"/>
                  <a:gd name="T22" fmla="*/ 34 w 67"/>
                  <a:gd name="T23" fmla="*/ 9 h 74"/>
                  <a:gd name="T24" fmla="*/ 11 w 67"/>
                  <a:gd name="T25" fmla="*/ 33 h 74"/>
                  <a:gd name="T26" fmla="*/ 56 w 67"/>
                  <a:gd name="T27"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74">
                    <a:moveTo>
                      <a:pt x="36" y="65"/>
                    </a:moveTo>
                    <a:cubicBezTo>
                      <a:pt x="45" y="65"/>
                      <a:pt x="52" y="61"/>
                      <a:pt x="58" y="55"/>
                    </a:cubicBezTo>
                    <a:cubicBezTo>
                      <a:pt x="65" y="61"/>
                      <a:pt x="65" y="61"/>
                      <a:pt x="65" y="61"/>
                    </a:cubicBezTo>
                    <a:cubicBezTo>
                      <a:pt x="57" y="69"/>
                      <a:pt x="49" y="74"/>
                      <a:pt x="36" y="74"/>
                    </a:cubicBezTo>
                    <a:cubicBezTo>
                      <a:pt x="16" y="74"/>
                      <a:pt x="0" y="59"/>
                      <a:pt x="0" y="37"/>
                    </a:cubicBezTo>
                    <a:cubicBezTo>
                      <a:pt x="0" y="17"/>
                      <a:pt x="15" y="0"/>
                      <a:pt x="34" y="0"/>
                    </a:cubicBezTo>
                    <a:cubicBezTo>
                      <a:pt x="55" y="0"/>
                      <a:pt x="67" y="17"/>
                      <a:pt x="67" y="38"/>
                    </a:cubicBezTo>
                    <a:cubicBezTo>
                      <a:pt x="67" y="39"/>
                      <a:pt x="67" y="40"/>
                      <a:pt x="67" y="41"/>
                    </a:cubicBezTo>
                    <a:cubicBezTo>
                      <a:pt x="11" y="41"/>
                      <a:pt x="11" y="41"/>
                      <a:pt x="11" y="41"/>
                    </a:cubicBezTo>
                    <a:cubicBezTo>
                      <a:pt x="13" y="56"/>
                      <a:pt x="23" y="65"/>
                      <a:pt x="36" y="65"/>
                    </a:cubicBezTo>
                    <a:close/>
                    <a:moveTo>
                      <a:pt x="56" y="33"/>
                    </a:moveTo>
                    <a:cubicBezTo>
                      <a:pt x="55" y="20"/>
                      <a:pt x="48" y="9"/>
                      <a:pt x="34" y="9"/>
                    </a:cubicBezTo>
                    <a:cubicBezTo>
                      <a:pt x="22" y="9"/>
                      <a:pt x="12" y="20"/>
                      <a:pt x="11" y="33"/>
                    </a:cubicBezTo>
                    <a:lnTo>
                      <a:pt x="5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5" name="Freeform 58"/>
              <p:cNvSpPr>
                <a:spLocks/>
              </p:cNvSpPr>
              <p:nvPr/>
            </p:nvSpPr>
            <p:spPr bwMode="auto">
              <a:xfrm>
                <a:off x="5321783" y="4191959"/>
                <a:ext cx="249554" cy="338064"/>
              </a:xfrm>
              <a:custGeom>
                <a:avLst/>
                <a:gdLst>
                  <a:gd name="T0" fmla="*/ 29 w 54"/>
                  <a:gd name="T1" fmla="*/ 73 h 73"/>
                  <a:gd name="T2" fmla="*/ 0 w 54"/>
                  <a:gd name="T3" fmla="*/ 62 h 73"/>
                  <a:gd name="T4" fmla="*/ 6 w 54"/>
                  <a:gd name="T5" fmla="*/ 55 h 73"/>
                  <a:gd name="T6" fmla="*/ 30 w 54"/>
                  <a:gd name="T7" fmla="*/ 64 h 73"/>
                  <a:gd name="T8" fmla="*/ 44 w 54"/>
                  <a:gd name="T9" fmla="*/ 53 h 73"/>
                  <a:gd name="T10" fmla="*/ 44 w 54"/>
                  <a:gd name="T11" fmla="*/ 52 h 73"/>
                  <a:gd name="T12" fmla="*/ 27 w 54"/>
                  <a:gd name="T13" fmla="*/ 40 h 73"/>
                  <a:gd name="T14" fmla="*/ 4 w 54"/>
                  <a:gd name="T15" fmla="*/ 20 h 73"/>
                  <a:gd name="T16" fmla="*/ 4 w 54"/>
                  <a:gd name="T17" fmla="*/ 20 h 73"/>
                  <a:gd name="T18" fmla="*/ 28 w 54"/>
                  <a:gd name="T19" fmla="*/ 0 h 73"/>
                  <a:gd name="T20" fmla="*/ 53 w 54"/>
                  <a:gd name="T21" fmla="*/ 8 h 73"/>
                  <a:gd name="T22" fmla="*/ 48 w 54"/>
                  <a:gd name="T23" fmla="*/ 15 h 73"/>
                  <a:gd name="T24" fmla="*/ 27 w 54"/>
                  <a:gd name="T25" fmla="*/ 9 h 73"/>
                  <a:gd name="T26" fmla="*/ 14 w 54"/>
                  <a:gd name="T27" fmla="*/ 19 h 73"/>
                  <a:gd name="T28" fmla="*/ 14 w 54"/>
                  <a:gd name="T29" fmla="*/ 19 h 73"/>
                  <a:gd name="T30" fmla="*/ 32 w 54"/>
                  <a:gd name="T31" fmla="*/ 31 h 73"/>
                  <a:gd name="T32" fmla="*/ 54 w 54"/>
                  <a:gd name="T33" fmla="*/ 51 h 73"/>
                  <a:gd name="T34" fmla="*/ 54 w 54"/>
                  <a:gd name="T35" fmla="*/ 52 h 73"/>
                  <a:gd name="T36" fmla="*/ 29 w 54"/>
                  <a:gd name="T3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73">
                    <a:moveTo>
                      <a:pt x="29" y="73"/>
                    </a:moveTo>
                    <a:cubicBezTo>
                      <a:pt x="19" y="73"/>
                      <a:pt x="8" y="69"/>
                      <a:pt x="0" y="62"/>
                    </a:cubicBezTo>
                    <a:cubicBezTo>
                      <a:pt x="6" y="55"/>
                      <a:pt x="6" y="55"/>
                      <a:pt x="6" y="55"/>
                    </a:cubicBezTo>
                    <a:cubicBezTo>
                      <a:pt x="13" y="61"/>
                      <a:pt x="22" y="64"/>
                      <a:pt x="30" y="64"/>
                    </a:cubicBezTo>
                    <a:cubicBezTo>
                      <a:pt x="38" y="64"/>
                      <a:pt x="44" y="59"/>
                      <a:pt x="44" y="53"/>
                    </a:cubicBezTo>
                    <a:cubicBezTo>
                      <a:pt x="44" y="52"/>
                      <a:pt x="44" y="52"/>
                      <a:pt x="44" y="52"/>
                    </a:cubicBezTo>
                    <a:cubicBezTo>
                      <a:pt x="44" y="45"/>
                      <a:pt x="36" y="43"/>
                      <a:pt x="27" y="40"/>
                    </a:cubicBezTo>
                    <a:cubicBezTo>
                      <a:pt x="16" y="37"/>
                      <a:pt x="4" y="33"/>
                      <a:pt x="4" y="20"/>
                    </a:cubicBezTo>
                    <a:cubicBezTo>
                      <a:pt x="4" y="20"/>
                      <a:pt x="4" y="20"/>
                      <a:pt x="4" y="20"/>
                    </a:cubicBezTo>
                    <a:cubicBezTo>
                      <a:pt x="4" y="8"/>
                      <a:pt x="14" y="0"/>
                      <a:pt x="28" y="0"/>
                    </a:cubicBezTo>
                    <a:cubicBezTo>
                      <a:pt x="36" y="0"/>
                      <a:pt x="46" y="3"/>
                      <a:pt x="53" y="8"/>
                    </a:cubicBezTo>
                    <a:cubicBezTo>
                      <a:pt x="48" y="15"/>
                      <a:pt x="48" y="15"/>
                      <a:pt x="48" y="15"/>
                    </a:cubicBezTo>
                    <a:cubicBezTo>
                      <a:pt x="42" y="11"/>
                      <a:pt x="34" y="9"/>
                      <a:pt x="27" y="9"/>
                    </a:cubicBezTo>
                    <a:cubicBezTo>
                      <a:pt x="19" y="9"/>
                      <a:pt x="14" y="13"/>
                      <a:pt x="14" y="19"/>
                    </a:cubicBezTo>
                    <a:cubicBezTo>
                      <a:pt x="14" y="19"/>
                      <a:pt x="14" y="19"/>
                      <a:pt x="14" y="19"/>
                    </a:cubicBezTo>
                    <a:cubicBezTo>
                      <a:pt x="14" y="26"/>
                      <a:pt x="22" y="28"/>
                      <a:pt x="32" y="31"/>
                    </a:cubicBezTo>
                    <a:cubicBezTo>
                      <a:pt x="43" y="34"/>
                      <a:pt x="54" y="39"/>
                      <a:pt x="54" y="51"/>
                    </a:cubicBezTo>
                    <a:cubicBezTo>
                      <a:pt x="54" y="52"/>
                      <a:pt x="54" y="52"/>
                      <a:pt x="54" y="52"/>
                    </a:cubicBezTo>
                    <a:cubicBezTo>
                      <a:pt x="54" y="65"/>
                      <a:pt x="43" y="73"/>
                      <a:pt x="2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6" name="Rectangle 59"/>
              <p:cNvSpPr>
                <a:spLocks noChangeArrowheads="1"/>
              </p:cNvSpPr>
              <p:nvPr/>
            </p:nvSpPr>
            <p:spPr bwMode="auto">
              <a:xfrm>
                <a:off x="5659847" y="4455035"/>
                <a:ext cx="55320" cy="65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7" name="Freeform 60"/>
              <p:cNvSpPr>
                <a:spLocks/>
              </p:cNvSpPr>
              <p:nvPr/>
            </p:nvSpPr>
            <p:spPr bwMode="auto">
              <a:xfrm>
                <a:off x="5956115" y="4080091"/>
                <a:ext cx="416742" cy="440099"/>
              </a:xfrm>
              <a:custGeom>
                <a:avLst/>
                <a:gdLst>
                  <a:gd name="T0" fmla="*/ 192 w 339"/>
                  <a:gd name="T1" fmla="*/ 358 h 358"/>
                  <a:gd name="T2" fmla="*/ 150 w 339"/>
                  <a:gd name="T3" fmla="*/ 358 h 358"/>
                  <a:gd name="T4" fmla="*/ 150 w 339"/>
                  <a:gd name="T5" fmla="*/ 219 h 358"/>
                  <a:gd name="T6" fmla="*/ 0 w 339"/>
                  <a:gd name="T7" fmla="*/ 0 h 358"/>
                  <a:gd name="T8" fmla="*/ 49 w 339"/>
                  <a:gd name="T9" fmla="*/ 0 h 358"/>
                  <a:gd name="T10" fmla="*/ 169 w 339"/>
                  <a:gd name="T11" fmla="*/ 181 h 358"/>
                  <a:gd name="T12" fmla="*/ 293 w 339"/>
                  <a:gd name="T13" fmla="*/ 0 h 358"/>
                  <a:gd name="T14" fmla="*/ 339 w 339"/>
                  <a:gd name="T15" fmla="*/ 0 h 358"/>
                  <a:gd name="T16" fmla="*/ 192 w 339"/>
                  <a:gd name="T17" fmla="*/ 215 h 358"/>
                  <a:gd name="T18" fmla="*/ 192 w 339"/>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58">
                    <a:moveTo>
                      <a:pt x="192" y="358"/>
                    </a:moveTo>
                    <a:lnTo>
                      <a:pt x="150" y="358"/>
                    </a:lnTo>
                    <a:lnTo>
                      <a:pt x="150" y="219"/>
                    </a:lnTo>
                    <a:lnTo>
                      <a:pt x="0" y="0"/>
                    </a:lnTo>
                    <a:lnTo>
                      <a:pt x="49" y="0"/>
                    </a:lnTo>
                    <a:lnTo>
                      <a:pt x="169" y="181"/>
                    </a:lnTo>
                    <a:lnTo>
                      <a:pt x="293" y="0"/>
                    </a:lnTo>
                    <a:lnTo>
                      <a:pt x="339" y="0"/>
                    </a:lnTo>
                    <a:lnTo>
                      <a:pt x="192" y="215"/>
                    </a:lnTo>
                    <a:lnTo>
                      <a:pt x="192" y="3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8" name="Freeform 61"/>
              <p:cNvSpPr>
                <a:spLocks noEditPoints="1"/>
              </p:cNvSpPr>
              <p:nvPr/>
            </p:nvSpPr>
            <p:spPr bwMode="auto">
              <a:xfrm>
                <a:off x="6358105" y="4187042"/>
                <a:ext cx="338065" cy="342982"/>
              </a:xfrm>
              <a:custGeom>
                <a:avLst/>
                <a:gdLst>
                  <a:gd name="T0" fmla="*/ 37 w 73"/>
                  <a:gd name="T1" fmla="*/ 74 h 74"/>
                  <a:gd name="T2" fmla="*/ 0 w 73"/>
                  <a:gd name="T3" fmla="*/ 37 h 74"/>
                  <a:gd name="T4" fmla="*/ 37 w 73"/>
                  <a:gd name="T5" fmla="*/ 0 h 74"/>
                  <a:gd name="T6" fmla="*/ 73 w 73"/>
                  <a:gd name="T7" fmla="*/ 37 h 74"/>
                  <a:gd name="T8" fmla="*/ 37 w 73"/>
                  <a:gd name="T9" fmla="*/ 74 h 74"/>
                  <a:gd name="T10" fmla="*/ 37 w 73"/>
                  <a:gd name="T11" fmla="*/ 10 h 74"/>
                  <a:gd name="T12" fmla="*/ 11 w 73"/>
                  <a:gd name="T13" fmla="*/ 37 h 74"/>
                  <a:gd name="T14" fmla="*/ 37 w 73"/>
                  <a:gd name="T15" fmla="*/ 65 h 74"/>
                  <a:gd name="T16" fmla="*/ 63 w 73"/>
                  <a:gd name="T17" fmla="*/ 37 h 74"/>
                  <a:gd name="T18" fmla="*/ 37 w 73"/>
                  <a:gd name="T19"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4">
                    <a:moveTo>
                      <a:pt x="37" y="74"/>
                    </a:moveTo>
                    <a:cubicBezTo>
                      <a:pt x="15" y="74"/>
                      <a:pt x="0" y="57"/>
                      <a:pt x="0" y="37"/>
                    </a:cubicBezTo>
                    <a:cubicBezTo>
                      <a:pt x="0" y="17"/>
                      <a:pt x="16" y="0"/>
                      <a:pt x="37" y="0"/>
                    </a:cubicBezTo>
                    <a:cubicBezTo>
                      <a:pt x="58" y="0"/>
                      <a:pt x="73" y="17"/>
                      <a:pt x="73" y="37"/>
                    </a:cubicBezTo>
                    <a:cubicBezTo>
                      <a:pt x="73" y="57"/>
                      <a:pt x="58" y="74"/>
                      <a:pt x="37" y="74"/>
                    </a:cubicBezTo>
                    <a:close/>
                    <a:moveTo>
                      <a:pt x="37" y="10"/>
                    </a:moveTo>
                    <a:cubicBezTo>
                      <a:pt x="21" y="10"/>
                      <a:pt x="11" y="22"/>
                      <a:pt x="11" y="37"/>
                    </a:cubicBezTo>
                    <a:cubicBezTo>
                      <a:pt x="11" y="52"/>
                      <a:pt x="22" y="65"/>
                      <a:pt x="37" y="65"/>
                    </a:cubicBezTo>
                    <a:cubicBezTo>
                      <a:pt x="52" y="65"/>
                      <a:pt x="63" y="52"/>
                      <a:pt x="63" y="37"/>
                    </a:cubicBezTo>
                    <a:cubicBezTo>
                      <a:pt x="63" y="22"/>
                      <a:pt x="51" y="10"/>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79" name="Freeform 62"/>
              <p:cNvSpPr>
                <a:spLocks/>
              </p:cNvSpPr>
              <p:nvPr/>
            </p:nvSpPr>
            <p:spPr bwMode="auto">
              <a:xfrm>
                <a:off x="6774847" y="4195647"/>
                <a:ext cx="282745" cy="334377"/>
              </a:xfrm>
              <a:custGeom>
                <a:avLst/>
                <a:gdLst>
                  <a:gd name="T0" fmla="*/ 51 w 61"/>
                  <a:gd name="T1" fmla="*/ 0 h 72"/>
                  <a:gd name="T2" fmla="*/ 61 w 61"/>
                  <a:gd name="T3" fmla="*/ 0 h 72"/>
                  <a:gd name="T4" fmla="*/ 61 w 61"/>
                  <a:gd name="T5" fmla="*/ 70 h 72"/>
                  <a:gd name="T6" fmla="*/ 51 w 61"/>
                  <a:gd name="T7" fmla="*/ 70 h 72"/>
                  <a:gd name="T8" fmla="*/ 51 w 61"/>
                  <a:gd name="T9" fmla="*/ 58 h 72"/>
                  <a:gd name="T10" fmla="*/ 27 w 61"/>
                  <a:gd name="T11" fmla="*/ 72 h 72"/>
                  <a:gd name="T12" fmla="*/ 0 w 61"/>
                  <a:gd name="T13" fmla="*/ 44 h 72"/>
                  <a:gd name="T14" fmla="*/ 0 w 61"/>
                  <a:gd name="T15" fmla="*/ 0 h 72"/>
                  <a:gd name="T16" fmla="*/ 10 w 61"/>
                  <a:gd name="T17" fmla="*/ 0 h 72"/>
                  <a:gd name="T18" fmla="*/ 10 w 61"/>
                  <a:gd name="T19" fmla="*/ 41 h 72"/>
                  <a:gd name="T20" fmla="*/ 30 w 61"/>
                  <a:gd name="T21" fmla="*/ 62 h 72"/>
                  <a:gd name="T22" fmla="*/ 51 w 61"/>
                  <a:gd name="T23" fmla="*/ 40 h 72"/>
                  <a:gd name="T24" fmla="*/ 51 w 61"/>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2">
                    <a:moveTo>
                      <a:pt x="51" y="0"/>
                    </a:moveTo>
                    <a:cubicBezTo>
                      <a:pt x="61" y="0"/>
                      <a:pt x="61" y="0"/>
                      <a:pt x="61" y="0"/>
                    </a:cubicBezTo>
                    <a:cubicBezTo>
                      <a:pt x="61" y="70"/>
                      <a:pt x="61" y="70"/>
                      <a:pt x="61" y="70"/>
                    </a:cubicBezTo>
                    <a:cubicBezTo>
                      <a:pt x="51" y="70"/>
                      <a:pt x="51" y="70"/>
                      <a:pt x="51" y="70"/>
                    </a:cubicBezTo>
                    <a:cubicBezTo>
                      <a:pt x="51" y="58"/>
                      <a:pt x="51" y="58"/>
                      <a:pt x="51" y="58"/>
                    </a:cubicBezTo>
                    <a:cubicBezTo>
                      <a:pt x="46" y="66"/>
                      <a:pt x="39" y="72"/>
                      <a:pt x="27" y="72"/>
                    </a:cubicBezTo>
                    <a:cubicBezTo>
                      <a:pt x="10" y="72"/>
                      <a:pt x="0" y="60"/>
                      <a:pt x="0" y="44"/>
                    </a:cubicBezTo>
                    <a:cubicBezTo>
                      <a:pt x="0" y="0"/>
                      <a:pt x="0" y="0"/>
                      <a:pt x="0" y="0"/>
                    </a:cubicBezTo>
                    <a:cubicBezTo>
                      <a:pt x="10" y="0"/>
                      <a:pt x="10" y="0"/>
                      <a:pt x="10" y="0"/>
                    </a:cubicBezTo>
                    <a:cubicBezTo>
                      <a:pt x="10" y="41"/>
                      <a:pt x="10" y="41"/>
                      <a:pt x="10" y="41"/>
                    </a:cubicBezTo>
                    <a:cubicBezTo>
                      <a:pt x="10" y="54"/>
                      <a:pt x="17" y="62"/>
                      <a:pt x="30" y="62"/>
                    </a:cubicBezTo>
                    <a:cubicBezTo>
                      <a:pt x="41" y="62"/>
                      <a:pt x="51" y="53"/>
                      <a:pt x="51" y="40"/>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0" name="Freeform 63"/>
              <p:cNvSpPr>
                <a:spLocks/>
              </p:cNvSpPr>
              <p:nvPr/>
            </p:nvSpPr>
            <p:spPr bwMode="auto">
              <a:xfrm>
                <a:off x="7154708" y="4187042"/>
                <a:ext cx="184399" cy="333147"/>
              </a:xfrm>
              <a:custGeom>
                <a:avLst/>
                <a:gdLst>
                  <a:gd name="T0" fmla="*/ 11 w 40"/>
                  <a:gd name="T1" fmla="*/ 72 h 72"/>
                  <a:gd name="T2" fmla="*/ 0 w 40"/>
                  <a:gd name="T3" fmla="*/ 72 h 72"/>
                  <a:gd name="T4" fmla="*/ 0 w 40"/>
                  <a:gd name="T5" fmla="*/ 2 h 72"/>
                  <a:gd name="T6" fmla="*/ 11 w 40"/>
                  <a:gd name="T7" fmla="*/ 2 h 72"/>
                  <a:gd name="T8" fmla="*/ 11 w 40"/>
                  <a:gd name="T9" fmla="*/ 20 h 72"/>
                  <a:gd name="T10" fmla="*/ 40 w 40"/>
                  <a:gd name="T11" fmla="*/ 1 h 72"/>
                  <a:gd name="T12" fmla="*/ 40 w 40"/>
                  <a:gd name="T13" fmla="*/ 12 h 72"/>
                  <a:gd name="T14" fmla="*/ 39 w 40"/>
                  <a:gd name="T15" fmla="*/ 12 h 72"/>
                  <a:gd name="T16" fmla="*/ 11 w 40"/>
                  <a:gd name="T17" fmla="*/ 44 h 72"/>
                  <a:gd name="T18" fmla="*/ 11 w 40"/>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72">
                    <a:moveTo>
                      <a:pt x="11" y="72"/>
                    </a:moveTo>
                    <a:cubicBezTo>
                      <a:pt x="0" y="72"/>
                      <a:pt x="0" y="72"/>
                      <a:pt x="0" y="72"/>
                    </a:cubicBezTo>
                    <a:cubicBezTo>
                      <a:pt x="0" y="2"/>
                      <a:pt x="0" y="2"/>
                      <a:pt x="0" y="2"/>
                    </a:cubicBezTo>
                    <a:cubicBezTo>
                      <a:pt x="11" y="2"/>
                      <a:pt x="11" y="2"/>
                      <a:pt x="11" y="2"/>
                    </a:cubicBezTo>
                    <a:cubicBezTo>
                      <a:pt x="11" y="20"/>
                      <a:pt x="11" y="20"/>
                      <a:pt x="11" y="20"/>
                    </a:cubicBezTo>
                    <a:cubicBezTo>
                      <a:pt x="16" y="9"/>
                      <a:pt x="26" y="0"/>
                      <a:pt x="40" y="1"/>
                    </a:cubicBezTo>
                    <a:cubicBezTo>
                      <a:pt x="40" y="12"/>
                      <a:pt x="40" y="12"/>
                      <a:pt x="40" y="12"/>
                    </a:cubicBezTo>
                    <a:cubicBezTo>
                      <a:pt x="39" y="12"/>
                      <a:pt x="39" y="12"/>
                      <a:pt x="39" y="12"/>
                    </a:cubicBezTo>
                    <a:cubicBezTo>
                      <a:pt x="23" y="12"/>
                      <a:pt x="11" y="23"/>
                      <a:pt x="11" y="44"/>
                    </a:cubicBezTo>
                    <a:lnTo>
                      <a:pt x="11"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1" name="Freeform 64"/>
              <p:cNvSpPr>
                <a:spLocks/>
              </p:cNvSpPr>
              <p:nvPr/>
            </p:nvSpPr>
            <p:spPr bwMode="auto">
              <a:xfrm>
                <a:off x="7553010" y="4080091"/>
                <a:ext cx="272910" cy="449933"/>
              </a:xfrm>
              <a:custGeom>
                <a:avLst/>
                <a:gdLst>
                  <a:gd name="T0" fmla="*/ 29 w 59"/>
                  <a:gd name="T1" fmla="*/ 97 h 97"/>
                  <a:gd name="T2" fmla="*/ 0 w 59"/>
                  <a:gd name="T3" fmla="*/ 80 h 97"/>
                  <a:gd name="T4" fmla="*/ 8 w 59"/>
                  <a:gd name="T5" fmla="*/ 73 h 97"/>
                  <a:gd name="T6" fmla="*/ 30 w 59"/>
                  <a:gd name="T7" fmla="*/ 87 h 97"/>
                  <a:gd name="T8" fmla="*/ 48 w 59"/>
                  <a:gd name="T9" fmla="*/ 64 h 97"/>
                  <a:gd name="T10" fmla="*/ 48 w 59"/>
                  <a:gd name="T11" fmla="*/ 0 h 97"/>
                  <a:gd name="T12" fmla="*/ 59 w 59"/>
                  <a:gd name="T13" fmla="*/ 0 h 97"/>
                  <a:gd name="T14" fmla="*/ 59 w 59"/>
                  <a:gd name="T15" fmla="*/ 64 h 97"/>
                  <a:gd name="T16" fmla="*/ 29 w 59"/>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97">
                    <a:moveTo>
                      <a:pt x="29" y="97"/>
                    </a:moveTo>
                    <a:cubicBezTo>
                      <a:pt x="15" y="97"/>
                      <a:pt x="6" y="90"/>
                      <a:pt x="0" y="80"/>
                    </a:cubicBezTo>
                    <a:cubicBezTo>
                      <a:pt x="8" y="73"/>
                      <a:pt x="8" y="73"/>
                      <a:pt x="8" y="73"/>
                    </a:cubicBezTo>
                    <a:cubicBezTo>
                      <a:pt x="14" y="82"/>
                      <a:pt x="20" y="87"/>
                      <a:pt x="30" y="87"/>
                    </a:cubicBezTo>
                    <a:cubicBezTo>
                      <a:pt x="40" y="87"/>
                      <a:pt x="48" y="79"/>
                      <a:pt x="48" y="64"/>
                    </a:cubicBezTo>
                    <a:cubicBezTo>
                      <a:pt x="48" y="0"/>
                      <a:pt x="48" y="0"/>
                      <a:pt x="48" y="0"/>
                    </a:cubicBezTo>
                    <a:cubicBezTo>
                      <a:pt x="59" y="0"/>
                      <a:pt x="59" y="0"/>
                      <a:pt x="59" y="0"/>
                    </a:cubicBezTo>
                    <a:cubicBezTo>
                      <a:pt x="59" y="64"/>
                      <a:pt x="59" y="64"/>
                      <a:pt x="59" y="64"/>
                    </a:cubicBezTo>
                    <a:cubicBezTo>
                      <a:pt x="59" y="86"/>
                      <a:pt x="46" y="97"/>
                      <a:pt x="29"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2" name="Freeform 65"/>
              <p:cNvSpPr>
                <a:spLocks noEditPoints="1"/>
              </p:cNvSpPr>
              <p:nvPr/>
            </p:nvSpPr>
            <p:spPr bwMode="auto">
              <a:xfrm>
                <a:off x="7908285" y="4187042"/>
                <a:ext cx="342982" cy="342982"/>
              </a:xfrm>
              <a:custGeom>
                <a:avLst/>
                <a:gdLst>
                  <a:gd name="T0" fmla="*/ 37 w 74"/>
                  <a:gd name="T1" fmla="*/ 74 h 74"/>
                  <a:gd name="T2" fmla="*/ 0 w 74"/>
                  <a:gd name="T3" fmla="*/ 37 h 74"/>
                  <a:gd name="T4" fmla="*/ 37 w 74"/>
                  <a:gd name="T5" fmla="*/ 0 h 74"/>
                  <a:gd name="T6" fmla="*/ 74 w 74"/>
                  <a:gd name="T7" fmla="*/ 37 h 74"/>
                  <a:gd name="T8" fmla="*/ 37 w 74"/>
                  <a:gd name="T9" fmla="*/ 74 h 74"/>
                  <a:gd name="T10" fmla="*/ 37 w 74"/>
                  <a:gd name="T11" fmla="*/ 10 h 74"/>
                  <a:gd name="T12" fmla="*/ 11 w 74"/>
                  <a:gd name="T13" fmla="*/ 37 h 74"/>
                  <a:gd name="T14" fmla="*/ 37 w 74"/>
                  <a:gd name="T15" fmla="*/ 65 h 74"/>
                  <a:gd name="T16" fmla="*/ 63 w 74"/>
                  <a:gd name="T17" fmla="*/ 37 h 74"/>
                  <a:gd name="T18" fmla="*/ 37 w 74"/>
                  <a:gd name="T19"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16" y="74"/>
                      <a:pt x="0" y="57"/>
                      <a:pt x="0" y="37"/>
                    </a:cubicBezTo>
                    <a:cubicBezTo>
                      <a:pt x="0" y="17"/>
                      <a:pt x="16" y="0"/>
                      <a:pt x="37" y="0"/>
                    </a:cubicBezTo>
                    <a:cubicBezTo>
                      <a:pt x="58" y="0"/>
                      <a:pt x="74" y="17"/>
                      <a:pt x="74" y="37"/>
                    </a:cubicBezTo>
                    <a:cubicBezTo>
                      <a:pt x="74" y="57"/>
                      <a:pt x="58" y="74"/>
                      <a:pt x="37" y="74"/>
                    </a:cubicBezTo>
                    <a:close/>
                    <a:moveTo>
                      <a:pt x="37" y="10"/>
                    </a:moveTo>
                    <a:cubicBezTo>
                      <a:pt x="22" y="10"/>
                      <a:pt x="11" y="22"/>
                      <a:pt x="11" y="37"/>
                    </a:cubicBezTo>
                    <a:cubicBezTo>
                      <a:pt x="11" y="52"/>
                      <a:pt x="22" y="65"/>
                      <a:pt x="37" y="65"/>
                    </a:cubicBezTo>
                    <a:cubicBezTo>
                      <a:pt x="52" y="65"/>
                      <a:pt x="63" y="52"/>
                      <a:pt x="63" y="37"/>
                    </a:cubicBezTo>
                    <a:cubicBezTo>
                      <a:pt x="63" y="22"/>
                      <a:pt x="52" y="10"/>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3" name="Freeform 66"/>
              <p:cNvSpPr>
                <a:spLocks/>
              </p:cNvSpPr>
              <p:nvPr/>
            </p:nvSpPr>
            <p:spPr bwMode="auto">
              <a:xfrm>
                <a:off x="8325027" y="4195647"/>
                <a:ext cx="282745" cy="334377"/>
              </a:xfrm>
              <a:custGeom>
                <a:avLst/>
                <a:gdLst>
                  <a:gd name="T0" fmla="*/ 51 w 61"/>
                  <a:gd name="T1" fmla="*/ 0 h 72"/>
                  <a:gd name="T2" fmla="*/ 61 w 61"/>
                  <a:gd name="T3" fmla="*/ 0 h 72"/>
                  <a:gd name="T4" fmla="*/ 61 w 61"/>
                  <a:gd name="T5" fmla="*/ 70 h 72"/>
                  <a:gd name="T6" fmla="*/ 51 w 61"/>
                  <a:gd name="T7" fmla="*/ 70 h 72"/>
                  <a:gd name="T8" fmla="*/ 51 w 61"/>
                  <a:gd name="T9" fmla="*/ 58 h 72"/>
                  <a:gd name="T10" fmla="*/ 27 w 61"/>
                  <a:gd name="T11" fmla="*/ 72 h 72"/>
                  <a:gd name="T12" fmla="*/ 0 w 61"/>
                  <a:gd name="T13" fmla="*/ 44 h 72"/>
                  <a:gd name="T14" fmla="*/ 0 w 61"/>
                  <a:gd name="T15" fmla="*/ 0 h 72"/>
                  <a:gd name="T16" fmla="*/ 10 w 61"/>
                  <a:gd name="T17" fmla="*/ 0 h 72"/>
                  <a:gd name="T18" fmla="*/ 10 w 61"/>
                  <a:gd name="T19" fmla="*/ 41 h 72"/>
                  <a:gd name="T20" fmla="*/ 30 w 61"/>
                  <a:gd name="T21" fmla="*/ 62 h 72"/>
                  <a:gd name="T22" fmla="*/ 51 w 61"/>
                  <a:gd name="T23" fmla="*/ 40 h 72"/>
                  <a:gd name="T24" fmla="*/ 51 w 61"/>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2">
                    <a:moveTo>
                      <a:pt x="51" y="0"/>
                    </a:moveTo>
                    <a:cubicBezTo>
                      <a:pt x="61" y="0"/>
                      <a:pt x="61" y="0"/>
                      <a:pt x="61" y="0"/>
                    </a:cubicBezTo>
                    <a:cubicBezTo>
                      <a:pt x="61" y="70"/>
                      <a:pt x="61" y="70"/>
                      <a:pt x="61" y="70"/>
                    </a:cubicBezTo>
                    <a:cubicBezTo>
                      <a:pt x="51" y="70"/>
                      <a:pt x="51" y="70"/>
                      <a:pt x="51" y="70"/>
                    </a:cubicBezTo>
                    <a:cubicBezTo>
                      <a:pt x="51" y="58"/>
                      <a:pt x="51" y="58"/>
                      <a:pt x="51" y="58"/>
                    </a:cubicBezTo>
                    <a:cubicBezTo>
                      <a:pt x="46" y="66"/>
                      <a:pt x="39" y="72"/>
                      <a:pt x="27" y="72"/>
                    </a:cubicBezTo>
                    <a:cubicBezTo>
                      <a:pt x="10" y="72"/>
                      <a:pt x="0" y="60"/>
                      <a:pt x="0" y="44"/>
                    </a:cubicBezTo>
                    <a:cubicBezTo>
                      <a:pt x="0" y="0"/>
                      <a:pt x="0" y="0"/>
                      <a:pt x="0" y="0"/>
                    </a:cubicBezTo>
                    <a:cubicBezTo>
                      <a:pt x="10" y="0"/>
                      <a:pt x="10" y="0"/>
                      <a:pt x="10" y="0"/>
                    </a:cubicBezTo>
                    <a:cubicBezTo>
                      <a:pt x="10" y="41"/>
                      <a:pt x="10" y="41"/>
                      <a:pt x="10" y="41"/>
                    </a:cubicBezTo>
                    <a:cubicBezTo>
                      <a:pt x="10" y="54"/>
                      <a:pt x="17" y="62"/>
                      <a:pt x="30" y="62"/>
                    </a:cubicBezTo>
                    <a:cubicBezTo>
                      <a:pt x="42" y="62"/>
                      <a:pt x="51" y="53"/>
                      <a:pt x="51" y="40"/>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4" name="Freeform 67"/>
              <p:cNvSpPr>
                <a:spLocks/>
              </p:cNvSpPr>
              <p:nvPr/>
            </p:nvSpPr>
            <p:spPr bwMode="auto">
              <a:xfrm>
                <a:off x="8709806" y="4187042"/>
                <a:ext cx="180711" cy="333147"/>
              </a:xfrm>
              <a:custGeom>
                <a:avLst/>
                <a:gdLst>
                  <a:gd name="T0" fmla="*/ 10 w 39"/>
                  <a:gd name="T1" fmla="*/ 72 h 72"/>
                  <a:gd name="T2" fmla="*/ 0 w 39"/>
                  <a:gd name="T3" fmla="*/ 72 h 72"/>
                  <a:gd name="T4" fmla="*/ 0 w 39"/>
                  <a:gd name="T5" fmla="*/ 2 h 72"/>
                  <a:gd name="T6" fmla="*/ 10 w 39"/>
                  <a:gd name="T7" fmla="*/ 2 h 72"/>
                  <a:gd name="T8" fmla="*/ 10 w 39"/>
                  <a:gd name="T9" fmla="*/ 20 h 72"/>
                  <a:gd name="T10" fmla="*/ 39 w 39"/>
                  <a:gd name="T11" fmla="*/ 1 h 72"/>
                  <a:gd name="T12" fmla="*/ 39 w 39"/>
                  <a:gd name="T13" fmla="*/ 12 h 72"/>
                  <a:gd name="T14" fmla="*/ 38 w 39"/>
                  <a:gd name="T15" fmla="*/ 12 h 72"/>
                  <a:gd name="T16" fmla="*/ 10 w 39"/>
                  <a:gd name="T17" fmla="*/ 44 h 72"/>
                  <a:gd name="T18" fmla="*/ 10 w 39"/>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72">
                    <a:moveTo>
                      <a:pt x="10" y="72"/>
                    </a:moveTo>
                    <a:cubicBezTo>
                      <a:pt x="0" y="72"/>
                      <a:pt x="0" y="72"/>
                      <a:pt x="0" y="72"/>
                    </a:cubicBezTo>
                    <a:cubicBezTo>
                      <a:pt x="0" y="2"/>
                      <a:pt x="0" y="2"/>
                      <a:pt x="0" y="2"/>
                    </a:cubicBezTo>
                    <a:cubicBezTo>
                      <a:pt x="10" y="2"/>
                      <a:pt x="10" y="2"/>
                      <a:pt x="10" y="2"/>
                    </a:cubicBezTo>
                    <a:cubicBezTo>
                      <a:pt x="10" y="20"/>
                      <a:pt x="10" y="20"/>
                      <a:pt x="10" y="20"/>
                    </a:cubicBezTo>
                    <a:cubicBezTo>
                      <a:pt x="15" y="9"/>
                      <a:pt x="25" y="0"/>
                      <a:pt x="39" y="1"/>
                    </a:cubicBezTo>
                    <a:cubicBezTo>
                      <a:pt x="39" y="12"/>
                      <a:pt x="39" y="12"/>
                      <a:pt x="39" y="12"/>
                    </a:cubicBezTo>
                    <a:cubicBezTo>
                      <a:pt x="38" y="12"/>
                      <a:pt x="38" y="12"/>
                      <a:pt x="38" y="12"/>
                    </a:cubicBezTo>
                    <a:cubicBezTo>
                      <a:pt x="22" y="12"/>
                      <a:pt x="10" y="23"/>
                      <a:pt x="10" y="44"/>
                    </a:cubicBezTo>
                    <a:lnTo>
                      <a:pt x="1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5" name="Freeform 68"/>
              <p:cNvSpPr>
                <a:spLocks/>
              </p:cNvSpPr>
              <p:nvPr/>
            </p:nvSpPr>
            <p:spPr bwMode="auto">
              <a:xfrm>
                <a:off x="8949524" y="4187042"/>
                <a:ext cx="282745" cy="333147"/>
              </a:xfrm>
              <a:custGeom>
                <a:avLst/>
                <a:gdLst>
                  <a:gd name="T0" fmla="*/ 10 w 61"/>
                  <a:gd name="T1" fmla="*/ 72 h 72"/>
                  <a:gd name="T2" fmla="*/ 0 w 61"/>
                  <a:gd name="T3" fmla="*/ 72 h 72"/>
                  <a:gd name="T4" fmla="*/ 0 w 61"/>
                  <a:gd name="T5" fmla="*/ 2 h 72"/>
                  <a:gd name="T6" fmla="*/ 10 w 61"/>
                  <a:gd name="T7" fmla="*/ 2 h 72"/>
                  <a:gd name="T8" fmla="*/ 10 w 61"/>
                  <a:gd name="T9" fmla="*/ 14 h 72"/>
                  <a:gd name="T10" fmla="*/ 34 w 61"/>
                  <a:gd name="T11" fmla="*/ 0 h 72"/>
                  <a:gd name="T12" fmla="*/ 61 w 61"/>
                  <a:gd name="T13" fmla="*/ 29 h 72"/>
                  <a:gd name="T14" fmla="*/ 61 w 61"/>
                  <a:gd name="T15" fmla="*/ 72 h 72"/>
                  <a:gd name="T16" fmla="*/ 51 w 61"/>
                  <a:gd name="T17" fmla="*/ 72 h 72"/>
                  <a:gd name="T18" fmla="*/ 51 w 61"/>
                  <a:gd name="T19" fmla="*/ 31 h 72"/>
                  <a:gd name="T20" fmla="*/ 31 w 61"/>
                  <a:gd name="T21" fmla="*/ 10 h 72"/>
                  <a:gd name="T22" fmla="*/ 10 w 61"/>
                  <a:gd name="T23" fmla="*/ 32 h 72"/>
                  <a:gd name="T24" fmla="*/ 10 w 61"/>
                  <a:gd name="T2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72">
                    <a:moveTo>
                      <a:pt x="10" y="72"/>
                    </a:moveTo>
                    <a:cubicBezTo>
                      <a:pt x="0" y="72"/>
                      <a:pt x="0" y="72"/>
                      <a:pt x="0" y="72"/>
                    </a:cubicBezTo>
                    <a:cubicBezTo>
                      <a:pt x="0" y="2"/>
                      <a:pt x="0" y="2"/>
                      <a:pt x="0" y="2"/>
                    </a:cubicBezTo>
                    <a:cubicBezTo>
                      <a:pt x="10" y="2"/>
                      <a:pt x="10" y="2"/>
                      <a:pt x="10" y="2"/>
                    </a:cubicBezTo>
                    <a:cubicBezTo>
                      <a:pt x="10" y="14"/>
                      <a:pt x="10" y="14"/>
                      <a:pt x="10" y="14"/>
                    </a:cubicBezTo>
                    <a:cubicBezTo>
                      <a:pt x="15" y="7"/>
                      <a:pt x="22" y="0"/>
                      <a:pt x="34" y="0"/>
                    </a:cubicBezTo>
                    <a:cubicBezTo>
                      <a:pt x="51" y="0"/>
                      <a:pt x="61" y="12"/>
                      <a:pt x="61" y="29"/>
                    </a:cubicBezTo>
                    <a:cubicBezTo>
                      <a:pt x="61" y="72"/>
                      <a:pt x="61" y="72"/>
                      <a:pt x="61" y="72"/>
                    </a:cubicBezTo>
                    <a:cubicBezTo>
                      <a:pt x="51" y="72"/>
                      <a:pt x="51" y="72"/>
                      <a:pt x="51" y="72"/>
                    </a:cubicBezTo>
                    <a:cubicBezTo>
                      <a:pt x="51" y="31"/>
                      <a:pt x="51" y="31"/>
                      <a:pt x="51" y="31"/>
                    </a:cubicBezTo>
                    <a:cubicBezTo>
                      <a:pt x="51" y="18"/>
                      <a:pt x="44" y="10"/>
                      <a:pt x="31" y="10"/>
                    </a:cubicBezTo>
                    <a:cubicBezTo>
                      <a:pt x="19" y="10"/>
                      <a:pt x="10" y="19"/>
                      <a:pt x="10" y="32"/>
                    </a:cubicBezTo>
                    <a:lnTo>
                      <a:pt x="1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6" name="Freeform 69"/>
              <p:cNvSpPr>
                <a:spLocks noEditPoints="1"/>
              </p:cNvSpPr>
              <p:nvPr/>
            </p:nvSpPr>
            <p:spPr bwMode="auto">
              <a:xfrm>
                <a:off x="9310946" y="4187042"/>
                <a:ext cx="306103" cy="342982"/>
              </a:xfrm>
              <a:custGeom>
                <a:avLst/>
                <a:gdLst>
                  <a:gd name="T0" fmla="*/ 35 w 66"/>
                  <a:gd name="T1" fmla="*/ 65 h 74"/>
                  <a:gd name="T2" fmla="*/ 57 w 66"/>
                  <a:gd name="T3" fmla="*/ 55 h 74"/>
                  <a:gd name="T4" fmla="*/ 64 w 66"/>
                  <a:gd name="T5" fmla="*/ 61 h 74"/>
                  <a:gd name="T6" fmla="*/ 35 w 66"/>
                  <a:gd name="T7" fmla="*/ 74 h 74"/>
                  <a:gd name="T8" fmla="*/ 0 w 66"/>
                  <a:gd name="T9" fmla="*/ 37 h 74"/>
                  <a:gd name="T10" fmla="*/ 34 w 66"/>
                  <a:gd name="T11" fmla="*/ 0 h 74"/>
                  <a:gd name="T12" fmla="*/ 66 w 66"/>
                  <a:gd name="T13" fmla="*/ 38 h 74"/>
                  <a:gd name="T14" fmla="*/ 66 w 66"/>
                  <a:gd name="T15" fmla="*/ 41 h 74"/>
                  <a:gd name="T16" fmla="*/ 10 w 66"/>
                  <a:gd name="T17" fmla="*/ 41 h 74"/>
                  <a:gd name="T18" fmla="*/ 35 w 66"/>
                  <a:gd name="T19" fmla="*/ 65 h 74"/>
                  <a:gd name="T20" fmla="*/ 56 w 66"/>
                  <a:gd name="T21" fmla="*/ 33 h 74"/>
                  <a:gd name="T22" fmla="*/ 33 w 66"/>
                  <a:gd name="T23" fmla="*/ 9 h 74"/>
                  <a:gd name="T24" fmla="*/ 10 w 66"/>
                  <a:gd name="T25" fmla="*/ 33 h 74"/>
                  <a:gd name="T26" fmla="*/ 56 w 66"/>
                  <a:gd name="T27"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74">
                    <a:moveTo>
                      <a:pt x="35" y="65"/>
                    </a:moveTo>
                    <a:cubicBezTo>
                      <a:pt x="45" y="65"/>
                      <a:pt x="52" y="61"/>
                      <a:pt x="57" y="55"/>
                    </a:cubicBezTo>
                    <a:cubicBezTo>
                      <a:pt x="64" y="61"/>
                      <a:pt x="64" y="61"/>
                      <a:pt x="64" y="61"/>
                    </a:cubicBezTo>
                    <a:cubicBezTo>
                      <a:pt x="57" y="69"/>
                      <a:pt x="48" y="74"/>
                      <a:pt x="35" y="74"/>
                    </a:cubicBezTo>
                    <a:cubicBezTo>
                      <a:pt x="16" y="74"/>
                      <a:pt x="0" y="59"/>
                      <a:pt x="0" y="37"/>
                    </a:cubicBezTo>
                    <a:cubicBezTo>
                      <a:pt x="0" y="17"/>
                      <a:pt x="14" y="0"/>
                      <a:pt x="34" y="0"/>
                    </a:cubicBezTo>
                    <a:cubicBezTo>
                      <a:pt x="54" y="0"/>
                      <a:pt x="66" y="17"/>
                      <a:pt x="66" y="38"/>
                    </a:cubicBezTo>
                    <a:cubicBezTo>
                      <a:pt x="66" y="39"/>
                      <a:pt x="66" y="40"/>
                      <a:pt x="66" y="41"/>
                    </a:cubicBezTo>
                    <a:cubicBezTo>
                      <a:pt x="10" y="41"/>
                      <a:pt x="10" y="41"/>
                      <a:pt x="10" y="41"/>
                    </a:cubicBezTo>
                    <a:cubicBezTo>
                      <a:pt x="12" y="56"/>
                      <a:pt x="23" y="65"/>
                      <a:pt x="35" y="65"/>
                    </a:cubicBezTo>
                    <a:close/>
                    <a:moveTo>
                      <a:pt x="56" y="33"/>
                    </a:moveTo>
                    <a:cubicBezTo>
                      <a:pt x="55" y="20"/>
                      <a:pt x="47" y="9"/>
                      <a:pt x="33" y="9"/>
                    </a:cubicBezTo>
                    <a:cubicBezTo>
                      <a:pt x="21" y="9"/>
                      <a:pt x="12" y="20"/>
                      <a:pt x="10" y="33"/>
                    </a:cubicBezTo>
                    <a:lnTo>
                      <a:pt x="5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7" name="Freeform 70"/>
              <p:cNvSpPr>
                <a:spLocks/>
              </p:cNvSpPr>
              <p:nvPr/>
            </p:nvSpPr>
            <p:spPr bwMode="auto">
              <a:xfrm>
                <a:off x="9644094" y="4195647"/>
                <a:ext cx="328231" cy="426576"/>
              </a:xfrm>
              <a:custGeom>
                <a:avLst/>
                <a:gdLst>
                  <a:gd name="T0" fmla="*/ 41 w 71"/>
                  <a:gd name="T1" fmla="*/ 73 h 92"/>
                  <a:gd name="T2" fmla="*/ 18 w 71"/>
                  <a:gd name="T3" fmla="*/ 92 h 92"/>
                  <a:gd name="T4" fmla="*/ 3 w 71"/>
                  <a:gd name="T5" fmla="*/ 89 h 92"/>
                  <a:gd name="T6" fmla="*/ 7 w 71"/>
                  <a:gd name="T7" fmla="*/ 81 h 92"/>
                  <a:gd name="T8" fmla="*/ 18 w 71"/>
                  <a:gd name="T9" fmla="*/ 83 h 92"/>
                  <a:gd name="T10" fmla="*/ 32 w 71"/>
                  <a:gd name="T11" fmla="*/ 70 h 92"/>
                  <a:gd name="T12" fmla="*/ 0 w 71"/>
                  <a:gd name="T13" fmla="*/ 0 h 92"/>
                  <a:gd name="T14" fmla="*/ 12 w 71"/>
                  <a:gd name="T15" fmla="*/ 0 h 92"/>
                  <a:gd name="T16" fmla="*/ 37 w 71"/>
                  <a:gd name="T17" fmla="*/ 59 h 92"/>
                  <a:gd name="T18" fmla="*/ 60 w 71"/>
                  <a:gd name="T19" fmla="*/ 0 h 92"/>
                  <a:gd name="T20" fmla="*/ 71 w 71"/>
                  <a:gd name="T21" fmla="*/ 0 h 92"/>
                  <a:gd name="T22" fmla="*/ 41 w 71"/>
                  <a:gd name="T23"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92">
                    <a:moveTo>
                      <a:pt x="41" y="73"/>
                    </a:moveTo>
                    <a:cubicBezTo>
                      <a:pt x="35" y="87"/>
                      <a:pt x="29" y="92"/>
                      <a:pt x="18" y="92"/>
                    </a:cubicBezTo>
                    <a:cubicBezTo>
                      <a:pt x="12" y="92"/>
                      <a:pt x="8" y="91"/>
                      <a:pt x="3" y="89"/>
                    </a:cubicBezTo>
                    <a:cubicBezTo>
                      <a:pt x="7" y="81"/>
                      <a:pt x="7" y="81"/>
                      <a:pt x="7" y="81"/>
                    </a:cubicBezTo>
                    <a:cubicBezTo>
                      <a:pt x="10" y="82"/>
                      <a:pt x="13" y="83"/>
                      <a:pt x="18" y="83"/>
                    </a:cubicBezTo>
                    <a:cubicBezTo>
                      <a:pt x="24" y="83"/>
                      <a:pt x="28" y="80"/>
                      <a:pt x="32" y="70"/>
                    </a:cubicBezTo>
                    <a:cubicBezTo>
                      <a:pt x="0" y="0"/>
                      <a:pt x="0" y="0"/>
                      <a:pt x="0" y="0"/>
                    </a:cubicBezTo>
                    <a:cubicBezTo>
                      <a:pt x="12" y="0"/>
                      <a:pt x="12" y="0"/>
                      <a:pt x="12" y="0"/>
                    </a:cubicBezTo>
                    <a:cubicBezTo>
                      <a:pt x="37" y="59"/>
                      <a:pt x="37" y="59"/>
                      <a:pt x="37" y="59"/>
                    </a:cubicBezTo>
                    <a:cubicBezTo>
                      <a:pt x="60" y="0"/>
                      <a:pt x="60" y="0"/>
                      <a:pt x="60" y="0"/>
                    </a:cubicBezTo>
                    <a:cubicBezTo>
                      <a:pt x="71" y="0"/>
                      <a:pt x="71" y="0"/>
                      <a:pt x="71" y="0"/>
                    </a:cubicBezTo>
                    <a:lnTo>
                      <a:pt x="41"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sp>
            <p:nvSpPr>
              <p:cNvPr id="88" name="Rectangle 71"/>
              <p:cNvSpPr>
                <a:spLocks noChangeArrowheads="1"/>
              </p:cNvSpPr>
              <p:nvPr/>
            </p:nvSpPr>
            <p:spPr bwMode="auto">
              <a:xfrm>
                <a:off x="10000599" y="4455035"/>
                <a:ext cx="60237" cy="65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defRPr/>
                </a:pPr>
                <a:endParaRPr lang="en-US" sz="1799" dirty="0">
                  <a:solidFill>
                    <a:srgbClr val="002142"/>
                  </a:solidFill>
                  <a:latin typeface="Arial"/>
                </a:endParaRPr>
              </a:p>
            </p:txBody>
          </p:sp>
        </p:grpSp>
        <p:cxnSp>
          <p:nvCxnSpPr>
            <p:cNvPr id="9" name="Straight Connector 8">
              <a:extLst>
                <a:ext uri="{FF2B5EF4-FFF2-40B4-BE49-F238E27FC236}">
                  <a16:creationId xmlns:a16="http://schemas.microsoft.com/office/drawing/2014/main" id="{9DF85848-19BD-412B-87DD-B92ECF85CB5D}"/>
                </a:ext>
              </a:extLst>
            </p:cNvPr>
            <p:cNvCxnSpPr>
              <a:cxnSpLocks/>
            </p:cNvCxnSpPr>
            <p:nvPr/>
          </p:nvCxnSpPr>
          <p:spPr bwMode="gray">
            <a:xfrm>
              <a:off x="7680797" y="4403817"/>
              <a:ext cx="160502" cy="474981"/>
            </a:xfrm>
            <a:prstGeom prst="line">
              <a:avLst/>
            </a:prstGeom>
            <a:ln w="28575" cap="rnd">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3B52F1-B229-462C-9FC1-130FC097C413}"/>
                </a:ext>
              </a:extLst>
            </p:cNvPr>
            <p:cNvCxnSpPr>
              <a:cxnSpLocks/>
            </p:cNvCxnSpPr>
            <p:nvPr/>
          </p:nvCxnSpPr>
          <p:spPr bwMode="gray">
            <a:xfrm>
              <a:off x="7571113" y="4745474"/>
              <a:ext cx="45052" cy="133324"/>
            </a:xfrm>
            <a:prstGeom prst="line">
              <a:avLst/>
            </a:prstGeom>
            <a:ln w="28575" cap="rnd">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102" name="Rectangle 9">
            <a:extLst>
              <a:ext uri="{FF2B5EF4-FFF2-40B4-BE49-F238E27FC236}">
                <a16:creationId xmlns:a16="http://schemas.microsoft.com/office/drawing/2014/main" id="{5215F034-563D-420D-9050-E8EDFDD31EF1}"/>
              </a:ext>
            </a:extLst>
          </p:cNvPr>
          <p:cNvSpPr>
            <a:spLocks noChangeArrowheads="1"/>
          </p:cNvSpPr>
          <p:nvPr/>
        </p:nvSpPr>
        <p:spPr bwMode="auto">
          <a:xfrm>
            <a:off x="2406372" y="5234288"/>
            <a:ext cx="37338" cy="445395"/>
          </a:xfrm>
          <a:prstGeom prst="rect">
            <a:avLst/>
          </a:pr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03" name="Freeform 10">
            <a:extLst>
              <a:ext uri="{FF2B5EF4-FFF2-40B4-BE49-F238E27FC236}">
                <a16:creationId xmlns:a16="http://schemas.microsoft.com/office/drawing/2014/main" id="{78C4FE42-F786-4205-82EC-96F2BEFD13B7}"/>
              </a:ext>
            </a:extLst>
          </p:cNvPr>
          <p:cNvSpPr>
            <a:spLocks/>
          </p:cNvSpPr>
          <p:nvPr/>
        </p:nvSpPr>
        <p:spPr bwMode="auto">
          <a:xfrm>
            <a:off x="2943454" y="5234288"/>
            <a:ext cx="330713" cy="445395"/>
          </a:xfrm>
          <a:custGeom>
            <a:avLst/>
            <a:gdLst>
              <a:gd name="T0" fmla="*/ 28 w 248"/>
              <a:gd name="T1" fmla="*/ 53 h 334"/>
              <a:gd name="T2" fmla="*/ 28 w 248"/>
              <a:gd name="T3" fmla="*/ 53 h 334"/>
              <a:gd name="T4" fmla="*/ 28 w 248"/>
              <a:gd name="T5" fmla="*/ 334 h 334"/>
              <a:gd name="T6" fmla="*/ 0 w 248"/>
              <a:gd name="T7" fmla="*/ 334 h 334"/>
              <a:gd name="T8" fmla="*/ 0 w 248"/>
              <a:gd name="T9" fmla="*/ 0 h 334"/>
              <a:gd name="T10" fmla="*/ 33 w 248"/>
              <a:gd name="T11" fmla="*/ 0 h 334"/>
              <a:gd name="T12" fmla="*/ 220 w 248"/>
              <a:gd name="T13" fmla="*/ 286 h 334"/>
              <a:gd name="T14" fmla="*/ 220 w 248"/>
              <a:gd name="T15" fmla="*/ 286 h 334"/>
              <a:gd name="T16" fmla="*/ 220 w 248"/>
              <a:gd name="T17" fmla="*/ 0 h 334"/>
              <a:gd name="T18" fmla="*/ 248 w 248"/>
              <a:gd name="T19" fmla="*/ 0 h 334"/>
              <a:gd name="T20" fmla="*/ 248 w 248"/>
              <a:gd name="T21" fmla="*/ 334 h 334"/>
              <a:gd name="T22" fmla="*/ 215 w 248"/>
              <a:gd name="T23" fmla="*/ 334 h 334"/>
              <a:gd name="T24" fmla="*/ 28 w 248"/>
              <a:gd name="T25" fmla="*/ 5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334">
                <a:moveTo>
                  <a:pt x="28" y="53"/>
                </a:moveTo>
                <a:lnTo>
                  <a:pt x="28" y="53"/>
                </a:lnTo>
                <a:lnTo>
                  <a:pt x="28" y="334"/>
                </a:lnTo>
                <a:lnTo>
                  <a:pt x="0" y="334"/>
                </a:lnTo>
                <a:lnTo>
                  <a:pt x="0" y="0"/>
                </a:lnTo>
                <a:lnTo>
                  <a:pt x="33" y="0"/>
                </a:lnTo>
                <a:lnTo>
                  <a:pt x="220" y="286"/>
                </a:lnTo>
                <a:lnTo>
                  <a:pt x="220" y="286"/>
                </a:lnTo>
                <a:lnTo>
                  <a:pt x="220" y="0"/>
                </a:lnTo>
                <a:lnTo>
                  <a:pt x="248" y="0"/>
                </a:lnTo>
                <a:lnTo>
                  <a:pt x="248" y="334"/>
                </a:lnTo>
                <a:lnTo>
                  <a:pt x="215" y="334"/>
                </a:lnTo>
                <a:lnTo>
                  <a:pt x="28" y="53"/>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04" name="Freeform 11">
            <a:extLst>
              <a:ext uri="{FF2B5EF4-FFF2-40B4-BE49-F238E27FC236}">
                <a16:creationId xmlns:a16="http://schemas.microsoft.com/office/drawing/2014/main" id="{B52F25E3-11B2-45E5-ADBE-822996A7F5FD}"/>
              </a:ext>
            </a:extLst>
          </p:cNvPr>
          <p:cNvSpPr>
            <a:spLocks/>
          </p:cNvSpPr>
          <p:nvPr/>
        </p:nvSpPr>
        <p:spPr bwMode="auto">
          <a:xfrm>
            <a:off x="3773909" y="5234288"/>
            <a:ext cx="329378" cy="445395"/>
          </a:xfrm>
          <a:custGeom>
            <a:avLst/>
            <a:gdLst>
              <a:gd name="T0" fmla="*/ 28 w 247"/>
              <a:gd name="T1" fmla="*/ 53 h 334"/>
              <a:gd name="T2" fmla="*/ 28 w 247"/>
              <a:gd name="T3" fmla="*/ 53 h 334"/>
              <a:gd name="T4" fmla="*/ 28 w 247"/>
              <a:gd name="T5" fmla="*/ 334 h 334"/>
              <a:gd name="T6" fmla="*/ 0 w 247"/>
              <a:gd name="T7" fmla="*/ 334 h 334"/>
              <a:gd name="T8" fmla="*/ 0 w 247"/>
              <a:gd name="T9" fmla="*/ 0 h 334"/>
              <a:gd name="T10" fmla="*/ 32 w 247"/>
              <a:gd name="T11" fmla="*/ 0 h 334"/>
              <a:gd name="T12" fmla="*/ 219 w 247"/>
              <a:gd name="T13" fmla="*/ 286 h 334"/>
              <a:gd name="T14" fmla="*/ 219 w 247"/>
              <a:gd name="T15" fmla="*/ 286 h 334"/>
              <a:gd name="T16" fmla="*/ 219 w 247"/>
              <a:gd name="T17" fmla="*/ 0 h 334"/>
              <a:gd name="T18" fmla="*/ 247 w 247"/>
              <a:gd name="T19" fmla="*/ 0 h 334"/>
              <a:gd name="T20" fmla="*/ 247 w 247"/>
              <a:gd name="T21" fmla="*/ 334 h 334"/>
              <a:gd name="T22" fmla="*/ 214 w 247"/>
              <a:gd name="T23" fmla="*/ 334 h 334"/>
              <a:gd name="T24" fmla="*/ 28 w 247"/>
              <a:gd name="T25" fmla="*/ 5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34">
                <a:moveTo>
                  <a:pt x="28" y="53"/>
                </a:moveTo>
                <a:lnTo>
                  <a:pt x="28" y="53"/>
                </a:lnTo>
                <a:lnTo>
                  <a:pt x="28" y="334"/>
                </a:lnTo>
                <a:lnTo>
                  <a:pt x="0" y="334"/>
                </a:lnTo>
                <a:lnTo>
                  <a:pt x="0" y="0"/>
                </a:lnTo>
                <a:lnTo>
                  <a:pt x="32" y="0"/>
                </a:lnTo>
                <a:lnTo>
                  <a:pt x="219" y="286"/>
                </a:lnTo>
                <a:lnTo>
                  <a:pt x="219" y="286"/>
                </a:lnTo>
                <a:lnTo>
                  <a:pt x="219" y="0"/>
                </a:lnTo>
                <a:lnTo>
                  <a:pt x="247" y="0"/>
                </a:lnTo>
                <a:lnTo>
                  <a:pt x="247" y="334"/>
                </a:lnTo>
                <a:lnTo>
                  <a:pt x="214" y="334"/>
                </a:lnTo>
                <a:lnTo>
                  <a:pt x="28" y="53"/>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05" name="Freeform 12">
            <a:extLst>
              <a:ext uri="{FF2B5EF4-FFF2-40B4-BE49-F238E27FC236}">
                <a16:creationId xmlns:a16="http://schemas.microsoft.com/office/drawing/2014/main" id="{FD54D1AF-CD76-4069-A0E8-F0C8DE2794F5}"/>
              </a:ext>
            </a:extLst>
          </p:cNvPr>
          <p:cNvSpPr>
            <a:spLocks noEditPoints="1"/>
          </p:cNvSpPr>
          <p:nvPr/>
        </p:nvSpPr>
        <p:spPr bwMode="auto">
          <a:xfrm>
            <a:off x="4603031" y="5227620"/>
            <a:ext cx="404056" cy="465398"/>
          </a:xfrm>
          <a:custGeom>
            <a:avLst/>
            <a:gdLst>
              <a:gd name="T0" fmla="*/ 65 w 65"/>
              <a:gd name="T1" fmla="*/ 36 h 72"/>
              <a:gd name="T2" fmla="*/ 56 w 65"/>
              <a:gd name="T3" fmla="*/ 61 h 72"/>
              <a:gd name="T4" fmla="*/ 32 w 65"/>
              <a:gd name="T5" fmla="*/ 72 h 72"/>
              <a:gd name="T6" fmla="*/ 9 w 65"/>
              <a:gd name="T7" fmla="*/ 62 h 72"/>
              <a:gd name="T8" fmla="*/ 0 w 65"/>
              <a:gd name="T9" fmla="*/ 36 h 72"/>
              <a:gd name="T10" fmla="*/ 9 w 65"/>
              <a:gd name="T11" fmla="*/ 10 h 72"/>
              <a:gd name="T12" fmla="*/ 32 w 65"/>
              <a:gd name="T13" fmla="*/ 0 h 72"/>
              <a:gd name="T14" fmla="*/ 56 w 65"/>
              <a:gd name="T15" fmla="*/ 10 h 72"/>
              <a:gd name="T16" fmla="*/ 65 w 65"/>
              <a:gd name="T17" fmla="*/ 36 h 72"/>
              <a:gd name="T18" fmla="*/ 58 w 65"/>
              <a:gd name="T19" fmla="*/ 36 h 72"/>
              <a:gd name="T20" fmla="*/ 51 w 65"/>
              <a:gd name="T21" fmla="*/ 14 h 72"/>
              <a:gd name="T22" fmla="*/ 32 w 65"/>
              <a:gd name="T23" fmla="*/ 5 h 72"/>
              <a:gd name="T24" fmla="*/ 13 w 65"/>
              <a:gd name="T25" fmla="*/ 15 h 72"/>
              <a:gd name="T26" fmla="*/ 7 w 65"/>
              <a:gd name="T27" fmla="*/ 36 h 72"/>
              <a:gd name="T28" fmla="*/ 13 w 65"/>
              <a:gd name="T29" fmla="*/ 57 h 72"/>
              <a:gd name="T30" fmla="*/ 32 w 65"/>
              <a:gd name="T31" fmla="*/ 66 h 72"/>
              <a:gd name="T32" fmla="*/ 51 w 65"/>
              <a:gd name="T33" fmla="*/ 57 h 72"/>
              <a:gd name="T34" fmla="*/ 58 w 65"/>
              <a:gd name="T35"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72">
                <a:moveTo>
                  <a:pt x="65" y="36"/>
                </a:moveTo>
                <a:cubicBezTo>
                  <a:pt x="65" y="46"/>
                  <a:pt x="62" y="55"/>
                  <a:pt x="56" y="61"/>
                </a:cubicBezTo>
                <a:cubicBezTo>
                  <a:pt x="50" y="68"/>
                  <a:pt x="42" y="72"/>
                  <a:pt x="32" y="72"/>
                </a:cubicBezTo>
                <a:cubicBezTo>
                  <a:pt x="23" y="72"/>
                  <a:pt x="15" y="68"/>
                  <a:pt x="9" y="62"/>
                </a:cubicBezTo>
                <a:cubicBezTo>
                  <a:pt x="3" y="55"/>
                  <a:pt x="0" y="47"/>
                  <a:pt x="0" y="36"/>
                </a:cubicBezTo>
                <a:cubicBezTo>
                  <a:pt x="0" y="25"/>
                  <a:pt x="3" y="16"/>
                  <a:pt x="9" y="10"/>
                </a:cubicBezTo>
                <a:cubicBezTo>
                  <a:pt x="15" y="3"/>
                  <a:pt x="23" y="0"/>
                  <a:pt x="32" y="0"/>
                </a:cubicBezTo>
                <a:cubicBezTo>
                  <a:pt x="42" y="0"/>
                  <a:pt x="50" y="3"/>
                  <a:pt x="56" y="10"/>
                </a:cubicBezTo>
                <a:cubicBezTo>
                  <a:pt x="62" y="17"/>
                  <a:pt x="65" y="25"/>
                  <a:pt x="65" y="36"/>
                </a:cubicBezTo>
                <a:close/>
                <a:moveTo>
                  <a:pt x="58" y="36"/>
                </a:moveTo>
                <a:cubicBezTo>
                  <a:pt x="58" y="27"/>
                  <a:pt x="56" y="20"/>
                  <a:pt x="51" y="14"/>
                </a:cubicBezTo>
                <a:cubicBezTo>
                  <a:pt x="47" y="8"/>
                  <a:pt x="40" y="5"/>
                  <a:pt x="32" y="5"/>
                </a:cubicBezTo>
                <a:cubicBezTo>
                  <a:pt x="24" y="5"/>
                  <a:pt x="18" y="8"/>
                  <a:pt x="13" y="15"/>
                </a:cubicBezTo>
                <a:cubicBezTo>
                  <a:pt x="9" y="20"/>
                  <a:pt x="7" y="27"/>
                  <a:pt x="7" y="36"/>
                </a:cubicBezTo>
                <a:cubicBezTo>
                  <a:pt x="7" y="44"/>
                  <a:pt x="9" y="51"/>
                  <a:pt x="13" y="57"/>
                </a:cubicBezTo>
                <a:cubicBezTo>
                  <a:pt x="18" y="63"/>
                  <a:pt x="24" y="66"/>
                  <a:pt x="32" y="66"/>
                </a:cubicBezTo>
                <a:cubicBezTo>
                  <a:pt x="40" y="66"/>
                  <a:pt x="47" y="63"/>
                  <a:pt x="51" y="57"/>
                </a:cubicBezTo>
                <a:cubicBezTo>
                  <a:pt x="56" y="51"/>
                  <a:pt x="58" y="44"/>
                  <a:pt x="58" y="36"/>
                </a:cubicBez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06" name="Freeform 13">
            <a:extLst>
              <a:ext uri="{FF2B5EF4-FFF2-40B4-BE49-F238E27FC236}">
                <a16:creationId xmlns:a16="http://schemas.microsoft.com/office/drawing/2014/main" id="{D9F231B9-2703-4B56-A62F-AC2DFCEC74D3}"/>
              </a:ext>
            </a:extLst>
          </p:cNvPr>
          <p:cNvSpPr>
            <a:spLocks/>
          </p:cNvSpPr>
          <p:nvPr/>
        </p:nvSpPr>
        <p:spPr bwMode="auto">
          <a:xfrm>
            <a:off x="5506828" y="5234288"/>
            <a:ext cx="354716" cy="445395"/>
          </a:xfrm>
          <a:custGeom>
            <a:avLst/>
            <a:gdLst>
              <a:gd name="T0" fmla="*/ 0 w 266"/>
              <a:gd name="T1" fmla="*/ 0 h 334"/>
              <a:gd name="T2" fmla="*/ 28 w 266"/>
              <a:gd name="T3" fmla="*/ 0 h 334"/>
              <a:gd name="T4" fmla="*/ 131 w 266"/>
              <a:gd name="T5" fmla="*/ 300 h 334"/>
              <a:gd name="T6" fmla="*/ 135 w 266"/>
              <a:gd name="T7" fmla="*/ 300 h 334"/>
              <a:gd name="T8" fmla="*/ 238 w 266"/>
              <a:gd name="T9" fmla="*/ 0 h 334"/>
              <a:gd name="T10" fmla="*/ 266 w 266"/>
              <a:gd name="T11" fmla="*/ 0 h 334"/>
              <a:gd name="T12" fmla="*/ 149 w 266"/>
              <a:gd name="T13" fmla="*/ 334 h 334"/>
              <a:gd name="T14" fmla="*/ 112 w 266"/>
              <a:gd name="T15" fmla="*/ 334 h 334"/>
              <a:gd name="T16" fmla="*/ 0 w 266"/>
              <a:gd name="T1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334">
                <a:moveTo>
                  <a:pt x="0" y="0"/>
                </a:moveTo>
                <a:lnTo>
                  <a:pt x="28" y="0"/>
                </a:lnTo>
                <a:lnTo>
                  <a:pt x="131" y="300"/>
                </a:lnTo>
                <a:lnTo>
                  <a:pt x="135" y="300"/>
                </a:lnTo>
                <a:lnTo>
                  <a:pt x="238" y="0"/>
                </a:lnTo>
                <a:lnTo>
                  <a:pt x="266" y="0"/>
                </a:lnTo>
                <a:lnTo>
                  <a:pt x="149" y="334"/>
                </a:lnTo>
                <a:lnTo>
                  <a:pt x="112" y="334"/>
                </a:lnTo>
                <a:lnTo>
                  <a:pt x="0"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07" name="Freeform 14">
            <a:extLst>
              <a:ext uri="{FF2B5EF4-FFF2-40B4-BE49-F238E27FC236}">
                <a16:creationId xmlns:a16="http://schemas.microsoft.com/office/drawing/2014/main" id="{D60CB30D-0F15-40B9-896B-6B98CCA33A0A}"/>
              </a:ext>
            </a:extLst>
          </p:cNvPr>
          <p:cNvSpPr>
            <a:spLocks noEditPoints="1"/>
          </p:cNvSpPr>
          <p:nvPr/>
        </p:nvSpPr>
        <p:spPr bwMode="auto">
          <a:xfrm>
            <a:off x="6361288" y="5234288"/>
            <a:ext cx="380052" cy="445395"/>
          </a:xfrm>
          <a:custGeom>
            <a:avLst/>
            <a:gdLst>
              <a:gd name="T0" fmla="*/ 131 w 285"/>
              <a:gd name="T1" fmla="*/ 0 h 334"/>
              <a:gd name="T2" fmla="*/ 164 w 285"/>
              <a:gd name="T3" fmla="*/ 0 h 334"/>
              <a:gd name="T4" fmla="*/ 285 w 285"/>
              <a:gd name="T5" fmla="*/ 334 h 334"/>
              <a:gd name="T6" fmla="*/ 257 w 285"/>
              <a:gd name="T7" fmla="*/ 334 h 334"/>
              <a:gd name="T8" fmla="*/ 215 w 285"/>
              <a:gd name="T9" fmla="*/ 232 h 334"/>
              <a:gd name="T10" fmla="*/ 70 w 285"/>
              <a:gd name="T11" fmla="*/ 232 h 334"/>
              <a:gd name="T12" fmla="*/ 33 w 285"/>
              <a:gd name="T13" fmla="*/ 334 h 334"/>
              <a:gd name="T14" fmla="*/ 0 w 285"/>
              <a:gd name="T15" fmla="*/ 334 h 334"/>
              <a:gd name="T16" fmla="*/ 131 w 285"/>
              <a:gd name="T17" fmla="*/ 0 h 334"/>
              <a:gd name="T18" fmla="*/ 80 w 285"/>
              <a:gd name="T19" fmla="*/ 203 h 334"/>
              <a:gd name="T20" fmla="*/ 206 w 285"/>
              <a:gd name="T21" fmla="*/ 203 h 334"/>
              <a:gd name="T22" fmla="*/ 145 w 285"/>
              <a:gd name="T23" fmla="*/ 34 h 334"/>
              <a:gd name="T24" fmla="*/ 145 w 285"/>
              <a:gd name="T25" fmla="*/ 34 h 334"/>
              <a:gd name="T26" fmla="*/ 80 w 285"/>
              <a:gd name="T27" fmla="*/ 20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334">
                <a:moveTo>
                  <a:pt x="131" y="0"/>
                </a:moveTo>
                <a:lnTo>
                  <a:pt x="164" y="0"/>
                </a:lnTo>
                <a:lnTo>
                  <a:pt x="285" y="334"/>
                </a:lnTo>
                <a:lnTo>
                  <a:pt x="257" y="334"/>
                </a:lnTo>
                <a:lnTo>
                  <a:pt x="215" y="232"/>
                </a:lnTo>
                <a:lnTo>
                  <a:pt x="70" y="232"/>
                </a:lnTo>
                <a:lnTo>
                  <a:pt x="33" y="334"/>
                </a:lnTo>
                <a:lnTo>
                  <a:pt x="0" y="334"/>
                </a:lnTo>
                <a:lnTo>
                  <a:pt x="131" y="0"/>
                </a:lnTo>
                <a:close/>
                <a:moveTo>
                  <a:pt x="80" y="203"/>
                </a:moveTo>
                <a:lnTo>
                  <a:pt x="206" y="203"/>
                </a:lnTo>
                <a:lnTo>
                  <a:pt x="145" y="34"/>
                </a:lnTo>
                <a:lnTo>
                  <a:pt x="145" y="34"/>
                </a:lnTo>
                <a:lnTo>
                  <a:pt x="80" y="203"/>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08" name="Freeform 15">
            <a:extLst>
              <a:ext uri="{FF2B5EF4-FFF2-40B4-BE49-F238E27FC236}">
                <a16:creationId xmlns:a16="http://schemas.microsoft.com/office/drawing/2014/main" id="{655E4CF0-4680-4F42-8408-EDC7F9B28A22}"/>
              </a:ext>
            </a:extLst>
          </p:cNvPr>
          <p:cNvSpPr>
            <a:spLocks/>
          </p:cNvSpPr>
          <p:nvPr/>
        </p:nvSpPr>
        <p:spPr bwMode="auto">
          <a:xfrm>
            <a:off x="7241081" y="5234288"/>
            <a:ext cx="310709" cy="445395"/>
          </a:xfrm>
          <a:custGeom>
            <a:avLst/>
            <a:gdLst>
              <a:gd name="T0" fmla="*/ 233 w 233"/>
              <a:gd name="T1" fmla="*/ 0 h 334"/>
              <a:gd name="T2" fmla="*/ 233 w 233"/>
              <a:gd name="T3" fmla="*/ 29 h 334"/>
              <a:gd name="T4" fmla="*/ 131 w 233"/>
              <a:gd name="T5" fmla="*/ 29 h 334"/>
              <a:gd name="T6" fmla="*/ 131 w 233"/>
              <a:gd name="T7" fmla="*/ 334 h 334"/>
              <a:gd name="T8" fmla="*/ 98 w 233"/>
              <a:gd name="T9" fmla="*/ 334 h 334"/>
              <a:gd name="T10" fmla="*/ 98 w 233"/>
              <a:gd name="T11" fmla="*/ 29 h 334"/>
              <a:gd name="T12" fmla="*/ 0 w 233"/>
              <a:gd name="T13" fmla="*/ 29 h 334"/>
              <a:gd name="T14" fmla="*/ 0 w 233"/>
              <a:gd name="T15" fmla="*/ 0 h 334"/>
              <a:gd name="T16" fmla="*/ 233 w 233"/>
              <a:gd name="T1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334">
                <a:moveTo>
                  <a:pt x="233" y="0"/>
                </a:moveTo>
                <a:lnTo>
                  <a:pt x="233" y="29"/>
                </a:lnTo>
                <a:lnTo>
                  <a:pt x="131" y="29"/>
                </a:lnTo>
                <a:lnTo>
                  <a:pt x="131" y="334"/>
                </a:lnTo>
                <a:lnTo>
                  <a:pt x="98" y="334"/>
                </a:lnTo>
                <a:lnTo>
                  <a:pt x="98" y="29"/>
                </a:lnTo>
                <a:lnTo>
                  <a:pt x="0" y="29"/>
                </a:lnTo>
                <a:lnTo>
                  <a:pt x="0" y="0"/>
                </a:lnTo>
                <a:lnTo>
                  <a:pt x="233" y="0"/>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09" name="Rectangle 16">
            <a:extLst>
              <a:ext uri="{FF2B5EF4-FFF2-40B4-BE49-F238E27FC236}">
                <a16:creationId xmlns:a16="http://schemas.microsoft.com/office/drawing/2014/main" id="{D160B1D3-EE92-4B33-8C90-3226E3D8747A}"/>
              </a:ext>
            </a:extLst>
          </p:cNvPr>
          <p:cNvSpPr>
            <a:spLocks noChangeArrowheads="1"/>
          </p:cNvSpPr>
          <p:nvPr/>
        </p:nvSpPr>
        <p:spPr bwMode="auto">
          <a:xfrm>
            <a:off x="8051534" y="5234288"/>
            <a:ext cx="44006" cy="445395"/>
          </a:xfrm>
          <a:prstGeom prst="rect">
            <a:avLst/>
          </a:pr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10" name="Freeform 17">
            <a:extLst>
              <a:ext uri="{FF2B5EF4-FFF2-40B4-BE49-F238E27FC236}">
                <a16:creationId xmlns:a16="http://schemas.microsoft.com/office/drawing/2014/main" id="{DFDB04F0-362C-40EB-87A1-18FB8CEBD90F}"/>
              </a:ext>
            </a:extLst>
          </p:cNvPr>
          <p:cNvSpPr>
            <a:spLocks noEditPoints="1"/>
          </p:cNvSpPr>
          <p:nvPr/>
        </p:nvSpPr>
        <p:spPr bwMode="auto">
          <a:xfrm>
            <a:off x="8595283" y="5227620"/>
            <a:ext cx="404056" cy="465398"/>
          </a:xfrm>
          <a:custGeom>
            <a:avLst/>
            <a:gdLst>
              <a:gd name="T0" fmla="*/ 65 w 65"/>
              <a:gd name="T1" fmla="*/ 36 h 72"/>
              <a:gd name="T2" fmla="*/ 56 w 65"/>
              <a:gd name="T3" fmla="*/ 61 h 72"/>
              <a:gd name="T4" fmla="*/ 33 w 65"/>
              <a:gd name="T5" fmla="*/ 72 h 72"/>
              <a:gd name="T6" fmla="*/ 9 w 65"/>
              <a:gd name="T7" fmla="*/ 62 h 72"/>
              <a:gd name="T8" fmla="*/ 0 w 65"/>
              <a:gd name="T9" fmla="*/ 36 h 72"/>
              <a:gd name="T10" fmla="*/ 9 w 65"/>
              <a:gd name="T11" fmla="*/ 10 h 72"/>
              <a:gd name="T12" fmla="*/ 33 w 65"/>
              <a:gd name="T13" fmla="*/ 0 h 72"/>
              <a:gd name="T14" fmla="*/ 56 w 65"/>
              <a:gd name="T15" fmla="*/ 10 h 72"/>
              <a:gd name="T16" fmla="*/ 65 w 65"/>
              <a:gd name="T17" fmla="*/ 36 h 72"/>
              <a:gd name="T18" fmla="*/ 58 w 65"/>
              <a:gd name="T19" fmla="*/ 36 h 72"/>
              <a:gd name="T20" fmla="*/ 52 w 65"/>
              <a:gd name="T21" fmla="*/ 14 h 72"/>
              <a:gd name="T22" fmla="*/ 33 w 65"/>
              <a:gd name="T23" fmla="*/ 5 h 72"/>
              <a:gd name="T24" fmla="*/ 14 w 65"/>
              <a:gd name="T25" fmla="*/ 15 h 72"/>
              <a:gd name="T26" fmla="*/ 7 w 65"/>
              <a:gd name="T27" fmla="*/ 36 h 72"/>
              <a:gd name="T28" fmla="*/ 14 w 65"/>
              <a:gd name="T29" fmla="*/ 57 h 72"/>
              <a:gd name="T30" fmla="*/ 33 w 65"/>
              <a:gd name="T31" fmla="*/ 66 h 72"/>
              <a:gd name="T32" fmla="*/ 52 w 65"/>
              <a:gd name="T33" fmla="*/ 57 h 72"/>
              <a:gd name="T34" fmla="*/ 58 w 65"/>
              <a:gd name="T35"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72">
                <a:moveTo>
                  <a:pt x="65" y="36"/>
                </a:moveTo>
                <a:cubicBezTo>
                  <a:pt x="65" y="46"/>
                  <a:pt x="62" y="55"/>
                  <a:pt x="56" y="61"/>
                </a:cubicBezTo>
                <a:cubicBezTo>
                  <a:pt x="50" y="68"/>
                  <a:pt x="42" y="72"/>
                  <a:pt x="33" y="72"/>
                </a:cubicBezTo>
                <a:cubicBezTo>
                  <a:pt x="23" y="72"/>
                  <a:pt x="15" y="68"/>
                  <a:pt x="9" y="62"/>
                </a:cubicBezTo>
                <a:cubicBezTo>
                  <a:pt x="3" y="55"/>
                  <a:pt x="0" y="47"/>
                  <a:pt x="0" y="36"/>
                </a:cubicBezTo>
                <a:cubicBezTo>
                  <a:pt x="0" y="25"/>
                  <a:pt x="3" y="16"/>
                  <a:pt x="9" y="10"/>
                </a:cubicBezTo>
                <a:cubicBezTo>
                  <a:pt x="15" y="3"/>
                  <a:pt x="23" y="0"/>
                  <a:pt x="33" y="0"/>
                </a:cubicBezTo>
                <a:cubicBezTo>
                  <a:pt x="42" y="0"/>
                  <a:pt x="50" y="3"/>
                  <a:pt x="56" y="10"/>
                </a:cubicBezTo>
                <a:cubicBezTo>
                  <a:pt x="62" y="17"/>
                  <a:pt x="65" y="25"/>
                  <a:pt x="65" y="36"/>
                </a:cubicBezTo>
                <a:close/>
                <a:moveTo>
                  <a:pt x="58" y="36"/>
                </a:moveTo>
                <a:cubicBezTo>
                  <a:pt x="58" y="27"/>
                  <a:pt x="56" y="20"/>
                  <a:pt x="52" y="14"/>
                </a:cubicBezTo>
                <a:cubicBezTo>
                  <a:pt x="47" y="8"/>
                  <a:pt x="41" y="5"/>
                  <a:pt x="33" y="5"/>
                </a:cubicBezTo>
                <a:cubicBezTo>
                  <a:pt x="25" y="5"/>
                  <a:pt x="18" y="8"/>
                  <a:pt x="14" y="15"/>
                </a:cubicBezTo>
                <a:cubicBezTo>
                  <a:pt x="9" y="20"/>
                  <a:pt x="7" y="27"/>
                  <a:pt x="7" y="36"/>
                </a:cubicBezTo>
                <a:cubicBezTo>
                  <a:pt x="7" y="44"/>
                  <a:pt x="9" y="51"/>
                  <a:pt x="14" y="57"/>
                </a:cubicBezTo>
                <a:cubicBezTo>
                  <a:pt x="18" y="63"/>
                  <a:pt x="25" y="66"/>
                  <a:pt x="33" y="66"/>
                </a:cubicBezTo>
                <a:cubicBezTo>
                  <a:pt x="41" y="66"/>
                  <a:pt x="47" y="63"/>
                  <a:pt x="52" y="57"/>
                </a:cubicBezTo>
                <a:cubicBezTo>
                  <a:pt x="56" y="51"/>
                  <a:pt x="58" y="44"/>
                  <a:pt x="58" y="36"/>
                </a:cubicBez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11" name="Freeform 18">
            <a:extLst>
              <a:ext uri="{FF2B5EF4-FFF2-40B4-BE49-F238E27FC236}">
                <a16:creationId xmlns:a16="http://schemas.microsoft.com/office/drawing/2014/main" id="{C3054E9A-8315-44E6-A85F-3A5768C411A4}"/>
              </a:ext>
            </a:extLst>
          </p:cNvPr>
          <p:cNvSpPr>
            <a:spLocks/>
          </p:cNvSpPr>
          <p:nvPr/>
        </p:nvSpPr>
        <p:spPr bwMode="auto">
          <a:xfrm>
            <a:off x="9499080" y="5234288"/>
            <a:ext cx="330713" cy="445395"/>
          </a:xfrm>
          <a:custGeom>
            <a:avLst/>
            <a:gdLst>
              <a:gd name="T0" fmla="*/ 28 w 248"/>
              <a:gd name="T1" fmla="*/ 53 h 334"/>
              <a:gd name="T2" fmla="*/ 28 w 248"/>
              <a:gd name="T3" fmla="*/ 53 h 334"/>
              <a:gd name="T4" fmla="*/ 28 w 248"/>
              <a:gd name="T5" fmla="*/ 334 h 334"/>
              <a:gd name="T6" fmla="*/ 0 w 248"/>
              <a:gd name="T7" fmla="*/ 334 h 334"/>
              <a:gd name="T8" fmla="*/ 0 w 248"/>
              <a:gd name="T9" fmla="*/ 0 h 334"/>
              <a:gd name="T10" fmla="*/ 28 w 248"/>
              <a:gd name="T11" fmla="*/ 0 h 334"/>
              <a:gd name="T12" fmla="*/ 220 w 248"/>
              <a:gd name="T13" fmla="*/ 286 h 334"/>
              <a:gd name="T14" fmla="*/ 220 w 248"/>
              <a:gd name="T15" fmla="*/ 286 h 334"/>
              <a:gd name="T16" fmla="*/ 220 w 248"/>
              <a:gd name="T17" fmla="*/ 0 h 334"/>
              <a:gd name="T18" fmla="*/ 248 w 248"/>
              <a:gd name="T19" fmla="*/ 0 h 334"/>
              <a:gd name="T20" fmla="*/ 248 w 248"/>
              <a:gd name="T21" fmla="*/ 334 h 334"/>
              <a:gd name="T22" fmla="*/ 215 w 248"/>
              <a:gd name="T23" fmla="*/ 334 h 334"/>
              <a:gd name="T24" fmla="*/ 28 w 248"/>
              <a:gd name="T25" fmla="*/ 5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 h="334">
                <a:moveTo>
                  <a:pt x="28" y="53"/>
                </a:moveTo>
                <a:lnTo>
                  <a:pt x="28" y="53"/>
                </a:lnTo>
                <a:lnTo>
                  <a:pt x="28" y="334"/>
                </a:lnTo>
                <a:lnTo>
                  <a:pt x="0" y="334"/>
                </a:lnTo>
                <a:lnTo>
                  <a:pt x="0" y="0"/>
                </a:lnTo>
                <a:lnTo>
                  <a:pt x="28" y="0"/>
                </a:lnTo>
                <a:lnTo>
                  <a:pt x="220" y="286"/>
                </a:lnTo>
                <a:lnTo>
                  <a:pt x="220" y="286"/>
                </a:lnTo>
                <a:lnTo>
                  <a:pt x="220" y="0"/>
                </a:lnTo>
                <a:lnTo>
                  <a:pt x="248" y="0"/>
                </a:lnTo>
                <a:lnTo>
                  <a:pt x="248" y="334"/>
                </a:lnTo>
                <a:lnTo>
                  <a:pt x="215" y="334"/>
                </a:lnTo>
                <a:lnTo>
                  <a:pt x="28" y="53"/>
                </a:lnTo>
                <a:close/>
              </a:path>
            </a:pathLst>
          </a:custGeom>
          <a:solidFill>
            <a:schemeClr val="tx2"/>
          </a:solidFill>
          <a:ln>
            <a:noFill/>
          </a:ln>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cxnSp>
        <p:nvCxnSpPr>
          <p:cNvPr id="114" name="Straight Connector 113">
            <a:extLst>
              <a:ext uri="{FF2B5EF4-FFF2-40B4-BE49-F238E27FC236}">
                <a16:creationId xmlns:a16="http://schemas.microsoft.com/office/drawing/2014/main" id="{8546699C-CE05-42CE-B56C-D75E884FAA8E}"/>
              </a:ext>
            </a:extLst>
          </p:cNvPr>
          <p:cNvCxnSpPr/>
          <p:nvPr/>
        </p:nvCxnSpPr>
        <p:spPr bwMode="gray">
          <a:xfrm>
            <a:off x="2314605" y="5026607"/>
            <a:ext cx="762184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6563B56-C97D-4C31-BACB-12D7E3C765BE}"/>
              </a:ext>
            </a:extLst>
          </p:cNvPr>
          <p:cNvCxnSpPr/>
          <p:nvPr/>
        </p:nvCxnSpPr>
        <p:spPr bwMode="gray">
          <a:xfrm>
            <a:off x="2314605" y="5880913"/>
            <a:ext cx="7621849"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useBgFill="1">
        <p:nvSpPr>
          <p:cNvPr id="332" name="Rectangle 331">
            <a:extLst>
              <a:ext uri="{FF2B5EF4-FFF2-40B4-BE49-F238E27FC236}">
                <a16:creationId xmlns:a16="http://schemas.microsoft.com/office/drawing/2014/main" id="{10EA0CDD-F47B-4DAF-BBA0-36222BBE4108}"/>
              </a:ext>
            </a:extLst>
          </p:cNvPr>
          <p:cNvSpPr/>
          <p:nvPr>
            <p:custDataLst>
              <p:tags r:id="rId1"/>
            </p:custDataLst>
          </p:nvPr>
        </p:nvSpPr>
        <p:spPr>
          <a:xfrm>
            <a:off x="1666668" y="409001"/>
            <a:ext cx="8800973" cy="5808851"/>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dirty="0">
              <a:solidFill>
                <a:srgbClr val="002142"/>
              </a:solidFill>
              <a:latin typeface="Metropolis"/>
            </a:endParaRPr>
          </a:p>
        </p:txBody>
      </p:sp>
      <p:grpSp>
        <p:nvGrpSpPr>
          <p:cNvPr id="92" name="Group 91">
            <a:extLst>
              <a:ext uri="{FF2B5EF4-FFF2-40B4-BE49-F238E27FC236}">
                <a16:creationId xmlns:a16="http://schemas.microsoft.com/office/drawing/2014/main" id="{E7F42ACC-BC66-4E22-8E2E-F9F49437D49A}"/>
              </a:ext>
            </a:extLst>
          </p:cNvPr>
          <p:cNvGrpSpPr/>
          <p:nvPr>
            <p:custDataLst>
              <p:tags r:id="rId2"/>
            </p:custDataLst>
          </p:nvPr>
        </p:nvGrpSpPr>
        <p:grpSpPr>
          <a:xfrm>
            <a:off x="-134" y="2123953"/>
            <a:ext cx="12189091" cy="2610097"/>
            <a:chOff x="-3443" y="2136216"/>
            <a:chExt cx="12192266" cy="2610777"/>
          </a:xfrm>
        </p:grpSpPr>
        <p:grpSp>
          <p:nvGrpSpPr>
            <p:cNvPr id="760" name="Group 759">
              <a:extLst>
                <a:ext uri="{FF2B5EF4-FFF2-40B4-BE49-F238E27FC236}">
                  <a16:creationId xmlns:a16="http://schemas.microsoft.com/office/drawing/2014/main" id="{2ACB4AA2-D5C1-4E2E-987E-D050C831A75F}"/>
                </a:ext>
              </a:extLst>
            </p:cNvPr>
            <p:cNvGrpSpPr/>
            <p:nvPr/>
          </p:nvGrpSpPr>
          <p:grpSpPr>
            <a:xfrm>
              <a:off x="-3443" y="2136216"/>
              <a:ext cx="12186286" cy="2610777"/>
              <a:chOff x="-3443" y="2136216"/>
              <a:chExt cx="12186286" cy="2610777"/>
            </a:xfrm>
          </p:grpSpPr>
          <p:sp>
            <p:nvSpPr>
              <p:cNvPr id="764" name="Right Triangle 763">
                <a:extLst>
                  <a:ext uri="{FF2B5EF4-FFF2-40B4-BE49-F238E27FC236}">
                    <a16:creationId xmlns:a16="http://schemas.microsoft.com/office/drawing/2014/main" id="{75B28010-057A-4CF2-BCC9-B5C6D36AF3D0}"/>
                  </a:ext>
                </a:extLst>
              </p:cNvPr>
              <p:cNvSpPr/>
              <p:nvPr/>
            </p:nvSpPr>
            <p:spPr>
              <a:xfrm>
                <a:off x="1735469"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65" name="Right Triangle 764">
                <a:extLst>
                  <a:ext uri="{FF2B5EF4-FFF2-40B4-BE49-F238E27FC236}">
                    <a16:creationId xmlns:a16="http://schemas.microsoft.com/office/drawing/2014/main" id="{58154186-3935-48EF-9793-01E8F9884E78}"/>
                  </a:ext>
                </a:extLst>
              </p:cNvPr>
              <p:cNvSpPr/>
              <p:nvPr/>
            </p:nvSpPr>
            <p:spPr>
              <a:xfrm flipV="1">
                <a:off x="1735469"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66" name="Right Triangle 765">
                <a:extLst>
                  <a:ext uri="{FF2B5EF4-FFF2-40B4-BE49-F238E27FC236}">
                    <a16:creationId xmlns:a16="http://schemas.microsoft.com/office/drawing/2014/main" id="{B1AE068B-58A4-40D8-B3F0-B8CD8F381C8B}"/>
                  </a:ext>
                </a:extLst>
              </p:cNvPr>
              <p:cNvSpPr/>
              <p:nvPr/>
            </p:nvSpPr>
            <p:spPr>
              <a:xfrm rot="10800000">
                <a:off x="1735469" y="3876228"/>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67" name="Right Triangle 766">
                <a:extLst>
                  <a:ext uri="{FF2B5EF4-FFF2-40B4-BE49-F238E27FC236}">
                    <a16:creationId xmlns:a16="http://schemas.microsoft.com/office/drawing/2014/main" id="{8932C22A-B8B4-4251-8640-96956322F959}"/>
                  </a:ext>
                </a:extLst>
              </p:cNvPr>
              <p:cNvSpPr/>
              <p:nvPr/>
            </p:nvSpPr>
            <p:spPr>
              <a:xfrm>
                <a:off x="1735469" y="2136216"/>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68" name="Right Triangle 767">
                <a:extLst>
                  <a:ext uri="{FF2B5EF4-FFF2-40B4-BE49-F238E27FC236}">
                    <a16:creationId xmlns:a16="http://schemas.microsoft.com/office/drawing/2014/main" id="{6CE935C8-BE32-4077-BB9D-8CE8FE295BA4}"/>
                  </a:ext>
                </a:extLst>
              </p:cNvPr>
              <p:cNvSpPr/>
              <p:nvPr/>
            </p:nvSpPr>
            <p:spPr>
              <a:xfrm flipH="1" flipV="1">
                <a:off x="2606234"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69" name="Right Triangle 768">
                <a:extLst>
                  <a:ext uri="{FF2B5EF4-FFF2-40B4-BE49-F238E27FC236}">
                    <a16:creationId xmlns:a16="http://schemas.microsoft.com/office/drawing/2014/main" id="{1FCFE4D6-8CF2-4102-8853-CFBE5F75E3F1}"/>
                  </a:ext>
                </a:extLst>
              </p:cNvPr>
              <p:cNvSpPr/>
              <p:nvPr/>
            </p:nvSpPr>
            <p:spPr>
              <a:xfrm rot="10800000" flipH="1" flipV="1">
                <a:off x="2606235"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0" name="Right Triangle 769">
                <a:extLst>
                  <a:ext uri="{FF2B5EF4-FFF2-40B4-BE49-F238E27FC236}">
                    <a16:creationId xmlns:a16="http://schemas.microsoft.com/office/drawing/2014/main" id="{F3AAE58E-707E-40EA-8B6E-514941B2ACC9}"/>
                  </a:ext>
                </a:extLst>
              </p:cNvPr>
              <p:cNvSpPr/>
              <p:nvPr/>
            </p:nvSpPr>
            <p:spPr>
              <a:xfrm flipH="1">
                <a:off x="2606234"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1" name="Right Triangle 770">
                <a:extLst>
                  <a:ext uri="{FF2B5EF4-FFF2-40B4-BE49-F238E27FC236}">
                    <a16:creationId xmlns:a16="http://schemas.microsoft.com/office/drawing/2014/main" id="{44B8F2E3-AA61-42AB-8560-165F38C75CC3}"/>
                  </a:ext>
                </a:extLst>
              </p:cNvPr>
              <p:cNvSpPr/>
              <p:nvPr/>
            </p:nvSpPr>
            <p:spPr>
              <a:xfrm flipH="1">
                <a:off x="2606234" y="213621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2" name="Right Triangle 771">
                <a:extLst>
                  <a:ext uri="{FF2B5EF4-FFF2-40B4-BE49-F238E27FC236}">
                    <a16:creationId xmlns:a16="http://schemas.microsoft.com/office/drawing/2014/main" id="{47BF6949-476B-4373-A605-50CA46F11DAF}"/>
                  </a:ext>
                </a:extLst>
              </p:cNvPr>
              <p:cNvSpPr/>
              <p:nvPr/>
            </p:nvSpPr>
            <p:spPr>
              <a:xfrm rot="10800000" flipH="1">
                <a:off x="2606235"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3" name="Right Triangle 772">
                <a:extLst>
                  <a:ext uri="{FF2B5EF4-FFF2-40B4-BE49-F238E27FC236}">
                    <a16:creationId xmlns:a16="http://schemas.microsoft.com/office/drawing/2014/main" id="{1EEF2467-13F8-403C-95D0-FF4B16981975}"/>
                  </a:ext>
                </a:extLst>
              </p:cNvPr>
              <p:cNvSpPr/>
              <p:nvPr/>
            </p:nvSpPr>
            <p:spPr>
              <a:xfrm flipV="1">
                <a:off x="3476998" y="300467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4" name="Right Triangle 773">
                <a:extLst>
                  <a:ext uri="{FF2B5EF4-FFF2-40B4-BE49-F238E27FC236}">
                    <a16:creationId xmlns:a16="http://schemas.microsoft.com/office/drawing/2014/main" id="{1B86CDF3-5F0A-44CB-8541-E8CDB4E71050}"/>
                  </a:ext>
                </a:extLst>
              </p:cNvPr>
              <p:cNvSpPr/>
              <p:nvPr/>
            </p:nvSpPr>
            <p:spPr>
              <a:xfrm>
                <a:off x="3476998"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5" name="Right Triangle 774">
                <a:extLst>
                  <a:ext uri="{FF2B5EF4-FFF2-40B4-BE49-F238E27FC236}">
                    <a16:creationId xmlns:a16="http://schemas.microsoft.com/office/drawing/2014/main" id="{41399030-7D5C-407A-8449-6D04A070501E}"/>
                  </a:ext>
                </a:extLst>
              </p:cNvPr>
              <p:cNvSpPr/>
              <p:nvPr/>
            </p:nvSpPr>
            <p:spPr>
              <a:xfrm rot="10800000">
                <a:off x="3476999"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6" name="Right Triangle 775">
                <a:extLst>
                  <a:ext uri="{FF2B5EF4-FFF2-40B4-BE49-F238E27FC236}">
                    <a16:creationId xmlns:a16="http://schemas.microsoft.com/office/drawing/2014/main" id="{7297E234-52C8-49FF-B5C7-ADD63C17D1D9}"/>
                  </a:ext>
                </a:extLst>
              </p:cNvPr>
              <p:cNvSpPr/>
              <p:nvPr/>
            </p:nvSpPr>
            <p:spPr>
              <a:xfrm>
                <a:off x="3476998" y="213621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7" name="Right Triangle 776">
                <a:extLst>
                  <a:ext uri="{FF2B5EF4-FFF2-40B4-BE49-F238E27FC236}">
                    <a16:creationId xmlns:a16="http://schemas.microsoft.com/office/drawing/2014/main" id="{CA17665C-08C7-4AF3-8F36-AC61F5707494}"/>
                  </a:ext>
                </a:extLst>
              </p:cNvPr>
              <p:cNvSpPr/>
              <p:nvPr/>
            </p:nvSpPr>
            <p:spPr>
              <a:xfrm rot="10800000">
                <a:off x="3476998" y="213621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8" name="Right Triangle 777">
                <a:extLst>
                  <a:ext uri="{FF2B5EF4-FFF2-40B4-BE49-F238E27FC236}">
                    <a16:creationId xmlns:a16="http://schemas.microsoft.com/office/drawing/2014/main" id="{B07319EA-45D4-41ED-B5AC-D120C10BB242}"/>
                  </a:ext>
                </a:extLst>
              </p:cNvPr>
              <p:cNvSpPr/>
              <p:nvPr/>
            </p:nvSpPr>
            <p:spPr>
              <a:xfrm flipH="1" flipV="1">
                <a:off x="4347764"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79" name="Right Triangle 778">
                <a:extLst>
                  <a:ext uri="{FF2B5EF4-FFF2-40B4-BE49-F238E27FC236}">
                    <a16:creationId xmlns:a16="http://schemas.microsoft.com/office/drawing/2014/main" id="{8FB2BA00-F0C1-441C-9441-61A0CF75AF48}"/>
                  </a:ext>
                </a:extLst>
              </p:cNvPr>
              <p:cNvSpPr/>
              <p:nvPr/>
            </p:nvSpPr>
            <p:spPr>
              <a:xfrm rot="10800000" flipH="1" flipV="1">
                <a:off x="4347765" y="300467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0" name="Right Triangle 779">
                <a:extLst>
                  <a:ext uri="{FF2B5EF4-FFF2-40B4-BE49-F238E27FC236}">
                    <a16:creationId xmlns:a16="http://schemas.microsoft.com/office/drawing/2014/main" id="{F8F66F12-DD4F-49FA-81B7-477B0D045501}"/>
                  </a:ext>
                </a:extLst>
              </p:cNvPr>
              <p:cNvSpPr/>
              <p:nvPr/>
            </p:nvSpPr>
            <p:spPr>
              <a:xfrm flipH="1">
                <a:off x="4347764"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1" name="Right Triangle 780">
                <a:extLst>
                  <a:ext uri="{FF2B5EF4-FFF2-40B4-BE49-F238E27FC236}">
                    <a16:creationId xmlns:a16="http://schemas.microsoft.com/office/drawing/2014/main" id="{2EB88E44-3AE0-4E32-8D65-EBA0DBAC5954}"/>
                  </a:ext>
                </a:extLst>
              </p:cNvPr>
              <p:cNvSpPr/>
              <p:nvPr/>
            </p:nvSpPr>
            <p:spPr>
              <a:xfrm rot="10800000" flipH="1">
                <a:off x="4347764"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2" name="Right Triangle 781">
                <a:extLst>
                  <a:ext uri="{FF2B5EF4-FFF2-40B4-BE49-F238E27FC236}">
                    <a16:creationId xmlns:a16="http://schemas.microsoft.com/office/drawing/2014/main" id="{C3A9E29E-981A-480B-A9F5-58025DE51349}"/>
                  </a:ext>
                </a:extLst>
              </p:cNvPr>
              <p:cNvSpPr/>
              <p:nvPr/>
            </p:nvSpPr>
            <p:spPr>
              <a:xfrm rot="10800000" flipH="1" flipV="1">
                <a:off x="6090105" y="3004676"/>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3" name="Right Triangle 782">
                <a:extLst>
                  <a:ext uri="{FF2B5EF4-FFF2-40B4-BE49-F238E27FC236}">
                    <a16:creationId xmlns:a16="http://schemas.microsoft.com/office/drawing/2014/main" id="{3F53DF98-FD8B-41C2-8BC6-512692E0DA30}"/>
                  </a:ext>
                </a:extLst>
              </p:cNvPr>
              <p:cNvSpPr/>
              <p:nvPr/>
            </p:nvSpPr>
            <p:spPr>
              <a:xfrm rot="10800000" flipH="1">
                <a:off x="6090105"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4" name="Right Triangle 783">
                <a:extLst>
                  <a:ext uri="{FF2B5EF4-FFF2-40B4-BE49-F238E27FC236}">
                    <a16:creationId xmlns:a16="http://schemas.microsoft.com/office/drawing/2014/main" id="{C7977EA3-A6B6-4EFE-9E01-6207C0655E25}"/>
                  </a:ext>
                </a:extLst>
              </p:cNvPr>
              <p:cNvSpPr/>
              <p:nvPr/>
            </p:nvSpPr>
            <p:spPr>
              <a:xfrm flipH="1">
                <a:off x="6090104" y="2136216"/>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5" name="Right Triangle 784">
                <a:extLst>
                  <a:ext uri="{FF2B5EF4-FFF2-40B4-BE49-F238E27FC236}">
                    <a16:creationId xmlns:a16="http://schemas.microsoft.com/office/drawing/2014/main" id="{9758B86F-7F84-477C-A9FF-56D3833C6EAA}"/>
                  </a:ext>
                </a:extLst>
              </p:cNvPr>
              <p:cNvSpPr/>
              <p:nvPr/>
            </p:nvSpPr>
            <p:spPr>
              <a:xfrm flipV="1">
                <a:off x="5218935"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6" name="Right Triangle 785">
                <a:extLst>
                  <a:ext uri="{FF2B5EF4-FFF2-40B4-BE49-F238E27FC236}">
                    <a16:creationId xmlns:a16="http://schemas.microsoft.com/office/drawing/2014/main" id="{F6EAA7F8-8FD8-404B-A854-4D120F0A6817}"/>
                  </a:ext>
                </a:extLst>
              </p:cNvPr>
              <p:cNvSpPr/>
              <p:nvPr/>
            </p:nvSpPr>
            <p:spPr>
              <a:xfrm rot="10800000" flipV="1">
                <a:off x="5218936"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7" name="Right Triangle 786">
                <a:extLst>
                  <a:ext uri="{FF2B5EF4-FFF2-40B4-BE49-F238E27FC236}">
                    <a16:creationId xmlns:a16="http://schemas.microsoft.com/office/drawing/2014/main" id="{254FF7B8-7873-462D-AE4A-20BC24313DA5}"/>
                  </a:ext>
                </a:extLst>
              </p:cNvPr>
              <p:cNvSpPr/>
              <p:nvPr/>
            </p:nvSpPr>
            <p:spPr>
              <a:xfrm rot="10800000">
                <a:off x="5218936" y="3876228"/>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8" name="Right Triangle 787">
                <a:extLst>
                  <a:ext uri="{FF2B5EF4-FFF2-40B4-BE49-F238E27FC236}">
                    <a16:creationId xmlns:a16="http://schemas.microsoft.com/office/drawing/2014/main" id="{35AC53C3-9117-4CFE-BE64-85E62DAA7884}"/>
                  </a:ext>
                </a:extLst>
              </p:cNvPr>
              <p:cNvSpPr/>
              <p:nvPr/>
            </p:nvSpPr>
            <p:spPr>
              <a:xfrm>
                <a:off x="5218935" y="2136216"/>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89" name="Right Triangle 788">
                <a:extLst>
                  <a:ext uri="{FF2B5EF4-FFF2-40B4-BE49-F238E27FC236}">
                    <a16:creationId xmlns:a16="http://schemas.microsoft.com/office/drawing/2014/main" id="{7BACB399-FB86-4CA6-9B15-39E3CFBA0D05}"/>
                  </a:ext>
                </a:extLst>
              </p:cNvPr>
              <p:cNvSpPr/>
              <p:nvPr/>
            </p:nvSpPr>
            <p:spPr>
              <a:xfrm rot="10800000">
                <a:off x="5218935"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0" name="Right Triangle 789">
                <a:extLst>
                  <a:ext uri="{FF2B5EF4-FFF2-40B4-BE49-F238E27FC236}">
                    <a16:creationId xmlns:a16="http://schemas.microsoft.com/office/drawing/2014/main" id="{AD4F7452-7650-4705-AE92-E16AAE6B67CE}"/>
                  </a:ext>
                </a:extLst>
              </p:cNvPr>
              <p:cNvSpPr/>
              <p:nvPr/>
            </p:nvSpPr>
            <p:spPr>
              <a:xfrm flipV="1">
                <a:off x="-3443" y="3004676"/>
                <a:ext cx="870765" cy="870765"/>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1" name="Right Triangle 790">
                <a:extLst>
                  <a:ext uri="{FF2B5EF4-FFF2-40B4-BE49-F238E27FC236}">
                    <a16:creationId xmlns:a16="http://schemas.microsoft.com/office/drawing/2014/main" id="{CB06B909-793B-40B3-95ED-FCB044047F03}"/>
                  </a:ext>
                </a:extLst>
              </p:cNvPr>
              <p:cNvSpPr/>
              <p:nvPr/>
            </p:nvSpPr>
            <p:spPr>
              <a:xfrm rot="10800000" flipV="1">
                <a:off x="-3442"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2" name="Right Triangle 791">
                <a:extLst>
                  <a:ext uri="{FF2B5EF4-FFF2-40B4-BE49-F238E27FC236}">
                    <a16:creationId xmlns:a16="http://schemas.microsoft.com/office/drawing/2014/main" id="{DF428914-AD9E-4593-803C-23673A047A85}"/>
                  </a:ext>
                </a:extLst>
              </p:cNvPr>
              <p:cNvSpPr/>
              <p:nvPr/>
            </p:nvSpPr>
            <p:spPr>
              <a:xfrm>
                <a:off x="-3443"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3" name="Right Triangle 792">
                <a:extLst>
                  <a:ext uri="{FF2B5EF4-FFF2-40B4-BE49-F238E27FC236}">
                    <a16:creationId xmlns:a16="http://schemas.microsoft.com/office/drawing/2014/main" id="{3256A07E-DC87-43D7-BCEB-436DBCB09724}"/>
                  </a:ext>
                </a:extLst>
              </p:cNvPr>
              <p:cNvSpPr/>
              <p:nvPr/>
            </p:nvSpPr>
            <p:spPr>
              <a:xfrm rot="10800000">
                <a:off x="-3442" y="3876228"/>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4" name="Right Triangle 793">
                <a:extLst>
                  <a:ext uri="{FF2B5EF4-FFF2-40B4-BE49-F238E27FC236}">
                    <a16:creationId xmlns:a16="http://schemas.microsoft.com/office/drawing/2014/main" id="{57594098-D9F3-4690-BE0A-4C2652739860}"/>
                  </a:ext>
                </a:extLst>
              </p:cNvPr>
              <p:cNvSpPr/>
              <p:nvPr/>
            </p:nvSpPr>
            <p:spPr>
              <a:xfrm>
                <a:off x="-3443" y="213621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5" name="Right Triangle 794">
                <a:extLst>
                  <a:ext uri="{FF2B5EF4-FFF2-40B4-BE49-F238E27FC236}">
                    <a16:creationId xmlns:a16="http://schemas.microsoft.com/office/drawing/2014/main" id="{F800E9B4-B288-4864-A3A5-E9EC19F557BA}"/>
                  </a:ext>
                </a:extLst>
              </p:cNvPr>
              <p:cNvSpPr/>
              <p:nvPr/>
            </p:nvSpPr>
            <p:spPr>
              <a:xfrm rot="10800000">
                <a:off x="-3442" y="2136216"/>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6" name="Right Triangle 795">
                <a:extLst>
                  <a:ext uri="{FF2B5EF4-FFF2-40B4-BE49-F238E27FC236}">
                    <a16:creationId xmlns:a16="http://schemas.microsoft.com/office/drawing/2014/main" id="{E493A80D-8CC2-49A5-884F-CFF4C84D9924}"/>
                  </a:ext>
                </a:extLst>
              </p:cNvPr>
              <p:cNvSpPr/>
              <p:nvPr/>
            </p:nvSpPr>
            <p:spPr>
              <a:xfrm flipH="1" flipV="1">
                <a:off x="864594"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7" name="Right Triangle 796">
                <a:extLst>
                  <a:ext uri="{FF2B5EF4-FFF2-40B4-BE49-F238E27FC236}">
                    <a16:creationId xmlns:a16="http://schemas.microsoft.com/office/drawing/2014/main" id="{1617FF20-020F-45BF-A612-833E5034D551}"/>
                  </a:ext>
                </a:extLst>
              </p:cNvPr>
              <p:cNvSpPr/>
              <p:nvPr/>
            </p:nvSpPr>
            <p:spPr>
              <a:xfrm rot="10800000" flipH="1">
                <a:off x="864594"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8" name="Right Triangle 797">
                <a:extLst>
                  <a:ext uri="{FF2B5EF4-FFF2-40B4-BE49-F238E27FC236}">
                    <a16:creationId xmlns:a16="http://schemas.microsoft.com/office/drawing/2014/main" id="{999F37AD-9087-4C34-B0FE-406BA32F49D8}"/>
                  </a:ext>
                </a:extLst>
              </p:cNvPr>
              <p:cNvSpPr/>
              <p:nvPr/>
            </p:nvSpPr>
            <p:spPr>
              <a:xfrm flipH="1">
                <a:off x="864594" y="2136216"/>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799" name="Right Triangle 798">
                <a:extLst>
                  <a:ext uri="{FF2B5EF4-FFF2-40B4-BE49-F238E27FC236}">
                    <a16:creationId xmlns:a16="http://schemas.microsoft.com/office/drawing/2014/main" id="{857904CB-9E60-4DB3-87D3-29535C3565BB}"/>
                  </a:ext>
                </a:extLst>
              </p:cNvPr>
              <p:cNvSpPr/>
              <p:nvPr/>
            </p:nvSpPr>
            <p:spPr>
              <a:xfrm rot="10800000" flipH="1">
                <a:off x="864594"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0" name="Right Triangle 799">
                <a:extLst>
                  <a:ext uri="{FF2B5EF4-FFF2-40B4-BE49-F238E27FC236}">
                    <a16:creationId xmlns:a16="http://schemas.microsoft.com/office/drawing/2014/main" id="{D10A9F6C-AE74-4DA0-867D-0945BDE6B546}"/>
                  </a:ext>
                </a:extLst>
              </p:cNvPr>
              <p:cNvSpPr/>
              <p:nvPr/>
            </p:nvSpPr>
            <p:spPr>
              <a:xfrm flipV="1">
                <a:off x="8699782"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1" name="Right Triangle 800">
                <a:extLst>
                  <a:ext uri="{FF2B5EF4-FFF2-40B4-BE49-F238E27FC236}">
                    <a16:creationId xmlns:a16="http://schemas.microsoft.com/office/drawing/2014/main" id="{BC7756A7-B6F7-4D39-B8E5-4954BC6C12BC}"/>
                  </a:ext>
                </a:extLst>
              </p:cNvPr>
              <p:cNvSpPr/>
              <p:nvPr/>
            </p:nvSpPr>
            <p:spPr>
              <a:xfrm>
                <a:off x="8699782"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2" name="Right Triangle 801">
                <a:extLst>
                  <a:ext uri="{FF2B5EF4-FFF2-40B4-BE49-F238E27FC236}">
                    <a16:creationId xmlns:a16="http://schemas.microsoft.com/office/drawing/2014/main" id="{1A996508-1F6C-45A1-AE10-9D9CCEDDB056}"/>
                  </a:ext>
                </a:extLst>
              </p:cNvPr>
              <p:cNvSpPr/>
              <p:nvPr/>
            </p:nvSpPr>
            <p:spPr>
              <a:xfrm rot="10800000">
                <a:off x="8699782" y="3876228"/>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3" name="Right Triangle 802">
                <a:extLst>
                  <a:ext uri="{FF2B5EF4-FFF2-40B4-BE49-F238E27FC236}">
                    <a16:creationId xmlns:a16="http://schemas.microsoft.com/office/drawing/2014/main" id="{4D5068C6-EFBB-4FC1-8041-093DDC763535}"/>
                  </a:ext>
                </a:extLst>
              </p:cNvPr>
              <p:cNvSpPr/>
              <p:nvPr/>
            </p:nvSpPr>
            <p:spPr>
              <a:xfrm>
                <a:off x="8699782" y="2136216"/>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4" name="Right Triangle 803">
                <a:extLst>
                  <a:ext uri="{FF2B5EF4-FFF2-40B4-BE49-F238E27FC236}">
                    <a16:creationId xmlns:a16="http://schemas.microsoft.com/office/drawing/2014/main" id="{8BF9D579-AE6D-4D42-A032-AB67267D3665}"/>
                  </a:ext>
                </a:extLst>
              </p:cNvPr>
              <p:cNvSpPr/>
              <p:nvPr/>
            </p:nvSpPr>
            <p:spPr>
              <a:xfrm flipH="1" flipV="1">
                <a:off x="9570547"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5" name="Right Triangle 804">
                <a:extLst>
                  <a:ext uri="{FF2B5EF4-FFF2-40B4-BE49-F238E27FC236}">
                    <a16:creationId xmlns:a16="http://schemas.microsoft.com/office/drawing/2014/main" id="{C7B7012B-470F-4F64-A3E2-34C4367D2DC8}"/>
                  </a:ext>
                </a:extLst>
              </p:cNvPr>
              <p:cNvSpPr/>
              <p:nvPr/>
            </p:nvSpPr>
            <p:spPr>
              <a:xfrm rot="10800000" flipH="1" flipV="1">
                <a:off x="9570548" y="300467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6" name="Right Triangle 805">
                <a:extLst>
                  <a:ext uri="{FF2B5EF4-FFF2-40B4-BE49-F238E27FC236}">
                    <a16:creationId xmlns:a16="http://schemas.microsoft.com/office/drawing/2014/main" id="{3B3E6034-9857-4360-A441-229B75B90834}"/>
                  </a:ext>
                </a:extLst>
              </p:cNvPr>
              <p:cNvSpPr/>
              <p:nvPr/>
            </p:nvSpPr>
            <p:spPr>
              <a:xfrm flipH="1">
                <a:off x="9570547"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7" name="Right Triangle 806">
                <a:extLst>
                  <a:ext uri="{FF2B5EF4-FFF2-40B4-BE49-F238E27FC236}">
                    <a16:creationId xmlns:a16="http://schemas.microsoft.com/office/drawing/2014/main" id="{A657620F-BBB4-45F7-80A1-E20102FB30BE}"/>
                  </a:ext>
                </a:extLst>
              </p:cNvPr>
              <p:cNvSpPr/>
              <p:nvPr/>
            </p:nvSpPr>
            <p:spPr>
              <a:xfrm flipH="1">
                <a:off x="9570547" y="213621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8" name="Right Triangle 807">
                <a:extLst>
                  <a:ext uri="{FF2B5EF4-FFF2-40B4-BE49-F238E27FC236}">
                    <a16:creationId xmlns:a16="http://schemas.microsoft.com/office/drawing/2014/main" id="{CF13E1C4-C059-42B4-997A-50CD7DAA7DBE}"/>
                  </a:ext>
                </a:extLst>
              </p:cNvPr>
              <p:cNvSpPr/>
              <p:nvPr/>
            </p:nvSpPr>
            <p:spPr>
              <a:xfrm rot="10800000" flipH="1">
                <a:off x="9570548"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09" name="Right Triangle 808">
                <a:extLst>
                  <a:ext uri="{FF2B5EF4-FFF2-40B4-BE49-F238E27FC236}">
                    <a16:creationId xmlns:a16="http://schemas.microsoft.com/office/drawing/2014/main" id="{2559B239-036D-4C84-B222-B3934DC53CCB}"/>
                  </a:ext>
                </a:extLst>
              </p:cNvPr>
              <p:cNvSpPr/>
              <p:nvPr/>
            </p:nvSpPr>
            <p:spPr>
              <a:xfrm flipV="1">
                <a:off x="10441311" y="300467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0" name="Right Triangle 809">
                <a:extLst>
                  <a:ext uri="{FF2B5EF4-FFF2-40B4-BE49-F238E27FC236}">
                    <a16:creationId xmlns:a16="http://schemas.microsoft.com/office/drawing/2014/main" id="{22F1D592-E400-47F1-A69F-B88506181EA7}"/>
                  </a:ext>
                </a:extLst>
              </p:cNvPr>
              <p:cNvSpPr/>
              <p:nvPr/>
            </p:nvSpPr>
            <p:spPr>
              <a:xfrm>
                <a:off x="10441311"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1" name="Right Triangle 810">
                <a:extLst>
                  <a:ext uri="{FF2B5EF4-FFF2-40B4-BE49-F238E27FC236}">
                    <a16:creationId xmlns:a16="http://schemas.microsoft.com/office/drawing/2014/main" id="{B548FBD5-3C05-42C8-AF6B-97A9E4055C22}"/>
                  </a:ext>
                </a:extLst>
              </p:cNvPr>
              <p:cNvSpPr/>
              <p:nvPr/>
            </p:nvSpPr>
            <p:spPr>
              <a:xfrm rot="10800000">
                <a:off x="10441312"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2" name="Right Triangle 811">
                <a:extLst>
                  <a:ext uri="{FF2B5EF4-FFF2-40B4-BE49-F238E27FC236}">
                    <a16:creationId xmlns:a16="http://schemas.microsoft.com/office/drawing/2014/main" id="{DDB8295D-BF3B-4818-9BA6-89CB52C614D3}"/>
                  </a:ext>
                </a:extLst>
              </p:cNvPr>
              <p:cNvSpPr/>
              <p:nvPr/>
            </p:nvSpPr>
            <p:spPr>
              <a:xfrm>
                <a:off x="10441311" y="213621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3" name="Right Triangle 812">
                <a:extLst>
                  <a:ext uri="{FF2B5EF4-FFF2-40B4-BE49-F238E27FC236}">
                    <a16:creationId xmlns:a16="http://schemas.microsoft.com/office/drawing/2014/main" id="{7CD013EB-559D-4650-BB7C-A2145A44BA3B}"/>
                  </a:ext>
                </a:extLst>
              </p:cNvPr>
              <p:cNvSpPr/>
              <p:nvPr/>
            </p:nvSpPr>
            <p:spPr>
              <a:xfrm rot="10800000">
                <a:off x="10441311" y="213621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4" name="Right Triangle 813">
                <a:extLst>
                  <a:ext uri="{FF2B5EF4-FFF2-40B4-BE49-F238E27FC236}">
                    <a16:creationId xmlns:a16="http://schemas.microsoft.com/office/drawing/2014/main" id="{21BBE6F1-A74F-471C-BEE6-20C7772D5275}"/>
                  </a:ext>
                </a:extLst>
              </p:cNvPr>
              <p:cNvSpPr/>
              <p:nvPr/>
            </p:nvSpPr>
            <p:spPr>
              <a:xfrm flipH="1" flipV="1">
                <a:off x="11312077"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5" name="Right Triangle 814">
                <a:extLst>
                  <a:ext uri="{FF2B5EF4-FFF2-40B4-BE49-F238E27FC236}">
                    <a16:creationId xmlns:a16="http://schemas.microsoft.com/office/drawing/2014/main" id="{2A32CB84-F0A8-4BDD-9F0F-205A7B36340D}"/>
                  </a:ext>
                </a:extLst>
              </p:cNvPr>
              <p:cNvSpPr/>
              <p:nvPr/>
            </p:nvSpPr>
            <p:spPr>
              <a:xfrm rot="10800000" flipH="1" flipV="1">
                <a:off x="11312078" y="300467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6" name="Right Triangle 815">
                <a:extLst>
                  <a:ext uri="{FF2B5EF4-FFF2-40B4-BE49-F238E27FC236}">
                    <a16:creationId xmlns:a16="http://schemas.microsoft.com/office/drawing/2014/main" id="{485BE008-649C-4803-8EE8-892F42C5C2FC}"/>
                  </a:ext>
                </a:extLst>
              </p:cNvPr>
              <p:cNvSpPr/>
              <p:nvPr/>
            </p:nvSpPr>
            <p:spPr>
              <a:xfrm flipH="1">
                <a:off x="11312077"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7" name="Right Triangle 816">
                <a:extLst>
                  <a:ext uri="{FF2B5EF4-FFF2-40B4-BE49-F238E27FC236}">
                    <a16:creationId xmlns:a16="http://schemas.microsoft.com/office/drawing/2014/main" id="{C9C5D020-6E62-460F-A0C6-CF5827971494}"/>
                  </a:ext>
                </a:extLst>
              </p:cNvPr>
              <p:cNvSpPr/>
              <p:nvPr/>
            </p:nvSpPr>
            <p:spPr>
              <a:xfrm rot="10800000" flipH="1">
                <a:off x="11312077"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8" name="Right Triangle 817">
                <a:extLst>
                  <a:ext uri="{FF2B5EF4-FFF2-40B4-BE49-F238E27FC236}">
                    <a16:creationId xmlns:a16="http://schemas.microsoft.com/office/drawing/2014/main" id="{D887A310-C327-4AF9-BB5E-F7AE2CC3C07F}"/>
                  </a:ext>
                </a:extLst>
              </p:cNvPr>
              <p:cNvSpPr/>
              <p:nvPr userDrawn="1"/>
            </p:nvSpPr>
            <p:spPr>
              <a:xfrm flipV="1">
                <a:off x="6960870" y="3004676"/>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19" name="Right Triangle 818">
                <a:extLst>
                  <a:ext uri="{FF2B5EF4-FFF2-40B4-BE49-F238E27FC236}">
                    <a16:creationId xmlns:a16="http://schemas.microsoft.com/office/drawing/2014/main" id="{C57B1077-CDD6-4E18-9F10-49D7B8DA6B70}"/>
                  </a:ext>
                </a:extLst>
              </p:cNvPr>
              <p:cNvSpPr/>
              <p:nvPr/>
            </p:nvSpPr>
            <p:spPr>
              <a:xfrm rot="10800000" flipV="1">
                <a:off x="6960871"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20" name="Right Triangle 819">
                <a:extLst>
                  <a:ext uri="{FF2B5EF4-FFF2-40B4-BE49-F238E27FC236}">
                    <a16:creationId xmlns:a16="http://schemas.microsoft.com/office/drawing/2014/main" id="{F90E89C7-5FB7-4B4C-AC6B-510D1800145D}"/>
                  </a:ext>
                </a:extLst>
              </p:cNvPr>
              <p:cNvSpPr/>
              <p:nvPr/>
            </p:nvSpPr>
            <p:spPr>
              <a:xfrm>
                <a:off x="6960870"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21" name="Right Triangle 820">
                <a:extLst>
                  <a:ext uri="{FF2B5EF4-FFF2-40B4-BE49-F238E27FC236}">
                    <a16:creationId xmlns:a16="http://schemas.microsoft.com/office/drawing/2014/main" id="{AFA22B0D-02B2-4D21-83E3-4B938DD7A0E8}"/>
                  </a:ext>
                </a:extLst>
              </p:cNvPr>
              <p:cNvSpPr/>
              <p:nvPr/>
            </p:nvSpPr>
            <p:spPr>
              <a:xfrm rot="10800000">
                <a:off x="6960871" y="3876228"/>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22" name="Right Triangle 821">
                <a:extLst>
                  <a:ext uri="{FF2B5EF4-FFF2-40B4-BE49-F238E27FC236}">
                    <a16:creationId xmlns:a16="http://schemas.microsoft.com/office/drawing/2014/main" id="{F33B08A6-113D-4C24-B747-7092187944C0}"/>
                  </a:ext>
                </a:extLst>
              </p:cNvPr>
              <p:cNvSpPr/>
              <p:nvPr/>
            </p:nvSpPr>
            <p:spPr>
              <a:xfrm>
                <a:off x="6960870" y="213621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23" name="Right Triangle 822">
                <a:extLst>
                  <a:ext uri="{FF2B5EF4-FFF2-40B4-BE49-F238E27FC236}">
                    <a16:creationId xmlns:a16="http://schemas.microsoft.com/office/drawing/2014/main" id="{69C48820-9D49-4C11-BA01-17086655BB68}"/>
                  </a:ext>
                </a:extLst>
              </p:cNvPr>
              <p:cNvSpPr/>
              <p:nvPr/>
            </p:nvSpPr>
            <p:spPr>
              <a:xfrm rot="10800000">
                <a:off x="6960871" y="2136216"/>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24" name="Right Triangle 823">
                <a:extLst>
                  <a:ext uri="{FF2B5EF4-FFF2-40B4-BE49-F238E27FC236}">
                    <a16:creationId xmlns:a16="http://schemas.microsoft.com/office/drawing/2014/main" id="{0613861D-9CE1-458D-B1D4-3E6F51E34373}"/>
                  </a:ext>
                </a:extLst>
              </p:cNvPr>
              <p:cNvSpPr/>
              <p:nvPr/>
            </p:nvSpPr>
            <p:spPr>
              <a:xfrm flipH="1" flipV="1">
                <a:off x="7828907"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25" name="Right Triangle 824">
                <a:extLst>
                  <a:ext uri="{FF2B5EF4-FFF2-40B4-BE49-F238E27FC236}">
                    <a16:creationId xmlns:a16="http://schemas.microsoft.com/office/drawing/2014/main" id="{96B466F8-3842-4095-B375-B35872254836}"/>
                  </a:ext>
                </a:extLst>
              </p:cNvPr>
              <p:cNvSpPr/>
              <p:nvPr/>
            </p:nvSpPr>
            <p:spPr>
              <a:xfrm rot="10800000" flipH="1">
                <a:off x="7828907"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26" name="Right Triangle 825">
                <a:extLst>
                  <a:ext uri="{FF2B5EF4-FFF2-40B4-BE49-F238E27FC236}">
                    <a16:creationId xmlns:a16="http://schemas.microsoft.com/office/drawing/2014/main" id="{F07F9950-30B0-4B56-91B8-B4CF5D441B45}"/>
                  </a:ext>
                </a:extLst>
              </p:cNvPr>
              <p:cNvSpPr/>
              <p:nvPr/>
            </p:nvSpPr>
            <p:spPr>
              <a:xfrm flipH="1">
                <a:off x="7828907" y="2136216"/>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sp>
            <p:nvSpPr>
              <p:cNvPr id="827" name="Right Triangle 826">
                <a:extLst>
                  <a:ext uri="{FF2B5EF4-FFF2-40B4-BE49-F238E27FC236}">
                    <a16:creationId xmlns:a16="http://schemas.microsoft.com/office/drawing/2014/main" id="{484D0790-6A7A-4A6E-8C77-B5163B6F02F7}"/>
                  </a:ext>
                </a:extLst>
              </p:cNvPr>
              <p:cNvSpPr/>
              <p:nvPr/>
            </p:nvSpPr>
            <p:spPr>
              <a:xfrm rot="10800000" flipH="1">
                <a:off x="7828907"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defRPr/>
                </a:pPr>
                <a:endParaRPr lang="en-US" sz="1799" kern="0" dirty="0">
                  <a:solidFill>
                    <a:prstClr val="white"/>
                  </a:solidFill>
                  <a:latin typeface="Metropolis"/>
                </a:endParaRPr>
              </a:p>
            </p:txBody>
          </p:sp>
        </p:grpSp>
        <p:sp>
          <p:nvSpPr>
            <p:cNvPr id="761" name="Rectangle 760">
              <a:extLst>
                <a:ext uri="{FF2B5EF4-FFF2-40B4-BE49-F238E27FC236}">
                  <a16:creationId xmlns:a16="http://schemas.microsoft.com/office/drawing/2014/main" id="{2218BE5C-CC19-4AA0-888C-937DF57AB964}"/>
                </a:ext>
              </a:extLst>
            </p:cNvPr>
            <p:cNvSpPr/>
            <p:nvPr/>
          </p:nvSpPr>
          <p:spPr>
            <a:xfrm>
              <a:off x="1" y="2136216"/>
              <a:ext cx="12188822" cy="261077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dirty="0">
                <a:solidFill>
                  <a:srgbClr val="002142"/>
                </a:solidFill>
                <a:latin typeface="Metropolis"/>
              </a:endParaRPr>
            </a:p>
          </p:txBody>
        </p:sp>
      </p:grpSp>
      <p:sp>
        <p:nvSpPr>
          <p:cNvPr id="762" name="Freeform: Shape 761">
            <a:extLst>
              <a:ext uri="{FF2B5EF4-FFF2-40B4-BE49-F238E27FC236}">
                <a16:creationId xmlns:a16="http://schemas.microsoft.com/office/drawing/2014/main" id="{93F0071B-29D8-43A8-B08F-9A3B8B693508}"/>
              </a:ext>
            </a:extLst>
          </p:cNvPr>
          <p:cNvSpPr/>
          <p:nvPr>
            <p:custDataLst>
              <p:tags r:id="rId3"/>
            </p:custDataLst>
          </p:nvPr>
        </p:nvSpPr>
        <p:spPr bwMode="black">
          <a:xfrm>
            <a:off x="566905" y="2687681"/>
            <a:ext cx="45707" cy="1412123"/>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solidFill>
                <a:srgbClr val="002142"/>
              </a:solidFill>
              <a:latin typeface="Metropolis"/>
            </a:endParaRPr>
          </a:p>
        </p:txBody>
      </p:sp>
      <p:sp>
        <p:nvSpPr>
          <p:cNvPr id="763" name="Text Placeholder 862">
            <a:extLst>
              <a:ext uri="{FF2B5EF4-FFF2-40B4-BE49-F238E27FC236}">
                <a16:creationId xmlns:a16="http://schemas.microsoft.com/office/drawing/2014/main" id="{87677319-D807-43E3-A759-19C1AAD444F6}"/>
              </a:ext>
            </a:extLst>
          </p:cNvPr>
          <p:cNvSpPr txBox="1">
            <a:spLocks/>
          </p:cNvSpPr>
          <p:nvPr>
            <p:custDataLst>
              <p:tags r:id="rId4"/>
            </p:custDataLst>
          </p:nvPr>
        </p:nvSpPr>
        <p:spPr>
          <a:xfrm>
            <a:off x="850454" y="2633265"/>
            <a:ext cx="7592577" cy="1499796"/>
          </a:xfrm>
          <a:prstGeom prst="rect">
            <a:avLst/>
          </a:prstGeom>
        </p:spPr>
        <p:txBody>
          <a:bodyPr anchor="ct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Char char="​"/>
              <a:defRPr sz="3600" kern="1200">
                <a:solidFill>
                  <a:schemeClr val="tx2"/>
                </a:solidFill>
                <a:latin typeface="+mn-lt"/>
                <a:ea typeface="+mn-ea"/>
                <a:cs typeface="+mn-cs"/>
              </a:defRPr>
            </a:lvl1pPr>
            <a:lvl2pPr marL="273050" indent="0" algn="l" defTabSz="914400" rtl="0" eaLnBrk="1" latinLnBrk="0" hangingPunct="1">
              <a:lnSpc>
                <a:spcPct val="100000"/>
              </a:lnSpc>
              <a:spcBef>
                <a:spcPts val="3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spcAft>
                <a:spcPts val="0"/>
              </a:spcAft>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73038" indent="-173038" algn="l" defTabSz="914400" rtl="0" eaLnBrk="1" latinLnBrk="0" hangingPunct="1">
              <a:lnSpc>
                <a:spcPct val="100000"/>
              </a:lnSpc>
              <a:spcBef>
                <a:spcPts val="1800"/>
              </a:spcBef>
              <a:buClr>
                <a:schemeClr val="tx1">
                  <a:lumMod val="60000"/>
                  <a:lumOff val="40000"/>
                </a:schemeClr>
              </a:buClr>
              <a:buSzPct val="90000"/>
              <a:buFont typeface="+mj-lt"/>
              <a:buAutoNum type="arabicPeriod"/>
              <a:defRPr sz="2000" kern="1200">
                <a:solidFill>
                  <a:schemeClr val="tx2"/>
                </a:solidFill>
                <a:latin typeface="+mn-lt"/>
                <a:ea typeface="+mn-ea"/>
                <a:cs typeface="+mn-cs"/>
              </a:defRPr>
            </a:lvl6pPr>
            <a:lvl7pPr marL="515938" indent="-231775" algn="l" defTabSz="914400" rtl="0" eaLnBrk="1" latinLnBrk="0" hangingPunct="1">
              <a:lnSpc>
                <a:spcPct val="100000"/>
              </a:lnSpc>
              <a:spcBef>
                <a:spcPts val="300"/>
              </a:spcBef>
              <a:buClr>
                <a:schemeClr val="tx1">
                  <a:lumMod val="60000"/>
                  <a:lumOff val="40000"/>
                </a:schemeClr>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100000"/>
              </a:lnSpc>
              <a:spcBef>
                <a:spcPts val="300"/>
              </a:spcBef>
              <a:buClr>
                <a:schemeClr val="tx1">
                  <a:lumMod val="60000"/>
                  <a:lumOff val="40000"/>
                </a:schemeClr>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1">
                  <a:lumMod val="60000"/>
                  <a:lumOff val="40000"/>
                </a:schemeClr>
              </a:buClr>
              <a:buSzPct val="90000"/>
              <a:buFont typeface="+mj-lt"/>
              <a:buAutoNum type="alphaUcPeriod"/>
              <a:defRPr sz="2000" kern="1200">
                <a:solidFill>
                  <a:schemeClr val="tx2"/>
                </a:solidFill>
                <a:latin typeface="+mn-lt"/>
                <a:ea typeface="+mn-ea"/>
                <a:cs typeface="+mn-cs"/>
              </a:defRPr>
            </a:lvl9pPr>
          </a:lstStyle>
          <a:p>
            <a:pPr>
              <a:buClr>
                <a:srgbClr val="F2F2F2">
                  <a:lumMod val="60000"/>
                  <a:lumOff val="40000"/>
                </a:srgbClr>
              </a:buClr>
            </a:pPr>
            <a:r>
              <a:rPr lang="en-US" sz="4399" dirty="0">
                <a:solidFill>
                  <a:schemeClr val="accent1"/>
                </a:solidFill>
                <a:latin typeface="Metropolis"/>
              </a:rPr>
              <a:t>Innovate in </a:t>
            </a:r>
            <a:r>
              <a:rPr lang="en-US" sz="4399" dirty="0">
                <a:solidFill>
                  <a:srgbClr val="AADB1E"/>
                </a:solidFill>
                <a:latin typeface="Metropolis"/>
              </a:rPr>
              <a:t>Everything</a:t>
            </a:r>
          </a:p>
        </p:txBody>
      </p:sp>
      <p:grpSp>
        <p:nvGrpSpPr>
          <p:cNvPr id="89" name="Group 88">
            <a:extLst>
              <a:ext uri="{FF2B5EF4-FFF2-40B4-BE49-F238E27FC236}">
                <a16:creationId xmlns:a16="http://schemas.microsoft.com/office/drawing/2014/main" id="{CE319C36-EDBB-43F7-85B8-A2CC0CA0F8B8}"/>
              </a:ext>
            </a:extLst>
          </p:cNvPr>
          <p:cNvGrpSpPr/>
          <p:nvPr>
            <p:custDataLst>
              <p:tags r:id="rId5"/>
            </p:custDataLst>
          </p:nvPr>
        </p:nvGrpSpPr>
        <p:grpSpPr>
          <a:xfrm>
            <a:off x="7417677" y="1516031"/>
            <a:ext cx="3734939" cy="3734939"/>
            <a:chOff x="7418022" y="1515533"/>
            <a:chExt cx="3735912" cy="3735912"/>
          </a:xfrm>
        </p:grpSpPr>
        <p:sp>
          <p:nvSpPr>
            <p:cNvPr id="326" name="Oval 325">
              <a:extLst>
                <a:ext uri="{FF2B5EF4-FFF2-40B4-BE49-F238E27FC236}">
                  <a16:creationId xmlns:a16="http://schemas.microsoft.com/office/drawing/2014/main" id="{6CDA962B-03AE-4EBC-9FBD-F4F916A01D7B}"/>
                </a:ext>
              </a:extLst>
            </p:cNvPr>
            <p:cNvSpPr/>
            <p:nvPr/>
          </p:nvSpPr>
          <p:spPr bwMode="gray">
            <a:xfrm>
              <a:off x="7418022" y="1515533"/>
              <a:ext cx="3735912" cy="3735912"/>
            </a:xfrm>
            <a:prstGeom prst="ellipse">
              <a:avLst/>
            </a:prstGeom>
            <a:solidFill>
              <a:srgbClr val="FFFFFF"/>
            </a:solidFill>
            <a:ln w="38100">
              <a:gradFill flip="none" rotWithShape="1">
                <a:gsLst>
                  <a:gs pos="100000">
                    <a:srgbClr val="B9FA00"/>
                  </a:gs>
                  <a:gs pos="1000">
                    <a:schemeClr val="accent1"/>
                  </a:gs>
                </a:gsLst>
                <a:lin ang="5400000" scaled="0"/>
                <a:tileRect/>
              </a:gradFill>
            </a:ln>
            <a:effectLst/>
          </p:spPr>
          <p:style>
            <a:lnRef idx="1">
              <a:schemeClr val="accent1"/>
            </a:lnRef>
            <a:fillRef idx="3">
              <a:schemeClr val="accent1"/>
            </a:fillRef>
            <a:effectRef idx="2">
              <a:schemeClr val="accent1"/>
            </a:effectRef>
            <a:fontRef idx="minor">
              <a:schemeClr val="lt1"/>
            </a:fontRef>
          </p:style>
          <p:txBody>
            <a:bodyPr wrap="none" lIns="243714" tIns="182784" rIns="182784" bIns="182784" rtlCol="0" anchor="ctr">
              <a:noAutofit/>
            </a:bodyPr>
            <a:lstStyle/>
            <a:p>
              <a:pPr algn="ctr">
                <a:lnSpc>
                  <a:spcPct val="90000"/>
                </a:lnSpc>
                <a:spcBef>
                  <a:spcPts val="800"/>
                </a:spcBef>
              </a:pPr>
              <a:endParaRPr lang="en-US" sz="5398" b="1" dirty="0">
                <a:solidFill>
                  <a:srgbClr val="FFFFFF"/>
                </a:solidFill>
                <a:latin typeface="Metropolis"/>
              </a:endParaRPr>
            </a:p>
          </p:txBody>
        </p:sp>
        <p:grpSp>
          <p:nvGrpSpPr>
            <p:cNvPr id="182" name="Group 181">
              <a:extLst>
                <a:ext uri="{FF2B5EF4-FFF2-40B4-BE49-F238E27FC236}">
                  <a16:creationId xmlns:a16="http://schemas.microsoft.com/office/drawing/2014/main" id="{5E87DA35-B3BD-4BF5-8C56-63D534905553}"/>
                </a:ext>
              </a:extLst>
            </p:cNvPr>
            <p:cNvGrpSpPr>
              <a:grpSpLocks noChangeAspect="1"/>
            </p:cNvGrpSpPr>
            <p:nvPr/>
          </p:nvGrpSpPr>
          <p:grpSpPr bwMode="auto">
            <a:xfrm>
              <a:off x="8643897" y="2380488"/>
              <a:ext cx="1284162" cy="2006003"/>
              <a:chOff x="3678" y="1908"/>
              <a:chExt cx="322" cy="503"/>
            </a:xfrm>
            <a:solidFill>
              <a:schemeClr val="tx2"/>
            </a:solidFill>
          </p:grpSpPr>
          <p:sp>
            <p:nvSpPr>
              <p:cNvPr id="183" name="Freeform 12">
                <a:extLst>
                  <a:ext uri="{FF2B5EF4-FFF2-40B4-BE49-F238E27FC236}">
                    <a16:creationId xmlns:a16="http://schemas.microsoft.com/office/drawing/2014/main" id="{23A2A46A-2F38-4C7D-A1BB-3F228FE0CC2A}"/>
                  </a:ext>
                </a:extLst>
              </p:cNvPr>
              <p:cNvSpPr>
                <a:spLocks noEditPoints="1"/>
              </p:cNvSpPr>
              <p:nvPr/>
            </p:nvSpPr>
            <p:spPr bwMode="auto">
              <a:xfrm>
                <a:off x="3715" y="1908"/>
                <a:ext cx="193" cy="112"/>
              </a:xfrm>
              <a:custGeom>
                <a:avLst/>
                <a:gdLst>
                  <a:gd name="T0" fmla="*/ 30 w 156"/>
                  <a:gd name="T1" fmla="*/ 93 h 93"/>
                  <a:gd name="T2" fmla="*/ 40 w 156"/>
                  <a:gd name="T3" fmla="*/ 91 h 93"/>
                  <a:gd name="T4" fmla="*/ 133 w 156"/>
                  <a:gd name="T5" fmla="*/ 57 h 93"/>
                  <a:gd name="T6" fmla="*/ 150 w 156"/>
                  <a:gd name="T7" fmla="*/ 20 h 93"/>
                  <a:gd name="T8" fmla="*/ 135 w 156"/>
                  <a:gd name="T9" fmla="*/ 4 h 93"/>
                  <a:gd name="T10" fmla="*/ 113 w 156"/>
                  <a:gd name="T11" fmla="*/ 3 h 93"/>
                  <a:gd name="T12" fmla="*/ 20 w 156"/>
                  <a:gd name="T13" fmla="*/ 37 h 93"/>
                  <a:gd name="T14" fmla="*/ 4 w 156"/>
                  <a:gd name="T15" fmla="*/ 52 h 93"/>
                  <a:gd name="T16" fmla="*/ 3 w 156"/>
                  <a:gd name="T17" fmla="*/ 74 h 93"/>
                  <a:gd name="T18" fmla="*/ 30 w 156"/>
                  <a:gd name="T19" fmla="*/ 93 h 93"/>
                  <a:gd name="T20" fmla="*/ 18 w 156"/>
                  <a:gd name="T21" fmla="*/ 59 h 93"/>
                  <a:gd name="T22" fmla="*/ 26 w 156"/>
                  <a:gd name="T23" fmla="*/ 52 h 93"/>
                  <a:gd name="T24" fmla="*/ 119 w 156"/>
                  <a:gd name="T25" fmla="*/ 18 h 93"/>
                  <a:gd name="T26" fmla="*/ 123 w 156"/>
                  <a:gd name="T27" fmla="*/ 17 h 93"/>
                  <a:gd name="T28" fmla="*/ 128 w 156"/>
                  <a:gd name="T29" fmla="*/ 19 h 93"/>
                  <a:gd name="T30" fmla="*/ 135 w 156"/>
                  <a:gd name="T31" fmla="*/ 26 h 93"/>
                  <a:gd name="T32" fmla="*/ 127 w 156"/>
                  <a:gd name="T33" fmla="*/ 42 h 93"/>
                  <a:gd name="T34" fmla="*/ 34 w 156"/>
                  <a:gd name="T35" fmla="*/ 76 h 93"/>
                  <a:gd name="T36" fmla="*/ 25 w 156"/>
                  <a:gd name="T37" fmla="*/ 76 h 93"/>
                  <a:gd name="T38" fmla="*/ 18 w 156"/>
                  <a:gd name="T39" fmla="*/ 68 h 93"/>
                  <a:gd name="T40" fmla="*/ 18 w 156"/>
                  <a:gd name="T41" fmla="*/ 5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3">
                    <a:moveTo>
                      <a:pt x="30" y="93"/>
                    </a:moveTo>
                    <a:cubicBezTo>
                      <a:pt x="33" y="93"/>
                      <a:pt x="37" y="92"/>
                      <a:pt x="40" y="91"/>
                    </a:cubicBezTo>
                    <a:cubicBezTo>
                      <a:pt x="133" y="57"/>
                      <a:pt x="133" y="57"/>
                      <a:pt x="133" y="57"/>
                    </a:cubicBezTo>
                    <a:cubicBezTo>
                      <a:pt x="148" y="52"/>
                      <a:pt x="156" y="35"/>
                      <a:pt x="150" y="20"/>
                    </a:cubicBezTo>
                    <a:cubicBezTo>
                      <a:pt x="148" y="13"/>
                      <a:pt x="142" y="7"/>
                      <a:pt x="135" y="4"/>
                    </a:cubicBezTo>
                    <a:cubicBezTo>
                      <a:pt x="128" y="1"/>
                      <a:pt x="120" y="0"/>
                      <a:pt x="113" y="3"/>
                    </a:cubicBezTo>
                    <a:cubicBezTo>
                      <a:pt x="20" y="37"/>
                      <a:pt x="20" y="37"/>
                      <a:pt x="20" y="37"/>
                    </a:cubicBezTo>
                    <a:cubicBezTo>
                      <a:pt x="13" y="40"/>
                      <a:pt x="7" y="45"/>
                      <a:pt x="4" y="52"/>
                    </a:cubicBezTo>
                    <a:cubicBezTo>
                      <a:pt x="1" y="59"/>
                      <a:pt x="0" y="67"/>
                      <a:pt x="3" y="74"/>
                    </a:cubicBezTo>
                    <a:cubicBezTo>
                      <a:pt x="7" y="86"/>
                      <a:pt x="18" y="93"/>
                      <a:pt x="30" y="93"/>
                    </a:cubicBezTo>
                    <a:close/>
                    <a:moveTo>
                      <a:pt x="18" y="59"/>
                    </a:moveTo>
                    <a:cubicBezTo>
                      <a:pt x="20" y="55"/>
                      <a:pt x="22" y="53"/>
                      <a:pt x="26" y="52"/>
                    </a:cubicBezTo>
                    <a:cubicBezTo>
                      <a:pt x="119" y="18"/>
                      <a:pt x="119" y="18"/>
                      <a:pt x="119" y="18"/>
                    </a:cubicBezTo>
                    <a:cubicBezTo>
                      <a:pt x="120" y="18"/>
                      <a:pt x="122" y="17"/>
                      <a:pt x="123" y="17"/>
                    </a:cubicBezTo>
                    <a:cubicBezTo>
                      <a:pt x="125" y="17"/>
                      <a:pt x="127" y="18"/>
                      <a:pt x="128" y="19"/>
                    </a:cubicBezTo>
                    <a:cubicBezTo>
                      <a:pt x="132" y="20"/>
                      <a:pt x="134" y="23"/>
                      <a:pt x="135" y="26"/>
                    </a:cubicBezTo>
                    <a:cubicBezTo>
                      <a:pt x="138" y="32"/>
                      <a:pt x="134" y="40"/>
                      <a:pt x="127" y="42"/>
                    </a:cubicBezTo>
                    <a:cubicBezTo>
                      <a:pt x="34" y="76"/>
                      <a:pt x="34" y="76"/>
                      <a:pt x="34" y="76"/>
                    </a:cubicBezTo>
                    <a:cubicBezTo>
                      <a:pt x="31" y="77"/>
                      <a:pt x="28" y="77"/>
                      <a:pt x="25" y="76"/>
                    </a:cubicBezTo>
                    <a:cubicBezTo>
                      <a:pt x="21" y="74"/>
                      <a:pt x="19" y="72"/>
                      <a:pt x="18" y="68"/>
                    </a:cubicBezTo>
                    <a:cubicBezTo>
                      <a:pt x="17" y="65"/>
                      <a:pt x="17" y="62"/>
                      <a:pt x="18" y="5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84" name="Freeform 13">
                <a:extLst>
                  <a:ext uri="{FF2B5EF4-FFF2-40B4-BE49-F238E27FC236}">
                    <a16:creationId xmlns:a16="http://schemas.microsoft.com/office/drawing/2014/main" id="{40CD6621-151F-4EA2-9689-186AE21885F4}"/>
                  </a:ext>
                </a:extLst>
              </p:cNvPr>
              <p:cNvSpPr>
                <a:spLocks noEditPoints="1"/>
              </p:cNvSpPr>
              <p:nvPr/>
            </p:nvSpPr>
            <p:spPr bwMode="auto">
              <a:xfrm>
                <a:off x="3678" y="1966"/>
                <a:ext cx="322" cy="159"/>
              </a:xfrm>
              <a:custGeom>
                <a:avLst/>
                <a:gdLst>
                  <a:gd name="T0" fmla="*/ 33 w 260"/>
                  <a:gd name="T1" fmla="*/ 133 h 133"/>
                  <a:gd name="T2" fmla="*/ 42 w 260"/>
                  <a:gd name="T3" fmla="*/ 131 h 133"/>
                  <a:gd name="T4" fmla="*/ 237 w 260"/>
                  <a:gd name="T5" fmla="*/ 60 h 133"/>
                  <a:gd name="T6" fmla="*/ 255 w 260"/>
                  <a:gd name="T7" fmla="*/ 23 h 133"/>
                  <a:gd name="T8" fmla="*/ 218 w 260"/>
                  <a:gd name="T9" fmla="*/ 6 h 133"/>
                  <a:gd name="T10" fmla="*/ 23 w 260"/>
                  <a:gd name="T11" fmla="*/ 77 h 133"/>
                  <a:gd name="T12" fmla="*/ 5 w 260"/>
                  <a:gd name="T13" fmla="*/ 114 h 133"/>
                  <a:gd name="T14" fmla="*/ 33 w 260"/>
                  <a:gd name="T15" fmla="*/ 133 h 133"/>
                  <a:gd name="T16" fmla="*/ 28 w 260"/>
                  <a:gd name="T17" fmla="*/ 92 h 133"/>
                  <a:gd name="T18" fmla="*/ 223 w 260"/>
                  <a:gd name="T19" fmla="*/ 21 h 133"/>
                  <a:gd name="T20" fmla="*/ 228 w 260"/>
                  <a:gd name="T21" fmla="*/ 20 h 133"/>
                  <a:gd name="T22" fmla="*/ 233 w 260"/>
                  <a:gd name="T23" fmla="*/ 21 h 133"/>
                  <a:gd name="T24" fmla="*/ 240 w 260"/>
                  <a:gd name="T25" fmla="*/ 28 h 133"/>
                  <a:gd name="T26" fmla="*/ 239 w 260"/>
                  <a:gd name="T27" fmla="*/ 38 h 133"/>
                  <a:gd name="T28" fmla="*/ 232 w 260"/>
                  <a:gd name="T29" fmla="*/ 45 h 133"/>
                  <a:gd name="T30" fmla="*/ 37 w 260"/>
                  <a:gd name="T31" fmla="*/ 116 h 133"/>
                  <a:gd name="T32" fmla="*/ 20 w 260"/>
                  <a:gd name="T33" fmla="*/ 108 h 133"/>
                  <a:gd name="T34" fmla="*/ 28 w 260"/>
                  <a:gd name="T35"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33">
                    <a:moveTo>
                      <a:pt x="33" y="133"/>
                    </a:moveTo>
                    <a:cubicBezTo>
                      <a:pt x="36" y="133"/>
                      <a:pt x="39" y="132"/>
                      <a:pt x="42" y="131"/>
                    </a:cubicBezTo>
                    <a:cubicBezTo>
                      <a:pt x="237" y="60"/>
                      <a:pt x="237" y="60"/>
                      <a:pt x="237" y="60"/>
                    </a:cubicBezTo>
                    <a:cubicBezTo>
                      <a:pt x="252" y="54"/>
                      <a:pt x="260" y="38"/>
                      <a:pt x="255" y="23"/>
                    </a:cubicBezTo>
                    <a:cubicBezTo>
                      <a:pt x="249" y="8"/>
                      <a:pt x="233" y="0"/>
                      <a:pt x="218" y="6"/>
                    </a:cubicBezTo>
                    <a:cubicBezTo>
                      <a:pt x="23" y="77"/>
                      <a:pt x="23" y="77"/>
                      <a:pt x="23" y="77"/>
                    </a:cubicBezTo>
                    <a:cubicBezTo>
                      <a:pt x="8" y="82"/>
                      <a:pt x="0" y="99"/>
                      <a:pt x="5" y="114"/>
                    </a:cubicBezTo>
                    <a:cubicBezTo>
                      <a:pt x="10" y="125"/>
                      <a:pt x="21" y="133"/>
                      <a:pt x="33" y="133"/>
                    </a:cubicBezTo>
                    <a:close/>
                    <a:moveTo>
                      <a:pt x="28" y="92"/>
                    </a:moveTo>
                    <a:cubicBezTo>
                      <a:pt x="223" y="21"/>
                      <a:pt x="223" y="21"/>
                      <a:pt x="223" y="21"/>
                    </a:cubicBezTo>
                    <a:cubicBezTo>
                      <a:pt x="225" y="20"/>
                      <a:pt x="226" y="20"/>
                      <a:pt x="228" y="20"/>
                    </a:cubicBezTo>
                    <a:cubicBezTo>
                      <a:pt x="229" y="20"/>
                      <a:pt x="231" y="20"/>
                      <a:pt x="233" y="21"/>
                    </a:cubicBezTo>
                    <a:cubicBezTo>
                      <a:pt x="236" y="23"/>
                      <a:pt x="238" y="25"/>
                      <a:pt x="240" y="28"/>
                    </a:cubicBezTo>
                    <a:cubicBezTo>
                      <a:pt x="241" y="32"/>
                      <a:pt x="241" y="35"/>
                      <a:pt x="239" y="38"/>
                    </a:cubicBezTo>
                    <a:cubicBezTo>
                      <a:pt x="238" y="41"/>
                      <a:pt x="235" y="44"/>
                      <a:pt x="232" y="45"/>
                    </a:cubicBezTo>
                    <a:cubicBezTo>
                      <a:pt x="37" y="116"/>
                      <a:pt x="37" y="116"/>
                      <a:pt x="37" y="116"/>
                    </a:cubicBezTo>
                    <a:cubicBezTo>
                      <a:pt x="30" y="118"/>
                      <a:pt x="23" y="115"/>
                      <a:pt x="20" y="108"/>
                    </a:cubicBezTo>
                    <a:cubicBezTo>
                      <a:pt x="18" y="101"/>
                      <a:pt x="21" y="94"/>
                      <a:pt x="28" y="9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sp>
            <p:nvSpPr>
              <p:cNvPr id="185" name="Freeform 14">
                <a:extLst>
                  <a:ext uri="{FF2B5EF4-FFF2-40B4-BE49-F238E27FC236}">
                    <a16:creationId xmlns:a16="http://schemas.microsoft.com/office/drawing/2014/main" id="{A6F912C5-3758-458B-9137-C8B6464A85CD}"/>
                  </a:ext>
                </a:extLst>
              </p:cNvPr>
              <p:cNvSpPr>
                <a:spLocks noEditPoints="1"/>
              </p:cNvSpPr>
              <p:nvPr/>
            </p:nvSpPr>
            <p:spPr bwMode="auto">
              <a:xfrm>
                <a:off x="3678" y="2071"/>
                <a:ext cx="318" cy="340"/>
              </a:xfrm>
              <a:custGeom>
                <a:avLst/>
                <a:gdLst>
                  <a:gd name="T0" fmla="*/ 240 w 257"/>
                  <a:gd name="T1" fmla="*/ 4 h 283"/>
                  <a:gd name="T2" fmla="*/ 23 w 257"/>
                  <a:gd name="T3" fmla="*/ 74 h 283"/>
                  <a:gd name="T4" fmla="*/ 33 w 257"/>
                  <a:gd name="T5" fmla="*/ 130 h 283"/>
                  <a:gd name="T6" fmla="*/ 54 w 257"/>
                  <a:gd name="T7" fmla="*/ 124 h 283"/>
                  <a:gd name="T8" fmla="*/ 66 w 257"/>
                  <a:gd name="T9" fmla="*/ 190 h 283"/>
                  <a:gd name="T10" fmla="*/ 100 w 257"/>
                  <a:gd name="T11" fmla="*/ 255 h 283"/>
                  <a:gd name="T12" fmla="*/ 160 w 257"/>
                  <a:gd name="T13" fmla="*/ 255 h 283"/>
                  <a:gd name="T14" fmla="*/ 194 w 257"/>
                  <a:gd name="T15" fmla="*/ 190 h 283"/>
                  <a:gd name="T16" fmla="*/ 196 w 257"/>
                  <a:gd name="T17" fmla="*/ 152 h 283"/>
                  <a:gd name="T18" fmla="*/ 179 w 257"/>
                  <a:gd name="T19" fmla="*/ 115 h 283"/>
                  <a:gd name="T20" fmla="*/ 142 w 257"/>
                  <a:gd name="T21" fmla="*/ 132 h 283"/>
                  <a:gd name="T22" fmla="*/ 108 w 257"/>
                  <a:gd name="T23" fmla="*/ 104 h 283"/>
                  <a:gd name="T24" fmla="*/ 254 w 257"/>
                  <a:gd name="T25" fmla="*/ 42 h 283"/>
                  <a:gd name="T26" fmla="*/ 157 w 257"/>
                  <a:gd name="T27" fmla="*/ 138 h 283"/>
                  <a:gd name="T28" fmla="*/ 169 w 257"/>
                  <a:gd name="T29" fmla="*/ 129 h 283"/>
                  <a:gd name="T30" fmla="*/ 181 w 257"/>
                  <a:gd name="T31" fmla="*/ 146 h 283"/>
                  <a:gd name="T32" fmla="*/ 140 w 257"/>
                  <a:gd name="T33" fmla="*/ 190 h 283"/>
                  <a:gd name="T34" fmla="*/ 157 w 257"/>
                  <a:gd name="T35" fmla="*/ 138 h 283"/>
                  <a:gd name="T36" fmla="*/ 144 w 257"/>
                  <a:gd name="T37" fmla="*/ 206 h 283"/>
                  <a:gd name="T38" fmla="*/ 176 w 257"/>
                  <a:gd name="T39" fmla="*/ 206 h 283"/>
                  <a:gd name="T40" fmla="*/ 178 w 257"/>
                  <a:gd name="T41" fmla="*/ 239 h 283"/>
                  <a:gd name="T42" fmla="*/ 82 w 257"/>
                  <a:gd name="T43" fmla="*/ 206 h 283"/>
                  <a:gd name="T44" fmla="*/ 101 w 257"/>
                  <a:gd name="T45" fmla="*/ 206 h 283"/>
                  <a:gd name="T46" fmla="*/ 128 w 257"/>
                  <a:gd name="T47" fmla="*/ 206 h 283"/>
                  <a:gd name="T48" fmla="*/ 122 w 257"/>
                  <a:gd name="T49" fmla="*/ 188 h 283"/>
                  <a:gd name="T50" fmla="*/ 95 w 257"/>
                  <a:gd name="T51" fmla="*/ 190 h 283"/>
                  <a:gd name="T52" fmla="*/ 93 w 257"/>
                  <a:gd name="T53" fmla="*/ 110 h 283"/>
                  <a:gd name="T54" fmla="*/ 239 w 257"/>
                  <a:gd name="T55" fmla="*/ 35 h 283"/>
                  <a:gd name="T56" fmla="*/ 103 w 257"/>
                  <a:gd name="T57" fmla="*/ 89 h 283"/>
                  <a:gd name="T58" fmla="*/ 64 w 257"/>
                  <a:gd name="T59" fmla="*/ 103 h 283"/>
                  <a:gd name="T60" fmla="*/ 37 w 257"/>
                  <a:gd name="T61" fmla="*/ 113 h 283"/>
                  <a:gd name="T62" fmla="*/ 28 w 257"/>
                  <a:gd name="T63" fmla="*/ 89 h 283"/>
                  <a:gd name="T64" fmla="*/ 84 w 257"/>
                  <a:gd name="T65" fmla="*/ 68 h 283"/>
                  <a:gd name="T66" fmla="*/ 228 w 257"/>
                  <a:gd name="T67" fmla="*/ 17 h 283"/>
                  <a:gd name="T68" fmla="*/ 240 w 257"/>
                  <a:gd name="T69" fmla="*/ 2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7" h="283">
                    <a:moveTo>
                      <a:pt x="255" y="20"/>
                    </a:moveTo>
                    <a:cubicBezTo>
                      <a:pt x="252" y="13"/>
                      <a:pt x="247" y="7"/>
                      <a:pt x="240" y="4"/>
                    </a:cubicBezTo>
                    <a:cubicBezTo>
                      <a:pt x="233" y="1"/>
                      <a:pt x="225" y="0"/>
                      <a:pt x="218" y="3"/>
                    </a:cubicBezTo>
                    <a:cubicBezTo>
                      <a:pt x="23" y="74"/>
                      <a:pt x="23" y="74"/>
                      <a:pt x="23" y="74"/>
                    </a:cubicBezTo>
                    <a:cubicBezTo>
                      <a:pt x="8" y="79"/>
                      <a:pt x="0" y="96"/>
                      <a:pt x="5" y="111"/>
                    </a:cubicBezTo>
                    <a:cubicBezTo>
                      <a:pt x="10" y="123"/>
                      <a:pt x="21" y="130"/>
                      <a:pt x="33" y="130"/>
                    </a:cubicBezTo>
                    <a:cubicBezTo>
                      <a:pt x="36" y="130"/>
                      <a:pt x="39" y="129"/>
                      <a:pt x="42" y="128"/>
                    </a:cubicBezTo>
                    <a:cubicBezTo>
                      <a:pt x="54" y="124"/>
                      <a:pt x="54" y="124"/>
                      <a:pt x="54" y="124"/>
                    </a:cubicBezTo>
                    <a:cubicBezTo>
                      <a:pt x="78" y="190"/>
                      <a:pt x="78" y="190"/>
                      <a:pt x="78" y="190"/>
                    </a:cubicBezTo>
                    <a:cubicBezTo>
                      <a:pt x="66" y="190"/>
                      <a:pt x="66" y="190"/>
                      <a:pt x="66" y="190"/>
                    </a:cubicBezTo>
                    <a:cubicBezTo>
                      <a:pt x="66" y="255"/>
                      <a:pt x="66" y="255"/>
                      <a:pt x="66" y="255"/>
                    </a:cubicBezTo>
                    <a:cubicBezTo>
                      <a:pt x="100" y="255"/>
                      <a:pt x="100" y="255"/>
                      <a:pt x="100" y="255"/>
                    </a:cubicBezTo>
                    <a:cubicBezTo>
                      <a:pt x="102" y="271"/>
                      <a:pt x="114" y="283"/>
                      <a:pt x="130" y="283"/>
                    </a:cubicBezTo>
                    <a:cubicBezTo>
                      <a:pt x="146" y="283"/>
                      <a:pt x="159" y="271"/>
                      <a:pt x="160" y="255"/>
                    </a:cubicBezTo>
                    <a:cubicBezTo>
                      <a:pt x="194" y="255"/>
                      <a:pt x="194" y="255"/>
                      <a:pt x="194" y="255"/>
                    </a:cubicBezTo>
                    <a:cubicBezTo>
                      <a:pt x="194" y="190"/>
                      <a:pt x="194" y="190"/>
                      <a:pt x="194" y="190"/>
                    </a:cubicBezTo>
                    <a:cubicBezTo>
                      <a:pt x="182" y="190"/>
                      <a:pt x="182" y="190"/>
                      <a:pt x="182" y="190"/>
                    </a:cubicBezTo>
                    <a:cubicBezTo>
                      <a:pt x="196" y="152"/>
                      <a:pt x="196" y="152"/>
                      <a:pt x="196" y="152"/>
                    </a:cubicBezTo>
                    <a:cubicBezTo>
                      <a:pt x="199" y="145"/>
                      <a:pt x="198" y="137"/>
                      <a:pt x="195" y="130"/>
                    </a:cubicBezTo>
                    <a:cubicBezTo>
                      <a:pt x="192" y="123"/>
                      <a:pt x="186" y="118"/>
                      <a:pt x="179" y="115"/>
                    </a:cubicBezTo>
                    <a:cubicBezTo>
                      <a:pt x="172" y="112"/>
                      <a:pt x="164" y="113"/>
                      <a:pt x="157" y="116"/>
                    </a:cubicBezTo>
                    <a:cubicBezTo>
                      <a:pt x="150" y="119"/>
                      <a:pt x="144" y="125"/>
                      <a:pt x="142" y="132"/>
                    </a:cubicBezTo>
                    <a:cubicBezTo>
                      <a:pt x="130" y="164"/>
                      <a:pt x="130" y="164"/>
                      <a:pt x="130" y="164"/>
                    </a:cubicBezTo>
                    <a:cubicBezTo>
                      <a:pt x="108" y="104"/>
                      <a:pt x="108" y="104"/>
                      <a:pt x="108" y="104"/>
                    </a:cubicBezTo>
                    <a:cubicBezTo>
                      <a:pt x="237" y="57"/>
                      <a:pt x="237" y="57"/>
                      <a:pt x="237" y="57"/>
                    </a:cubicBezTo>
                    <a:cubicBezTo>
                      <a:pt x="245" y="54"/>
                      <a:pt x="250" y="49"/>
                      <a:pt x="254" y="42"/>
                    </a:cubicBezTo>
                    <a:cubicBezTo>
                      <a:pt x="257" y="35"/>
                      <a:pt x="257" y="27"/>
                      <a:pt x="255" y="20"/>
                    </a:cubicBezTo>
                    <a:close/>
                    <a:moveTo>
                      <a:pt x="157" y="138"/>
                    </a:moveTo>
                    <a:cubicBezTo>
                      <a:pt x="158" y="134"/>
                      <a:pt x="160" y="132"/>
                      <a:pt x="163" y="130"/>
                    </a:cubicBezTo>
                    <a:cubicBezTo>
                      <a:pt x="165" y="130"/>
                      <a:pt x="167" y="129"/>
                      <a:pt x="169" y="129"/>
                    </a:cubicBezTo>
                    <a:cubicBezTo>
                      <a:pt x="170" y="129"/>
                      <a:pt x="172" y="129"/>
                      <a:pt x="173" y="130"/>
                    </a:cubicBezTo>
                    <a:cubicBezTo>
                      <a:pt x="180" y="132"/>
                      <a:pt x="183" y="140"/>
                      <a:pt x="181" y="146"/>
                    </a:cubicBezTo>
                    <a:cubicBezTo>
                      <a:pt x="165" y="190"/>
                      <a:pt x="165" y="190"/>
                      <a:pt x="165" y="190"/>
                    </a:cubicBezTo>
                    <a:cubicBezTo>
                      <a:pt x="140" y="190"/>
                      <a:pt x="140" y="190"/>
                      <a:pt x="140" y="190"/>
                    </a:cubicBezTo>
                    <a:cubicBezTo>
                      <a:pt x="139" y="188"/>
                      <a:pt x="139" y="188"/>
                      <a:pt x="139" y="188"/>
                    </a:cubicBezTo>
                    <a:lnTo>
                      <a:pt x="157" y="138"/>
                    </a:lnTo>
                    <a:close/>
                    <a:moveTo>
                      <a:pt x="132" y="206"/>
                    </a:moveTo>
                    <a:cubicBezTo>
                      <a:pt x="144" y="206"/>
                      <a:pt x="144" y="206"/>
                      <a:pt x="144" y="206"/>
                    </a:cubicBezTo>
                    <a:cubicBezTo>
                      <a:pt x="159" y="206"/>
                      <a:pt x="159" y="206"/>
                      <a:pt x="159" y="206"/>
                    </a:cubicBezTo>
                    <a:cubicBezTo>
                      <a:pt x="176" y="206"/>
                      <a:pt x="176" y="206"/>
                      <a:pt x="176" y="206"/>
                    </a:cubicBezTo>
                    <a:cubicBezTo>
                      <a:pt x="178" y="206"/>
                      <a:pt x="178" y="206"/>
                      <a:pt x="178" y="206"/>
                    </a:cubicBezTo>
                    <a:cubicBezTo>
                      <a:pt x="178" y="239"/>
                      <a:pt x="178" y="239"/>
                      <a:pt x="178" y="239"/>
                    </a:cubicBezTo>
                    <a:cubicBezTo>
                      <a:pt x="82" y="239"/>
                      <a:pt x="82" y="239"/>
                      <a:pt x="82" y="239"/>
                    </a:cubicBezTo>
                    <a:cubicBezTo>
                      <a:pt x="82" y="206"/>
                      <a:pt x="82" y="206"/>
                      <a:pt x="82" y="206"/>
                    </a:cubicBezTo>
                    <a:cubicBezTo>
                      <a:pt x="84" y="206"/>
                      <a:pt x="84" y="206"/>
                      <a:pt x="84" y="206"/>
                    </a:cubicBezTo>
                    <a:cubicBezTo>
                      <a:pt x="101" y="206"/>
                      <a:pt x="101" y="206"/>
                      <a:pt x="101" y="206"/>
                    </a:cubicBezTo>
                    <a:cubicBezTo>
                      <a:pt x="116" y="206"/>
                      <a:pt x="116" y="206"/>
                      <a:pt x="116" y="206"/>
                    </a:cubicBezTo>
                    <a:cubicBezTo>
                      <a:pt x="128" y="206"/>
                      <a:pt x="128" y="206"/>
                      <a:pt x="128" y="206"/>
                    </a:cubicBezTo>
                    <a:lnTo>
                      <a:pt x="132" y="206"/>
                    </a:lnTo>
                    <a:close/>
                    <a:moveTo>
                      <a:pt x="122" y="188"/>
                    </a:moveTo>
                    <a:cubicBezTo>
                      <a:pt x="121" y="190"/>
                      <a:pt x="121" y="190"/>
                      <a:pt x="121" y="190"/>
                    </a:cubicBezTo>
                    <a:cubicBezTo>
                      <a:pt x="95" y="190"/>
                      <a:pt x="95" y="190"/>
                      <a:pt x="95" y="190"/>
                    </a:cubicBezTo>
                    <a:cubicBezTo>
                      <a:pt x="69" y="118"/>
                      <a:pt x="69" y="118"/>
                      <a:pt x="69" y="118"/>
                    </a:cubicBezTo>
                    <a:cubicBezTo>
                      <a:pt x="93" y="110"/>
                      <a:pt x="93" y="110"/>
                      <a:pt x="93" y="110"/>
                    </a:cubicBezTo>
                    <a:lnTo>
                      <a:pt x="122" y="188"/>
                    </a:lnTo>
                    <a:close/>
                    <a:moveTo>
                      <a:pt x="239" y="35"/>
                    </a:moveTo>
                    <a:cubicBezTo>
                      <a:pt x="238" y="39"/>
                      <a:pt x="235" y="41"/>
                      <a:pt x="232" y="42"/>
                    </a:cubicBezTo>
                    <a:cubicBezTo>
                      <a:pt x="103" y="89"/>
                      <a:pt x="103" y="89"/>
                      <a:pt x="103" y="89"/>
                    </a:cubicBezTo>
                    <a:cubicBezTo>
                      <a:pt x="88" y="95"/>
                      <a:pt x="88" y="95"/>
                      <a:pt x="88" y="95"/>
                    </a:cubicBezTo>
                    <a:cubicBezTo>
                      <a:pt x="64" y="103"/>
                      <a:pt x="64" y="103"/>
                      <a:pt x="64" y="103"/>
                    </a:cubicBezTo>
                    <a:cubicBezTo>
                      <a:pt x="48" y="109"/>
                      <a:pt x="48" y="109"/>
                      <a:pt x="48" y="109"/>
                    </a:cubicBezTo>
                    <a:cubicBezTo>
                      <a:pt x="37" y="113"/>
                      <a:pt x="37" y="113"/>
                      <a:pt x="37" y="113"/>
                    </a:cubicBezTo>
                    <a:cubicBezTo>
                      <a:pt x="30" y="115"/>
                      <a:pt x="23" y="112"/>
                      <a:pt x="20" y="105"/>
                    </a:cubicBezTo>
                    <a:cubicBezTo>
                      <a:pt x="18" y="99"/>
                      <a:pt x="21" y="91"/>
                      <a:pt x="28" y="89"/>
                    </a:cubicBezTo>
                    <a:cubicBezTo>
                      <a:pt x="50" y="81"/>
                      <a:pt x="50" y="81"/>
                      <a:pt x="50" y="81"/>
                    </a:cubicBezTo>
                    <a:cubicBezTo>
                      <a:pt x="84" y="68"/>
                      <a:pt x="84" y="68"/>
                      <a:pt x="84" y="68"/>
                    </a:cubicBezTo>
                    <a:cubicBezTo>
                      <a:pt x="223" y="18"/>
                      <a:pt x="223" y="18"/>
                      <a:pt x="223" y="18"/>
                    </a:cubicBezTo>
                    <a:cubicBezTo>
                      <a:pt x="225" y="17"/>
                      <a:pt x="226" y="17"/>
                      <a:pt x="228" y="17"/>
                    </a:cubicBezTo>
                    <a:cubicBezTo>
                      <a:pt x="229" y="17"/>
                      <a:pt x="231" y="17"/>
                      <a:pt x="233" y="18"/>
                    </a:cubicBezTo>
                    <a:cubicBezTo>
                      <a:pt x="236" y="20"/>
                      <a:pt x="238" y="22"/>
                      <a:pt x="240" y="26"/>
                    </a:cubicBezTo>
                    <a:cubicBezTo>
                      <a:pt x="241" y="29"/>
                      <a:pt x="241" y="32"/>
                      <a:pt x="239" y="3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F2F2F2"/>
                  </a:solidFill>
                  <a:latin typeface="Metropolis"/>
                </a:endParaRPr>
              </a:p>
            </p:txBody>
          </p:sp>
        </p:grpSp>
      </p:grpSp>
    </p:spTree>
    <p:extLst>
      <p:ext uri="{BB962C8B-B14F-4D97-AF65-F5344CB8AC3E}">
        <p14:creationId xmlns:p14="http://schemas.microsoft.com/office/powerpoint/2010/main" val="144142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400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par>
                                <p:cTn id="8" presetID="22" presetClass="entr" presetSubtype="2" fill="hold" nodeType="withEffect">
                                  <p:stCondLst>
                                    <p:cond delay="4000"/>
                                  </p:stCondLst>
                                  <p:childTnLst>
                                    <p:set>
                                      <p:cBhvr>
                                        <p:cTn id="9" dur="1" fill="hold">
                                          <p:stCondLst>
                                            <p:cond delay="0"/>
                                          </p:stCondLst>
                                        </p:cTn>
                                        <p:tgtEl>
                                          <p:spTgt spid="115"/>
                                        </p:tgtEl>
                                        <p:attrNameLst>
                                          <p:attrName>style.visibility</p:attrName>
                                        </p:attrNameLst>
                                      </p:cBhvr>
                                      <p:to>
                                        <p:strVal val="visible"/>
                                      </p:to>
                                    </p:set>
                                    <p:animEffect transition="in" filter="wipe(right)">
                                      <p:cBhvr>
                                        <p:cTn id="10" dur="500"/>
                                        <p:tgtEl>
                                          <p:spTgt spid="115"/>
                                        </p:tgtEl>
                                      </p:cBhvr>
                                    </p:animEffect>
                                  </p:childTnLst>
                                </p:cTn>
                              </p:par>
                            </p:childTnLst>
                          </p:cTn>
                        </p:par>
                        <p:par>
                          <p:cTn id="11" fill="hold">
                            <p:stCondLst>
                              <p:cond delay="4500"/>
                            </p:stCondLst>
                            <p:childTnLst>
                              <p:par>
                                <p:cTn id="12" presetID="55" presetClass="entr" presetSubtype="0"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p:cTn id="14" dur="1000" fill="hold"/>
                                        <p:tgtEl>
                                          <p:spTgt spid="102"/>
                                        </p:tgtEl>
                                        <p:attrNameLst>
                                          <p:attrName>ppt_w</p:attrName>
                                        </p:attrNameLst>
                                      </p:cBhvr>
                                      <p:tavLst>
                                        <p:tav tm="0">
                                          <p:val>
                                            <p:strVal val="#ppt_w*0.70"/>
                                          </p:val>
                                        </p:tav>
                                        <p:tav tm="100000">
                                          <p:val>
                                            <p:strVal val="#ppt_w"/>
                                          </p:val>
                                        </p:tav>
                                      </p:tavLst>
                                    </p:anim>
                                    <p:anim calcmode="lin" valueType="num">
                                      <p:cBhvr>
                                        <p:cTn id="15" dur="1000" fill="hold"/>
                                        <p:tgtEl>
                                          <p:spTgt spid="102"/>
                                        </p:tgtEl>
                                        <p:attrNameLst>
                                          <p:attrName>ppt_h</p:attrName>
                                        </p:attrNameLst>
                                      </p:cBhvr>
                                      <p:tavLst>
                                        <p:tav tm="0">
                                          <p:val>
                                            <p:strVal val="#ppt_h"/>
                                          </p:val>
                                        </p:tav>
                                        <p:tav tm="100000">
                                          <p:val>
                                            <p:strVal val="#ppt_h"/>
                                          </p:val>
                                        </p:tav>
                                      </p:tavLst>
                                    </p:anim>
                                    <p:animEffect transition="in" filter="fade">
                                      <p:cBhvr>
                                        <p:cTn id="16" dur="1000"/>
                                        <p:tgtEl>
                                          <p:spTgt spid="102"/>
                                        </p:tgtEl>
                                      </p:cBhvr>
                                    </p:animEffect>
                                  </p:childTnLst>
                                </p:cTn>
                              </p:par>
                              <p:par>
                                <p:cTn id="17" presetID="55" presetClass="entr" presetSubtype="0" fill="hold" grpId="0" nodeType="withEffect">
                                  <p:stCondLst>
                                    <p:cond delay="10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1000" fill="hold"/>
                                        <p:tgtEl>
                                          <p:spTgt spid="103"/>
                                        </p:tgtEl>
                                        <p:attrNameLst>
                                          <p:attrName>ppt_w</p:attrName>
                                        </p:attrNameLst>
                                      </p:cBhvr>
                                      <p:tavLst>
                                        <p:tav tm="0">
                                          <p:val>
                                            <p:strVal val="#ppt_w*0.70"/>
                                          </p:val>
                                        </p:tav>
                                        <p:tav tm="100000">
                                          <p:val>
                                            <p:strVal val="#ppt_w"/>
                                          </p:val>
                                        </p:tav>
                                      </p:tavLst>
                                    </p:anim>
                                    <p:anim calcmode="lin" valueType="num">
                                      <p:cBhvr>
                                        <p:cTn id="20" dur="1000" fill="hold"/>
                                        <p:tgtEl>
                                          <p:spTgt spid="103"/>
                                        </p:tgtEl>
                                        <p:attrNameLst>
                                          <p:attrName>ppt_h</p:attrName>
                                        </p:attrNameLst>
                                      </p:cBhvr>
                                      <p:tavLst>
                                        <p:tav tm="0">
                                          <p:val>
                                            <p:strVal val="#ppt_h"/>
                                          </p:val>
                                        </p:tav>
                                        <p:tav tm="100000">
                                          <p:val>
                                            <p:strVal val="#ppt_h"/>
                                          </p:val>
                                        </p:tav>
                                      </p:tavLst>
                                    </p:anim>
                                    <p:animEffect transition="in" filter="fade">
                                      <p:cBhvr>
                                        <p:cTn id="21" dur="1000"/>
                                        <p:tgtEl>
                                          <p:spTgt spid="103"/>
                                        </p:tgtEl>
                                      </p:cBhvr>
                                    </p:animEffect>
                                  </p:childTnLst>
                                </p:cTn>
                              </p:par>
                              <p:par>
                                <p:cTn id="22" presetID="55" presetClass="entr" presetSubtype="0" fill="hold" grpId="0" nodeType="withEffect">
                                  <p:stCondLst>
                                    <p:cond delay="200"/>
                                  </p:stCondLst>
                                  <p:childTnLst>
                                    <p:set>
                                      <p:cBhvr>
                                        <p:cTn id="23" dur="1" fill="hold">
                                          <p:stCondLst>
                                            <p:cond delay="0"/>
                                          </p:stCondLst>
                                        </p:cTn>
                                        <p:tgtEl>
                                          <p:spTgt spid="104"/>
                                        </p:tgtEl>
                                        <p:attrNameLst>
                                          <p:attrName>style.visibility</p:attrName>
                                        </p:attrNameLst>
                                      </p:cBhvr>
                                      <p:to>
                                        <p:strVal val="visible"/>
                                      </p:to>
                                    </p:set>
                                    <p:anim calcmode="lin" valueType="num">
                                      <p:cBhvr>
                                        <p:cTn id="24" dur="1000" fill="hold"/>
                                        <p:tgtEl>
                                          <p:spTgt spid="104"/>
                                        </p:tgtEl>
                                        <p:attrNameLst>
                                          <p:attrName>ppt_w</p:attrName>
                                        </p:attrNameLst>
                                      </p:cBhvr>
                                      <p:tavLst>
                                        <p:tav tm="0">
                                          <p:val>
                                            <p:strVal val="#ppt_w*0.70"/>
                                          </p:val>
                                        </p:tav>
                                        <p:tav tm="100000">
                                          <p:val>
                                            <p:strVal val="#ppt_w"/>
                                          </p:val>
                                        </p:tav>
                                      </p:tavLst>
                                    </p:anim>
                                    <p:anim calcmode="lin" valueType="num">
                                      <p:cBhvr>
                                        <p:cTn id="25" dur="1000" fill="hold"/>
                                        <p:tgtEl>
                                          <p:spTgt spid="104"/>
                                        </p:tgtEl>
                                        <p:attrNameLst>
                                          <p:attrName>ppt_h</p:attrName>
                                        </p:attrNameLst>
                                      </p:cBhvr>
                                      <p:tavLst>
                                        <p:tav tm="0">
                                          <p:val>
                                            <p:strVal val="#ppt_h"/>
                                          </p:val>
                                        </p:tav>
                                        <p:tav tm="100000">
                                          <p:val>
                                            <p:strVal val="#ppt_h"/>
                                          </p:val>
                                        </p:tav>
                                      </p:tavLst>
                                    </p:anim>
                                    <p:animEffect transition="in" filter="fade">
                                      <p:cBhvr>
                                        <p:cTn id="26" dur="1000"/>
                                        <p:tgtEl>
                                          <p:spTgt spid="104"/>
                                        </p:tgtEl>
                                      </p:cBhvr>
                                    </p:animEffect>
                                  </p:childTnLst>
                                </p:cTn>
                              </p:par>
                              <p:par>
                                <p:cTn id="27" presetID="55" presetClass="entr" presetSubtype="0" fill="hold" grpId="0" nodeType="withEffect">
                                  <p:stCondLst>
                                    <p:cond delay="300"/>
                                  </p:stCondLst>
                                  <p:childTnLst>
                                    <p:set>
                                      <p:cBhvr>
                                        <p:cTn id="28" dur="1" fill="hold">
                                          <p:stCondLst>
                                            <p:cond delay="0"/>
                                          </p:stCondLst>
                                        </p:cTn>
                                        <p:tgtEl>
                                          <p:spTgt spid="105"/>
                                        </p:tgtEl>
                                        <p:attrNameLst>
                                          <p:attrName>style.visibility</p:attrName>
                                        </p:attrNameLst>
                                      </p:cBhvr>
                                      <p:to>
                                        <p:strVal val="visible"/>
                                      </p:to>
                                    </p:set>
                                    <p:anim calcmode="lin" valueType="num">
                                      <p:cBhvr>
                                        <p:cTn id="29" dur="1000" fill="hold"/>
                                        <p:tgtEl>
                                          <p:spTgt spid="105"/>
                                        </p:tgtEl>
                                        <p:attrNameLst>
                                          <p:attrName>ppt_w</p:attrName>
                                        </p:attrNameLst>
                                      </p:cBhvr>
                                      <p:tavLst>
                                        <p:tav tm="0">
                                          <p:val>
                                            <p:strVal val="#ppt_w*0.70"/>
                                          </p:val>
                                        </p:tav>
                                        <p:tav tm="100000">
                                          <p:val>
                                            <p:strVal val="#ppt_w"/>
                                          </p:val>
                                        </p:tav>
                                      </p:tavLst>
                                    </p:anim>
                                    <p:anim calcmode="lin" valueType="num">
                                      <p:cBhvr>
                                        <p:cTn id="30" dur="1000" fill="hold"/>
                                        <p:tgtEl>
                                          <p:spTgt spid="105"/>
                                        </p:tgtEl>
                                        <p:attrNameLst>
                                          <p:attrName>ppt_h</p:attrName>
                                        </p:attrNameLst>
                                      </p:cBhvr>
                                      <p:tavLst>
                                        <p:tav tm="0">
                                          <p:val>
                                            <p:strVal val="#ppt_h"/>
                                          </p:val>
                                        </p:tav>
                                        <p:tav tm="100000">
                                          <p:val>
                                            <p:strVal val="#ppt_h"/>
                                          </p:val>
                                        </p:tav>
                                      </p:tavLst>
                                    </p:anim>
                                    <p:animEffect transition="in" filter="fade">
                                      <p:cBhvr>
                                        <p:cTn id="31" dur="1000"/>
                                        <p:tgtEl>
                                          <p:spTgt spid="105"/>
                                        </p:tgtEl>
                                      </p:cBhvr>
                                    </p:animEffect>
                                  </p:childTnLst>
                                </p:cTn>
                              </p:par>
                              <p:par>
                                <p:cTn id="32" presetID="55" presetClass="entr" presetSubtype="0" fill="hold" grpId="0" nodeType="withEffect">
                                  <p:stCondLst>
                                    <p:cond delay="400"/>
                                  </p:stCondLst>
                                  <p:childTnLst>
                                    <p:set>
                                      <p:cBhvr>
                                        <p:cTn id="33" dur="1" fill="hold">
                                          <p:stCondLst>
                                            <p:cond delay="0"/>
                                          </p:stCondLst>
                                        </p:cTn>
                                        <p:tgtEl>
                                          <p:spTgt spid="106"/>
                                        </p:tgtEl>
                                        <p:attrNameLst>
                                          <p:attrName>style.visibility</p:attrName>
                                        </p:attrNameLst>
                                      </p:cBhvr>
                                      <p:to>
                                        <p:strVal val="visible"/>
                                      </p:to>
                                    </p:set>
                                    <p:anim calcmode="lin" valueType="num">
                                      <p:cBhvr>
                                        <p:cTn id="34" dur="1000" fill="hold"/>
                                        <p:tgtEl>
                                          <p:spTgt spid="106"/>
                                        </p:tgtEl>
                                        <p:attrNameLst>
                                          <p:attrName>ppt_w</p:attrName>
                                        </p:attrNameLst>
                                      </p:cBhvr>
                                      <p:tavLst>
                                        <p:tav tm="0">
                                          <p:val>
                                            <p:strVal val="#ppt_w*0.70"/>
                                          </p:val>
                                        </p:tav>
                                        <p:tav tm="100000">
                                          <p:val>
                                            <p:strVal val="#ppt_w"/>
                                          </p:val>
                                        </p:tav>
                                      </p:tavLst>
                                    </p:anim>
                                    <p:anim calcmode="lin" valueType="num">
                                      <p:cBhvr>
                                        <p:cTn id="35" dur="1000" fill="hold"/>
                                        <p:tgtEl>
                                          <p:spTgt spid="106"/>
                                        </p:tgtEl>
                                        <p:attrNameLst>
                                          <p:attrName>ppt_h</p:attrName>
                                        </p:attrNameLst>
                                      </p:cBhvr>
                                      <p:tavLst>
                                        <p:tav tm="0">
                                          <p:val>
                                            <p:strVal val="#ppt_h"/>
                                          </p:val>
                                        </p:tav>
                                        <p:tav tm="100000">
                                          <p:val>
                                            <p:strVal val="#ppt_h"/>
                                          </p:val>
                                        </p:tav>
                                      </p:tavLst>
                                    </p:anim>
                                    <p:animEffect transition="in" filter="fade">
                                      <p:cBhvr>
                                        <p:cTn id="36" dur="1000"/>
                                        <p:tgtEl>
                                          <p:spTgt spid="106"/>
                                        </p:tgtEl>
                                      </p:cBhvr>
                                    </p:animEffect>
                                  </p:childTnLst>
                                </p:cTn>
                              </p:par>
                              <p:par>
                                <p:cTn id="37" presetID="55" presetClass="entr" presetSubtype="0" fill="hold" grpId="0" nodeType="withEffect">
                                  <p:stCondLst>
                                    <p:cond delay="500"/>
                                  </p:stCondLst>
                                  <p:childTnLst>
                                    <p:set>
                                      <p:cBhvr>
                                        <p:cTn id="38" dur="1" fill="hold">
                                          <p:stCondLst>
                                            <p:cond delay="0"/>
                                          </p:stCondLst>
                                        </p:cTn>
                                        <p:tgtEl>
                                          <p:spTgt spid="107"/>
                                        </p:tgtEl>
                                        <p:attrNameLst>
                                          <p:attrName>style.visibility</p:attrName>
                                        </p:attrNameLst>
                                      </p:cBhvr>
                                      <p:to>
                                        <p:strVal val="visible"/>
                                      </p:to>
                                    </p:set>
                                    <p:anim calcmode="lin" valueType="num">
                                      <p:cBhvr>
                                        <p:cTn id="39" dur="1000" fill="hold"/>
                                        <p:tgtEl>
                                          <p:spTgt spid="107"/>
                                        </p:tgtEl>
                                        <p:attrNameLst>
                                          <p:attrName>ppt_w</p:attrName>
                                        </p:attrNameLst>
                                      </p:cBhvr>
                                      <p:tavLst>
                                        <p:tav tm="0">
                                          <p:val>
                                            <p:strVal val="#ppt_w*0.70"/>
                                          </p:val>
                                        </p:tav>
                                        <p:tav tm="100000">
                                          <p:val>
                                            <p:strVal val="#ppt_w"/>
                                          </p:val>
                                        </p:tav>
                                      </p:tavLst>
                                    </p:anim>
                                    <p:anim calcmode="lin" valueType="num">
                                      <p:cBhvr>
                                        <p:cTn id="40" dur="1000" fill="hold"/>
                                        <p:tgtEl>
                                          <p:spTgt spid="107"/>
                                        </p:tgtEl>
                                        <p:attrNameLst>
                                          <p:attrName>ppt_h</p:attrName>
                                        </p:attrNameLst>
                                      </p:cBhvr>
                                      <p:tavLst>
                                        <p:tav tm="0">
                                          <p:val>
                                            <p:strVal val="#ppt_h"/>
                                          </p:val>
                                        </p:tav>
                                        <p:tav tm="100000">
                                          <p:val>
                                            <p:strVal val="#ppt_h"/>
                                          </p:val>
                                        </p:tav>
                                      </p:tavLst>
                                    </p:anim>
                                    <p:animEffect transition="in" filter="fade">
                                      <p:cBhvr>
                                        <p:cTn id="41" dur="1000"/>
                                        <p:tgtEl>
                                          <p:spTgt spid="107"/>
                                        </p:tgtEl>
                                      </p:cBhvr>
                                    </p:animEffect>
                                  </p:childTnLst>
                                </p:cTn>
                              </p:par>
                              <p:par>
                                <p:cTn id="42" presetID="55" presetClass="entr" presetSubtype="0" fill="hold" grpId="0" nodeType="withEffect">
                                  <p:stCondLst>
                                    <p:cond delay="600"/>
                                  </p:stCondLst>
                                  <p:childTnLst>
                                    <p:set>
                                      <p:cBhvr>
                                        <p:cTn id="43" dur="1" fill="hold">
                                          <p:stCondLst>
                                            <p:cond delay="0"/>
                                          </p:stCondLst>
                                        </p:cTn>
                                        <p:tgtEl>
                                          <p:spTgt spid="108"/>
                                        </p:tgtEl>
                                        <p:attrNameLst>
                                          <p:attrName>style.visibility</p:attrName>
                                        </p:attrNameLst>
                                      </p:cBhvr>
                                      <p:to>
                                        <p:strVal val="visible"/>
                                      </p:to>
                                    </p:set>
                                    <p:anim calcmode="lin" valueType="num">
                                      <p:cBhvr>
                                        <p:cTn id="44" dur="1000" fill="hold"/>
                                        <p:tgtEl>
                                          <p:spTgt spid="108"/>
                                        </p:tgtEl>
                                        <p:attrNameLst>
                                          <p:attrName>ppt_w</p:attrName>
                                        </p:attrNameLst>
                                      </p:cBhvr>
                                      <p:tavLst>
                                        <p:tav tm="0">
                                          <p:val>
                                            <p:strVal val="#ppt_w*0.70"/>
                                          </p:val>
                                        </p:tav>
                                        <p:tav tm="100000">
                                          <p:val>
                                            <p:strVal val="#ppt_w"/>
                                          </p:val>
                                        </p:tav>
                                      </p:tavLst>
                                    </p:anim>
                                    <p:anim calcmode="lin" valueType="num">
                                      <p:cBhvr>
                                        <p:cTn id="45" dur="1000" fill="hold"/>
                                        <p:tgtEl>
                                          <p:spTgt spid="108"/>
                                        </p:tgtEl>
                                        <p:attrNameLst>
                                          <p:attrName>ppt_h</p:attrName>
                                        </p:attrNameLst>
                                      </p:cBhvr>
                                      <p:tavLst>
                                        <p:tav tm="0">
                                          <p:val>
                                            <p:strVal val="#ppt_h"/>
                                          </p:val>
                                        </p:tav>
                                        <p:tav tm="100000">
                                          <p:val>
                                            <p:strVal val="#ppt_h"/>
                                          </p:val>
                                        </p:tav>
                                      </p:tavLst>
                                    </p:anim>
                                    <p:animEffect transition="in" filter="fade">
                                      <p:cBhvr>
                                        <p:cTn id="46" dur="1000"/>
                                        <p:tgtEl>
                                          <p:spTgt spid="108"/>
                                        </p:tgtEl>
                                      </p:cBhvr>
                                    </p:animEffect>
                                  </p:childTnLst>
                                </p:cTn>
                              </p:par>
                              <p:par>
                                <p:cTn id="47" presetID="55" presetClass="entr" presetSubtype="0" fill="hold" grpId="0" nodeType="withEffect">
                                  <p:stCondLst>
                                    <p:cond delay="700"/>
                                  </p:stCondLst>
                                  <p:childTnLst>
                                    <p:set>
                                      <p:cBhvr>
                                        <p:cTn id="48" dur="1" fill="hold">
                                          <p:stCondLst>
                                            <p:cond delay="0"/>
                                          </p:stCondLst>
                                        </p:cTn>
                                        <p:tgtEl>
                                          <p:spTgt spid="109"/>
                                        </p:tgtEl>
                                        <p:attrNameLst>
                                          <p:attrName>style.visibility</p:attrName>
                                        </p:attrNameLst>
                                      </p:cBhvr>
                                      <p:to>
                                        <p:strVal val="visible"/>
                                      </p:to>
                                    </p:set>
                                    <p:anim calcmode="lin" valueType="num">
                                      <p:cBhvr>
                                        <p:cTn id="49" dur="1000" fill="hold"/>
                                        <p:tgtEl>
                                          <p:spTgt spid="109"/>
                                        </p:tgtEl>
                                        <p:attrNameLst>
                                          <p:attrName>ppt_w</p:attrName>
                                        </p:attrNameLst>
                                      </p:cBhvr>
                                      <p:tavLst>
                                        <p:tav tm="0">
                                          <p:val>
                                            <p:strVal val="#ppt_w*0.70"/>
                                          </p:val>
                                        </p:tav>
                                        <p:tav tm="100000">
                                          <p:val>
                                            <p:strVal val="#ppt_w"/>
                                          </p:val>
                                        </p:tav>
                                      </p:tavLst>
                                    </p:anim>
                                    <p:anim calcmode="lin" valueType="num">
                                      <p:cBhvr>
                                        <p:cTn id="50" dur="1000" fill="hold"/>
                                        <p:tgtEl>
                                          <p:spTgt spid="109"/>
                                        </p:tgtEl>
                                        <p:attrNameLst>
                                          <p:attrName>ppt_h</p:attrName>
                                        </p:attrNameLst>
                                      </p:cBhvr>
                                      <p:tavLst>
                                        <p:tav tm="0">
                                          <p:val>
                                            <p:strVal val="#ppt_h"/>
                                          </p:val>
                                        </p:tav>
                                        <p:tav tm="100000">
                                          <p:val>
                                            <p:strVal val="#ppt_h"/>
                                          </p:val>
                                        </p:tav>
                                      </p:tavLst>
                                    </p:anim>
                                    <p:animEffect transition="in" filter="fade">
                                      <p:cBhvr>
                                        <p:cTn id="51" dur="1000"/>
                                        <p:tgtEl>
                                          <p:spTgt spid="109"/>
                                        </p:tgtEl>
                                      </p:cBhvr>
                                    </p:animEffect>
                                  </p:childTnLst>
                                </p:cTn>
                              </p:par>
                              <p:par>
                                <p:cTn id="52" presetID="55" presetClass="entr" presetSubtype="0" fill="hold" grpId="0" nodeType="withEffect">
                                  <p:stCondLst>
                                    <p:cond delay="800"/>
                                  </p:stCondLst>
                                  <p:childTnLst>
                                    <p:set>
                                      <p:cBhvr>
                                        <p:cTn id="53" dur="1" fill="hold">
                                          <p:stCondLst>
                                            <p:cond delay="0"/>
                                          </p:stCondLst>
                                        </p:cTn>
                                        <p:tgtEl>
                                          <p:spTgt spid="110"/>
                                        </p:tgtEl>
                                        <p:attrNameLst>
                                          <p:attrName>style.visibility</p:attrName>
                                        </p:attrNameLst>
                                      </p:cBhvr>
                                      <p:to>
                                        <p:strVal val="visible"/>
                                      </p:to>
                                    </p:set>
                                    <p:anim calcmode="lin" valueType="num">
                                      <p:cBhvr>
                                        <p:cTn id="54" dur="1000" fill="hold"/>
                                        <p:tgtEl>
                                          <p:spTgt spid="110"/>
                                        </p:tgtEl>
                                        <p:attrNameLst>
                                          <p:attrName>ppt_w</p:attrName>
                                        </p:attrNameLst>
                                      </p:cBhvr>
                                      <p:tavLst>
                                        <p:tav tm="0">
                                          <p:val>
                                            <p:strVal val="#ppt_w*0.70"/>
                                          </p:val>
                                        </p:tav>
                                        <p:tav tm="100000">
                                          <p:val>
                                            <p:strVal val="#ppt_w"/>
                                          </p:val>
                                        </p:tav>
                                      </p:tavLst>
                                    </p:anim>
                                    <p:anim calcmode="lin" valueType="num">
                                      <p:cBhvr>
                                        <p:cTn id="55" dur="1000" fill="hold"/>
                                        <p:tgtEl>
                                          <p:spTgt spid="110"/>
                                        </p:tgtEl>
                                        <p:attrNameLst>
                                          <p:attrName>ppt_h</p:attrName>
                                        </p:attrNameLst>
                                      </p:cBhvr>
                                      <p:tavLst>
                                        <p:tav tm="0">
                                          <p:val>
                                            <p:strVal val="#ppt_h"/>
                                          </p:val>
                                        </p:tav>
                                        <p:tav tm="100000">
                                          <p:val>
                                            <p:strVal val="#ppt_h"/>
                                          </p:val>
                                        </p:tav>
                                      </p:tavLst>
                                    </p:anim>
                                    <p:animEffect transition="in" filter="fade">
                                      <p:cBhvr>
                                        <p:cTn id="56" dur="1000"/>
                                        <p:tgtEl>
                                          <p:spTgt spid="110"/>
                                        </p:tgtEl>
                                      </p:cBhvr>
                                    </p:animEffect>
                                  </p:childTnLst>
                                </p:cTn>
                              </p:par>
                              <p:par>
                                <p:cTn id="57" presetID="55" presetClass="entr" presetSubtype="0" fill="hold" grpId="0" nodeType="withEffect">
                                  <p:stCondLst>
                                    <p:cond delay="900"/>
                                  </p:stCondLst>
                                  <p:childTnLst>
                                    <p:set>
                                      <p:cBhvr>
                                        <p:cTn id="58" dur="1" fill="hold">
                                          <p:stCondLst>
                                            <p:cond delay="0"/>
                                          </p:stCondLst>
                                        </p:cTn>
                                        <p:tgtEl>
                                          <p:spTgt spid="111"/>
                                        </p:tgtEl>
                                        <p:attrNameLst>
                                          <p:attrName>style.visibility</p:attrName>
                                        </p:attrNameLst>
                                      </p:cBhvr>
                                      <p:to>
                                        <p:strVal val="visible"/>
                                      </p:to>
                                    </p:set>
                                    <p:anim calcmode="lin" valueType="num">
                                      <p:cBhvr>
                                        <p:cTn id="59" dur="1000" fill="hold"/>
                                        <p:tgtEl>
                                          <p:spTgt spid="111"/>
                                        </p:tgtEl>
                                        <p:attrNameLst>
                                          <p:attrName>ppt_w</p:attrName>
                                        </p:attrNameLst>
                                      </p:cBhvr>
                                      <p:tavLst>
                                        <p:tav tm="0">
                                          <p:val>
                                            <p:strVal val="#ppt_w*0.70"/>
                                          </p:val>
                                        </p:tav>
                                        <p:tav tm="100000">
                                          <p:val>
                                            <p:strVal val="#ppt_w"/>
                                          </p:val>
                                        </p:tav>
                                      </p:tavLst>
                                    </p:anim>
                                    <p:anim calcmode="lin" valueType="num">
                                      <p:cBhvr>
                                        <p:cTn id="60" dur="1000" fill="hold"/>
                                        <p:tgtEl>
                                          <p:spTgt spid="111"/>
                                        </p:tgtEl>
                                        <p:attrNameLst>
                                          <p:attrName>ppt_h</p:attrName>
                                        </p:attrNameLst>
                                      </p:cBhvr>
                                      <p:tavLst>
                                        <p:tav tm="0">
                                          <p:val>
                                            <p:strVal val="#ppt_h"/>
                                          </p:val>
                                        </p:tav>
                                        <p:tav tm="100000">
                                          <p:val>
                                            <p:strVal val="#ppt_h"/>
                                          </p:val>
                                        </p:tav>
                                      </p:tavLst>
                                    </p:anim>
                                    <p:animEffect transition="in" filter="fade">
                                      <p:cBhvr>
                                        <p:cTn id="61" dur="1000"/>
                                        <p:tgtEl>
                                          <p:spTgt spid="1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32"/>
                                        </p:tgtEl>
                                        <p:attrNameLst>
                                          <p:attrName>style.visibility</p:attrName>
                                        </p:attrNameLst>
                                      </p:cBhvr>
                                      <p:to>
                                        <p:strVal val="visible"/>
                                      </p:to>
                                    </p:set>
                                    <p:animEffect transition="in" filter="fade">
                                      <p:cBhvr>
                                        <p:cTn id="66" dur="500"/>
                                        <p:tgtEl>
                                          <p:spTgt spid="332"/>
                                        </p:tgtEl>
                                      </p:cBhvr>
                                    </p:animEffect>
                                  </p:childTnLst>
                                </p:cTn>
                              </p:par>
                              <p:par>
                                <p:cTn id="67" presetID="10" presetClass="entr" presetSubtype="0" fill="hold" nodeType="withEffect">
                                  <p:stCondLst>
                                    <p:cond delay="25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22" presetClass="entr" presetSubtype="1" fill="hold" grpId="0" nodeType="withEffect">
                                  <p:stCondLst>
                                    <p:cond delay="500"/>
                                  </p:stCondLst>
                                  <p:childTnLst>
                                    <p:set>
                                      <p:cBhvr>
                                        <p:cTn id="71" dur="1" fill="hold">
                                          <p:stCondLst>
                                            <p:cond delay="0"/>
                                          </p:stCondLst>
                                        </p:cTn>
                                        <p:tgtEl>
                                          <p:spTgt spid="762"/>
                                        </p:tgtEl>
                                        <p:attrNameLst>
                                          <p:attrName>style.visibility</p:attrName>
                                        </p:attrNameLst>
                                      </p:cBhvr>
                                      <p:to>
                                        <p:strVal val="visible"/>
                                      </p:to>
                                    </p:set>
                                    <p:animEffect transition="in" filter="wipe(up)">
                                      <p:cBhvr>
                                        <p:cTn id="72" dur="500"/>
                                        <p:tgtEl>
                                          <p:spTgt spid="762"/>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763"/>
                                        </p:tgtEl>
                                        <p:attrNameLst>
                                          <p:attrName>style.visibility</p:attrName>
                                        </p:attrNameLst>
                                      </p:cBhvr>
                                      <p:to>
                                        <p:strVal val="visible"/>
                                      </p:to>
                                    </p:set>
                                    <p:animEffect transition="in" filter="fade">
                                      <p:cBhvr>
                                        <p:cTn id="75" dur="750"/>
                                        <p:tgtEl>
                                          <p:spTgt spid="763"/>
                                        </p:tgtEl>
                                      </p:cBhvr>
                                    </p:animEffect>
                                  </p:childTnLst>
                                </p:cTn>
                              </p:par>
                              <p:par>
                                <p:cTn id="76" presetID="35" presetClass="path" presetSubtype="0" decel="100000" fill="hold" grpId="1" nodeType="withEffect">
                                  <p:stCondLst>
                                    <p:cond delay="500"/>
                                  </p:stCondLst>
                                  <p:childTnLst>
                                    <p:animMotion origin="layout" path="M 9.32535E-7 2.96296E-6 L -0.0267 2.96296E-6 " pathEditMode="relative" rAng="0" ptsTypes="AA">
                                      <p:cBhvr>
                                        <p:cTn id="77" dur="750" spd="-100000" fill="hold"/>
                                        <p:tgtEl>
                                          <p:spTgt spid="763"/>
                                        </p:tgtEl>
                                        <p:attrNameLst>
                                          <p:attrName>ppt_x</p:attrName>
                                          <p:attrName>ppt_y</p:attrName>
                                        </p:attrNameLst>
                                      </p:cBhvr>
                                      <p:rCtr x="-1341" y="0"/>
                                    </p:animMotion>
                                  </p:childTnLst>
                                </p:cTn>
                              </p:par>
                              <p:par>
                                <p:cTn id="78" presetID="10" presetClass="entr" presetSubtype="0" fill="hold" nodeType="withEffect">
                                  <p:stCondLst>
                                    <p:cond delay="750"/>
                                  </p:stCondLst>
                                  <p:childTnLst>
                                    <p:set>
                                      <p:cBhvr>
                                        <p:cTn id="79" dur="1" fill="hold">
                                          <p:stCondLst>
                                            <p:cond delay="0"/>
                                          </p:stCondLst>
                                        </p:cTn>
                                        <p:tgtEl>
                                          <p:spTgt spid="89"/>
                                        </p:tgtEl>
                                        <p:attrNameLst>
                                          <p:attrName>style.visibility</p:attrName>
                                        </p:attrNameLst>
                                      </p:cBhvr>
                                      <p:to>
                                        <p:strVal val="visible"/>
                                      </p:to>
                                    </p:set>
                                    <p:animEffect transition="in" filter="fade">
                                      <p:cBhvr>
                                        <p:cTn id="80" dur="500"/>
                                        <p:tgtEl>
                                          <p:spTgt spid="89"/>
                                        </p:tgtEl>
                                      </p:cBhvr>
                                    </p:animEffect>
                                  </p:childTnLst>
                                </p:cTn>
                              </p:par>
                              <p:par>
                                <p:cTn id="81" presetID="6" presetClass="emph" presetSubtype="0" fill="hold" nodeType="withEffect">
                                  <p:stCondLst>
                                    <p:cond delay="0"/>
                                  </p:stCondLst>
                                  <p:childTnLst>
                                    <p:animScale>
                                      <p:cBhvr>
                                        <p:cTn id="82" dur="10" fill="hold"/>
                                        <p:tgtEl>
                                          <p:spTgt spid="89"/>
                                        </p:tgtEl>
                                      </p:cBhvr>
                                      <p:by x="1000" y="1000"/>
                                    </p:animScale>
                                  </p:childTnLst>
                                </p:cTn>
                              </p:par>
                              <p:par>
                                <p:cTn id="83" presetID="6" presetClass="emph" presetSubtype="0" decel="100000" fill="hold" nodeType="withEffect">
                                  <p:stCondLst>
                                    <p:cond delay="500"/>
                                  </p:stCondLst>
                                  <p:childTnLst>
                                    <p:animScale>
                                      <p:cBhvr>
                                        <p:cTn id="84" dur="1000" fill="hold"/>
                                        <p:tgtEl>
                                          <p:spTgt spid="89"/>
                                        </p:tgtEl>
                                      </p:cBhvr>
                                      <p:by x="9999000" y="9999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332" grpId="0" animBg="1"/>
      <p:bldP spid="762" grpId="0" animBg="1"/>
      <p:bldP spid="763" grpId="0"/>
      <p:bldP spid="76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73B516-D9C1-DD47-B139-745A70ACE68E}"/>
              </a:ext>
            </a:extLst>
          </p:cNvPr>
          <p:cNvSpPr>
            <a:spLocks noGrp="1"/>
          </p:cNvSpPr>
          <p:nvPr>
            <p:ph type="body" sz="quarter" idx="16"/>
          </p:nvPr>
        </p:nvSpPr>
        <p:spPr>
          <a:xfrm>
            <a:off x="438911" y="1600200"/>
            <a:ext cx="6801643" cy="3200400"/>
          </a:xfrm>
        </p:spPr>
        <p:txBody>
          <a:bodyPr/>
          <a:lstStyle/>
          <a:p>
            <a:r>
              <a:rPr lang="en-US" sz="2400" dirty="0"/>
              <a:t>Our goal is to give our customers the digital foundation they need for their unique digital transformation journeys.</a:t>
            </a:r>
          </a:p>
          <a:p>
            <a:pPr marL="182563" indent="0">
              <a:buNone/>
            </a:pPr>
            <a:r>
              <a:rPr lang="en-US" sz="2400" dirty="0"/>
              <a:t>It’s working. As companies leverage our innovative technologies, they’re driving</a:t>
            </a:r>
            <a:br>
              <a:rPr lang="en-US" sz="2400" dirty="0"/>
            </a:br>
            <a:r>
              <a:rPr lang="en-US" sz="2400" dirty="0"/>
              <a:t>new results for their businesses, their customers, and their communities.”</a:t>
            </a:r>
          </a:p>
        </p:txBody>
      </p:sp>
      <p:sp>
        <p:nvSpPr>
          <p:cNvPr id="7" name="Text Placeholder 6">
            <a:extLst>
              <a:ext uri="{FF2B5EF4-FFF2-40B4-BE49-F238E27FC236}">
                <a16:creationId xmlns:a16="http://schemas.microsoft.com/office/drawing/2014/main" id="{34EDC2BD-28B9-C74F-9E5B-A22FA04D72D3}"/>
              </a:ext>
            </a:extLst>
          </p:cNvPr>
          <p:cNvSpPr>
            <a:spLocks noGrp="1"/>
          </p:cNvSpPr>
          <p:nvPr>
            <p:ph type="body" sz="quarter" idx="17"/>
          </p:nvPr>
        </p:nvSpPr>
        <p:spPr>
          <a:xfrm>
            <a:off x="612648" y="5364355"/>
            <a:ext cx="4581144" cy="274320"/>
          </a:xfrm>
        </p:spPr>
        <p:txBody>
          <a:bodyPr anchor="t"/>
          <a:lstStyle/>
          <a:p>
            <a:r>
              <a:rPr lang="en-US" dirty="0"/>
              <a:t>Pat </a:t>
            </a:r>
            <a:r>
              <a:rPr lang="en-US" dirty="0" err="1"/>
              <a:t>Gelsinger</a:t>
            </a:r>
            <a:r>
              <a:rPr lang="en-US" dirty="0"/>
              <a:t>, CEO, VMware</a:t>
            </a:r>
          </a:p>
        </p:txBody>
      </p:sp>
    </p:spTree>
    <p:extLst>
      <p:ext uri="{BB962C8B-B14F-4D97-AF65-F5344CB8AC3E}">
        <p14:creationId xmlns:p14="http://schemas.microsoft.com/office/powerpoint/2010/main" val="146735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D793-4988-654C-97FB-95E7F647385A}"/>
              </a:ext>
            </a:extLst>
          </p:cNvPr>
          <p:cNvSpPr>
            <a:spLocks noGrp="1"/>
          </p:cNvSpPr>
          <p:nvPr>
            <p:ph type="title"/>
          </p:nvPr>
        </p:nvSpPr>
        <p:spPr/>
        <p:txBody>
          <a:bodyPr/>
          <a:lstStyle/>
          <a:p>
            <a:r>
              <a:rPr lang="en-US" dirty="0"/>
              <a:t>What Do These Mean for Your Business?</a:t>
            </a:r>
          </a:p>
        </p:txBody>
      </p:sp>
      <p:sp>
        <p:nvSpPr>
          <p:cNvPr id="71" name="Rectangle 70">
            <a:extLst>
              <a:ext uri="{FF2B5EF4-FFF2-40B4-BE49-F238E27FC236}">
                <a16:creationId xmlns:a16="http://schemas.microsoft.com/office/drawing/2014/main" id="{981F3DA2-6762-2B4F-A00F-30CE26DD4D81}"/>
              </a:ext>
            </a:extLst>
          </p:cNvPr>
          <p:cNvSpPr/>
          <p:nvPr/>
        </p:nvSpPr>
        <p:spPr>
          <a:xfrm flipV="1">
            <a:off x="607853" y="3642505"/>
            <a:ext cx="10973118" cy="25603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 name="TextBox 2">
            <a:extLst>
              <a:ext uri="{FF2B5EF4-FFF2-40B4-BE49-F238E27FC236}">
                <a16:creationId xmlns:a16="http://schemas.microsoft.com/office/drawing/2014/main" id="{713E0124-7D80-DB4C-841D-8997807E4564}"/>
              </a:ext>
            </a:extLst>
          </p:cNvPr>
          <p:cNvSpPr txBox="1"/>
          <p:nvPr/>
        </p:nvSpPr>
        <p:spPr>
          <a:xfrm>
            <a:off x="3302927" y="4330209"/>
            <a:ext cx="5582969" cy="1184940"/>
          </a:xfrm>
          <a:prstGeom prst="rect">
            <a:avLst/>
          </a:prstGeom>
        </p:spPr>
        <p:txBody>
          <a:bodyPr wrap="square" lIns="0" tIns="0" rIns="0" bIns="0" rtlCol="0" anchor="t" anchorCtr="1">
            <a:spAutoFit/>
          </a:bodyPr>
          <a:lstStyle/>
          <a:p>
            <a:pPr algn="l">
              <a:spcAft>
                <a:spcPts val="600"/>
              </a:spcAft>
            </a:pPr>
            <a:r>
              <a:rPr lang="en-US" sz="2400" dirty="0">
                <a:solidFill>
                  <a:schemeClr val="accent2"/>
                </a:solidFill>
              </a:rPr>
              <a:t>New opportunities to </a:t>
            </a:r>
            <a:r>
              <a:rPr lang="en-US" sz="2400" b="1" dirty="0">
                <a:solidFill>
                  <a:schemeClr val="accent2"/>
                </a:solidFill>
              </a:rPr>
              <a:t>create value</a:t>
            </a:r>
            <a:r>
              <a:rPr lang="en-US" sz="2400" dirty="0">
                <a:solidFill>
                  <a:schemeClr val="accent2"/>
                </a:solidFill>
              </a:rPr>
              <a:t> and deliver new </a:t>
            </a:r>
            <a:r>
              <a:rPr lang="en-US" sz="2400" b="1" dirty="0">
                <a:solidFill>
                  <a:schemeClr val="accent2"/>
                </a:solidFill>
              </a:rPr>
              <a:t>experiences</a:t>
            </a:r>
            <a:r>
              <a:rPr lang="en-US" sz="2400" dirty="0">
                <a:solidFill>
                  <a:schemeClr val="accent2"/>
                </a:solidFill>
              </a:rPr>
              <a:t>. </a:t>
            </a:r>
          </a:p>
          <a:p>
            <a:pPr algn="l">
              <a:spcAft>
                <a:spcPts val="600"/>
              </a:spcAft>
            </a:pPr>
            <a:r>
              <a:rPr lang="en-US" sz="2400" dirty="0">
                <a:solidFill>
                  <a:schemeClr val="accent2"/>
                </a:solidFill>
              </a:rPr>
              <a:t>New challenges, too.</a:t>
            </a:r>
          </a:p>
        </p:txBody>
      </p:sp>
      <p:pic>
        <p:nvPicPr>
          <p:cNvPr id="18" name="Graphic 17">
            <a:extLst>
              <a:ext uri="{FF2B5EF4-FFF2-40B4-BE49-F238E27FC236}">
                <a16:creationId xmlns:a16="http://schemas.microsoft.com/office/drawing/2014/main" id="{419D66F2-E74B-A740-8BA7-28A22CED7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3963" y="1859797"/>
            <a:ext cx="657567" cy="1394494"/>
          </a:xfrm>
          <a:prstGeom prst="rect">
            <a:avLst/>
          </a:prstGeom>
        </p:spPr>
      </p:pic>
      <p:grpSp>
        <p:nvGrpSpPr>
          <p:cNvPr id="19" name="Group 18">
            <a:extLst>
              <a:ext uri="{FF2B5EF4-FFF2-40B4-BE49-F238E27FC236}">
                <a16:creationId xmlns:a16="http://schemas.microsoft.com/office/drawing/2014/main" id="{EC56F89E-9CBC-B94C-B708-63FBB54F6F94}"/>
              </a:ext>
            </a:extLst>
          </p:cNvPr>
          <p:cNvGrpSpPr/>
          <p:nvPr/>
        </p:nvGrpSpPr>
        <p:grpSpPr>
          <a:xfrm>
            <a:off x="1406565" y="1583899"/>
            <a:ext cx="717193" cy="1235164"/>
            <a:chOff x="5996537" y="3178048"/>
            <a:chExt cx="648729" cy="1117255"/>
          </a:xfrm>
          <a:solidFill>
            <a:schemeClr val="accent1"/>
          </a:solidFill>
        </p:grpSpPr>
        <p:pic>
          <p:nvPicPr>
            <p:cNvPr id="20" name="Graphic 19">
              <a:extLst>
                <a:ext uri="{FF2B5EF4-FFF2-40B4-BE49-F238E27FC236}">
                  <a16:creationId xmlns:a16="http://schemas.microsoft.com/office/drawing/2014/main" id="{A2ABE560-BB5C-1344-A14C-CCAB80D655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6537" y="3178048"/>
              <a:ext cx="648729" cy="1117255"/>
            </a:xfrm>
            <a:prstGeom prst="rect">
              <a:avLst/>
            </a:prstGeom>
          </p:spPr>
        </p:pic>
        <p:sp>
          <p:nvSpPr>
            <p:cNvPr id="21" name="Freeform 53">
              <a:extLst>
                <a:ext uri="{FF2B5EF4-FFF2-40B4-BE49-F238E27FC236}">
                  <a16:creationId xmlns:a16="http://schemas.microsoft.com/office/drawing/2014/main" id="{889EAF30-9C07-6A4C-B5DD-E76ED0756BF9}"/>
                </a:ext>
              </a:extLst>
            </p:cNvPr>
            <p:cNvSpPr>
              <a:spLocks noEditPoints="1"/>
            </p:cNvSpPr>
            <p:nvPr/>
          </p:nvSpPr>
          <p:spPr bwMode="auto">
            <a:xfrm>
              <a:off x="6067224" y="3848334"/>
              <a:ext cx="189768" cy="158715"/>
            </a:xfrm>
            <a:custGeom>
              <a:avLst/>
              <a:gdLst>
                <a:gd name="T0" fmla="*/ 128 w 147"/>
                <a:gd name="T1" fmla="*/ 11 h 126"/>
                <a:gd name="T2" fmla="*/ 75 w 147"/>
                <a:gd name="T3" fmla="*/ 19 h 126"/>
                <a:gd name="T4" fmla="*/ 21 w 147"/>
                <a:gd name="T5" fmla="*/ 11 h 126"/>
                <a:gd name="T6" fmla="*/ 9 w 147"/>
                <a:gd name="T7" fmla="*/ 58 h 126"/>
                <a:gd name="T8" fmla="*/ 4 w 147"/>
                <a:gd name="T9" fmla="*/ 58 h 126"/>
                <a:gd name="T10" fmla="*/ 0 w 147"/>
                <a:gd name="T11" fmla="*/ 62 h 126"/>
                <a:gd name="T12" fmla="*/ 4 w 147"/>
                <a:gd name="T13" fmla="*/ 66 h 126"/>
                <a:gd name="T14" fmla="*/ 14 w 147"/>
                <a:gd name="T15" fmla="*/ 66 h 126"/>
                <a:gd name="T16" fmla="*/ 70 w 147"/>
                <a:gd name="T17" fmla="*/ 123 h 126"/>
                <a:gd name="T18" fmla="*/ 75 w 147"/>
                <a:gd name="T19" fmla="*/ 126 h 126"/>
                <a:gd name="T20" fmla="*/ 80 w 147"/>
                <a:gd name="T21" fmla="*/ 123 h 126"/>
                <a:gd name="T22" fmla="*/ 138 w 147"/>
                <a:gd name="T23" fmla="*/ 61 h 126"/>
                <a:gd name="T24" fmla="*/ 128 w 147"/>
                <a:gd name="T25" fmla="*/ 11 h 126"/>
                <a:gd name="T26" fmla="*/ 124 w 147"/>
                <a:gd name="T27" fmla="*/ 55 h 126"/>
                <a:gd name="T28" fmla="*/ 124 w 147"/>
                <a:gd name="T29" fmla="*/ 56 h 126"/>
                <a:gd name="T30" fmla="*/ 75 w 147"/>
                <a:gd name="T31" fmla="*/ 106 h 126"/>
                <a:gd name="T32" fmla="*/ 34 w 147"/>
                <a:gd name="T33" fmla="*/ 66 h 126"/>
                <a:gd name="T34" fmla="*/ 51 w 147"/>
                <a:gd name="T35" fmla="*/ 66 h 126"/>
                <a:gd name="T36" fmla="*/ 55 w 147"/>
                <a:gd name="T37" fmla="*/ 63 h 126"/>
                <a:gd name="T38" fmla="*/ 59 w 147"/>
                <a:gd name="T39" fmla="*/ 53 h 126"/>
                <a:gd name="T40" fmla="*/ 69 w 147"/>
                <a:gd name="T41" fmla="*/ 89 h 126"/>
                <a:gd name="T42" fmla="*/ 73 w 147"/>
                <a:gd name="T43" fmla="*/ 92 h 126"/>
                <a:gd name="T44" fmla="*/ 73 w 147"/>
                <a:gd name="T45" fmla="*/ 92 h 126"/>
                <a:gd name="T46" fmla="*/ 77 w 147"/>
                <a:gd name="T47" fmla="*/ 89 h 126"/>
                <a:gd name="T48" fmla="*/ 86 w 147"/>
                <a:gd name="T49" fmla="*/ 66 h 126"/>
                <a:gd name="T50" fmla="*/ 102 w 147"/>
                <a:gd name="T51" fmla="*/ 66 h 126"/>
                <a:gd name="T52" fmla="*/ 106 w 147"/>
                <a:gd name="T53" fmla="*/ 62 h 126"/>
                <a:gd name="T54" fmla="*/ 102 w 147"/>
                <a:gd name="T55" fmla="*/ 58 h 126"/>
                <a:gd name="T56" fmla="*/ 83 w 147"/>
                <a:gd name="T57" fmla="*/ 58 h 126"/>
                <a:gd name="T58" fmla="*/ 79 w 147"/>
                <a:gd name="T59" fmla="*/ 61 h 126"/>
                <a:gd name="T60" fmla="*/ 74 w 147"/>
                <a:gd name="T61" fmla="*/ 75 h 126"/>
                <a:gd name="T62" fmla="*/ 63 w 147"/>
                <a:gd name="T63" fmla="*/ 39 h 126"/>
                <a:gd name="T64" fmla="*/ 60 w 147"/>
                <a:gd name="T65" fmla="*/ 36 h 126"/>
                <a:gd name="T66" fmla="*/ 56 w 147"/>
                <a:gd name="T67" fmla="*/ 39 h 126"/>
                <a:gd name="T68" fmla="*/ 49 w 147"/>
                <a:gd name="T69" fmla="*/ 58 h 126"/>
                <a:gd name="T70" fmla="*/ 28 w 147"/>
                <a:gd name="T71" fmla="*/ 58 h 126"/>
                <a:gd name="T72" fmla="*/ 25 w 147"/>
                <a:gd name="T73" fmla="*/ 54 h 126"/>
                <a:gd name="T74" fmla="*/ 30 w 147"/>
                <a:gd name="T75" fmla="*/ 24 h 126"/>
                <a:gd name="T76" fmla="*/ 69 w 147"/>
                <a:gd name="T77" fmla="*/ 35 h 126"/>
                <a:gd name="T78" fmla="*/ 74 w 147"/>
                <a:gd name="T79" fmla="*/ 42 h 126"/>
                <a:gd name="T80" fmla="*/ 80 w 147"/>
                <a:gd name="T81" fmla="*/ 36 h 126"/>
                <a:gd name="T82" fmla="*/ 119 w 147"/>
                <a:gd name="T83" fmla="*/ 25 h 126"/>
                <a:gd name="T84" fmla="*/ 124 w 147"/>
                <a:gd name="T85"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 h="126">
                  <a:moveTo>
                    <a:pt x="128" y="11"/>
                  </a:moveTo>
                  <a:cubicBezTo>
                    <a:pt x="116" y="4"/>
                    <a:pt x="96" y="1"/>
                    <a:pt x="75" y="19"/>
                  </a:cubicBezTo>
                  <a:cubicBezTo>
                    <a:pt x="54" y="0"/>
                    <a:pt x="33" y="2"/>
                    <a:pt x="21" y="11"/>
                  </a:cubicBezTo>
                  <a:cubicBezTo>
                    <a:pt x="7" y="21"/>
                    <a:pt x="2" y="40"/>
                    <a:pt x="9" y="58"/>
                  </a:cubicBezTo>
                  <a:cubicBezTo>
                    <a:pt x="4" y="58"/>
                    <a:pt x="4" y="58"/>
                    <a:pt x="4" y="58"/>
                  </a:cubicBezTo>
                  <a:cubicBezTo>
                    <a:pt x="1" y="58"/>
                    <a:pt x="0" y="60"/>
                    <a:pt x="0" y="62"/>
                  </a:cubicBezTo>
                  <a:cubicBezTo>
                    <a:pt x="0" y="64"/>
                    <a:pt x="1" y="66"/>
                    <a:pt x="4" y="66"/>
                  </a:cubicBezTo>
                  <a:cubicBezTo>
                    <a:pt x="14" y="66"/>
                    <a:pt x="14" y="66"/>
                    <a:pt x="14" y="66"/>
                  </a:cubicBezTo>
                  <a:cubicBezTo>
                    <a:pt x="36" y="97"/>
                    <a:pt x="68" y="122"/>
                    <a:pt x="70" y="123"/>
                  </a:cubicBezTo>
                  <a:cubicBezTo>
                    <a:pt x="75" y="126"/>
                    <a:pt x="75" y="126"/>
                    <a:pt x="75" y="126"/>
                  </a:cubicBezTo>
                  <a:cubicBezTo>
                    <a:pt x="80" y="123"/>
                    <a:pt x="80" y="123"/>
                    <a:pt x="80" y="123"/>
                  </a:cubicBezTo>
                  <a:cubicBezTo>
                    <a:pt x="85" y="118"/>
                    <a:pt x="131" y="82"/>
                    <a:pt x="138" y="61"/>
                  </a:cubicBezTo>
                  <a:cubicBezTo>
                    <a:pt x="147" y="42"/>
                    <a:pt x="143" y="22"/>
                    <a:pt x="128" y="11"/>
                  </a:cubicBezTo>
                  <a:close/>
                  <a:moveTo>
                    <a:pt x="124" y="55"/>
                  </a:moveTo>
                  <a:cubicBezTo>
                    <a:pt x="124" y="56"/>
                    <a:pt x="124" y="56"/>
                    <a:pt x="124" y="56"/>
                  </a:cubicBezTo>
                  <a:cubicBezTo>
                    <a:pt x="119" y="67"/>
                    <a:pt x="93" y="91"/>
                    <a:pt x="75" y="106"/>
                  </a:cubicBezTo>
                  <a:cubicBezTo>
                    <a:pt x="66" y="99"/>
                    <a:pt x="49" y="84"/>
                    <a:pt x="34" y="66"/>
                  </a:cubicBezTo>
                  <a:cubicBezTo>
                    <a:pt x="51" y="66"/>
                    <a:pt x="51" y="66"/>
                    <a:pt x="51" y="66"/>
                  </a:cubicBezTo>
                  <a:cubicBezTo>
                    <a:pt x="53" y="66"/>
                    <a:pt x="54" y="65"/>
                    <a:pt x="55" y="63"/>
                  </a:cubicBezTo>
                  <a:cubicBezTo>
                    <a:pt x="59" y="53"/>
                    <a:pt x="59" y="53"/>
                    <a:pt x="59" y="53"/>
                  </a:cubicBezTo>
                  <a:cubicBezTo>
                    <a:pt x="69" y="89"/>
                    <a:pt x="69" y="89"/>
                    <a:pt x="69" y="89"/>
                  </a:cubicBezTo>
                  <a:cubicBezTo>
                    <a:pt x="70" y="91"/>
                    <a:pt x="71" y="92"/>
                    <a:pt x="73" y="92"/>
                  </a:cubicBezTo>
                  <a:cubicBezTo>
                    <a:pt x="73" y="92"/>
                    <a:pt x="73" y="92"/>
                    <a:pt x="73" y="92"/>
                  </a:cubicBezTo>
                  <a:cubicBezTo>
                    <a:pt x="75" y="92"/>
                    <a:pt x="76" y="91"/>
                    <a:pt x="77" y="89"/>
                  </a:cubicBezTo>
                  <a:cubicBezTo>
                    <a:pt x="86" y="66"/>
                    <a:pt x="86" y="66"/>
                    <a:pt x="86" y="66"/>
                  </a:cubicBezTo>
                  <a:cubicBezTo>
                    <a:pt x="102" y="66"/>
                    <a:pt x="102" y="66"/>
                    <a:pt x="102" y="66"/>
                  </a:cubicBezTo>
                  <a:cubicBezTo>
                    <a:pt x="104" y="66"/>
                    <a:pt x="106" y="64"/>
                    <a:pt x="106" y="62"/>
                  </a:cubicBezTo>
                  <a:cubicBezTo>
                    <a:pt x="106" y="60"/>
                    <a:pt x="104" y="58"/>
                    <a:pt x="102" y="58"/>
                  </a:cubicBezTo>
                  <a:cubicBezTo>
                    <a:pt x="83" y="58"/>
                    <a:pt x="83" y="58"/>
                    <a:pt x="83" y="58"/>
                  </a:cubicBezTo>
                  <a:cubicBezTo>
                    <a:pt x="81" y="58"/>
                    <a:pt x="80" y="59"/>
                    <a:pt x="79" y="61"/>
                  </a:cubicBezTo>
                  <a:cubicBezTo>
                    <a:pt x="74" y="75"/>
                    <a:pt x="74" y="75"/>
                    <a:pt x="74" y="75"/>
                  </a:cubicBezTo>
                  <a:cubicBezTo>
                    <a:pt x="63" y="39"/>
                    <a:pt x="63" y="39"/>
                    <a:pt x="63" y="39"/>
                  </a:cubicBezTo>
                  <a:cubicBezTo>
                    <a:pt x="63" y="38"/>
                    <a:pt x="61" y="36"/>
                    <a:pt x="60" y="36"/>
                  </a:cubicBezTo>
                  <a:cubicBezTo>
                    <a:pt x="58" y="36"/>
                    <a:pt x="56" y="37"/>
                    <a:pt x="56" y="39"/>
                  </a:cubicBezTo>
                  <a:cubicBezTo>
                    <a:pt x="49" y="58"/>
                    <a:pt x="49" y="58"/>
                    <a:pt x="49" y="58"/>
                  </a:cubicBezTo>
                  <a:cubicBezTo>
                    <a:pt x="28" y="58"/>
                    <a:pt x="28" y="58"/>
                    <a:pt x="28" y="58"/>
                  </a:cubicBezTo>
                  <a:cubicBezTo>
                    <a:pt x="27" y="57"/>
                    <a:pt x="26" y="55"/>
                    <a:pt x="25" y="54"/>
                  </a:cubicBezTo>
                  <a:cubicBezTo>
                    <a:pt x="18" y="41"/>
                    <a:pt x="23" y="29"/>
                    <a:pt x="30" y="24"/>
                  </a:cubicBezTo>
                  <a:cubicBezTo>
                    <a:pt x="39" y="18"/>
                    <a:pt x="53" y="18"/>
                    <a:pt x="69" y="35"/>
                  </a:cubicBezTo>
                  <a:cubicBezTo>
                    <a:pt x="74" y="42"/>
                    <a:pt x="74" y="42"/>
                    <a:pt x="74" y="42"/>
                  </a:cubicBezTo>
                  <a:cubicBezTo>
                    <a:pt x="80" y="36"/>
                    <a:pt x="80" y="36"/>
                    <a:pt x="80" y="36"/>
                  </a:cubicBezTo>
                  <a:cubicBezTo>
                    <a:pt x="97" y="19"/>
                    <a:pt x="111" y="19"/>
                    <a:pt x="119" y="25"/>
                  </a:cubicBezTo>
                  <a:cubicBezTo>
                    <a:pt x="126" y="29"/>
                    <a:pt x="130" y="41"/>
                    <a:pt x="124" y="55"/>
                  </a:cubicBezTo>
                  <a:close/>
                </a:path>
              </a:pathLst>
            </a:custGeom>
            <a:grpFill/>
            <a:ln w="9525" cap="flat">
              <a:noFill/>
              <a:prstDash val="solid"/>
              <a:miter/>
            </a:ln>
          </p:spPr>
          <p:txBody>
            <a:bodyPr/>
            <a:lstStyle/>
            <a:p>
              <a:pPr defTabSz="913441"/>
              <a:endParaRPr lang="en-US" sz="2697" dirty="0">
                <a:solidFill>
                  <a:srgbClr val="717074"/>
                </a:solidFill>
                <a:latin typeface="Metropolis"/>
              </a:endParaRPr>
            </a:p>
          </p:txBody>
        </p:sp>
      </p:grpSp>
      <p:pic>
        <p:nvPicPr>
          <p:cNvPr id="24" name="Graphic 23">
            <a:extLst>
              <a:ext uri="{FF2B5EF4-FFF2-40B4-BE49-F238E27FC236}">
                <a16:creationId xmlns:a16="http://schemas.microsoft.com/office/drawing/2014/main" id="{3CD795F1-6567-E648-A0BF-182649EE8F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6367" y="1894440"/>
            <a:ext cx="1408100" cy="1408100"/>
          </a:xfrm>
          <a:prstGeom prst="rect">
            <a:avLst/>
          </a:prstGeom>
        </p:spPr>
      </p:pic>
      <p:sp>
        <p:nvSpPr>
          <p:cNvPr id="25" name="Freeform 24">
            <a:extLst>
              <a:ext uri="{FF2B5EF4-FFF2-40B4-BE49-F238E27FC236}">
                <a16:creationId xmlns:a16="http://schemas.microsoft.com/office/drawing/2014/main" id="{38AD2DB6-E73D-6E4A-BC23-17F14AE7A1F3}"/>
              </a:ext>
            </a:extLst>
          </p:cNvPr>
          <p:cNvSpPr/>
          <p:nvPr/>
        </p:nvSpPr>
        <p:spPr>
          <a:xfrm rot="5400000">
            <a:off x="5987470" y="1061826"/>
            <a:ext cx="688591" cy="988555"/>
          </a:xfrm>
          <a:custGeom>
            <a:avLst/>
            <a:gdLst>
              <a:gd name="connsiteX0" fmla="*/ 1937831 w 3735528"/>
              <a:gd name="connsiteY0" fmla="*/ 1943006 h 5362804"/>
              <a:gd name="connsiteX1" fmla="*/ 1941227 w 3735528"/>
              <a:gd name="connsiteY1" fmla="*/ 1881933 h 5362804"/>
              <a:gd name="connsiteX2" fmla="*/ 2746749 w 3735528"/>
              <a:gd name="connsiteY2" fmla="*/ 956674 h 5362804"/>
              <a:gd name="connsiteX3" fmla="*/ 3694745 w 3735528"/>
              <a:gd name="connsiteY3" fmla="*/ 777328 h 5362804"/>
              <a:gd name="connsiteX4" fmla="*/ 3735528 w 3735528"/>
              <a:gd name="connsiteY4" fmla="*/ 779200 h 5362804"/>
              <a:gd name="connsiteX5" fmla="*/ 3735528 w 3735528"/>
              <a:gd name="connsiteY5" fmla="*/ 1095999 h 5362804"/>
              <a:gd name="connsiteX6" fmla="*/ 3575788 w 3735528"/>
              <a:gd name="connsiteY6" fmla="*/ 1093902 h 5362804"/>
              <a:gd name="connsiteX7" fmla="*/ 2968526 w 3735528"/>
              <a:gd name="connsiteY7" fmla="*/ 1204314 h 5362804"/>
              <a:gd name="connsiteX8" fmla="*/ 2255965 w 3735528"/>
              <a:gd name="connsiteY8" fmla="*/ 1905009 h 5362804"/>
              <a:gd name="connsiteX9" fmla="*/ 2255848 w 3735528"/>
              <a:gd name="connsiteY9" fmla="*/ 2022510 h 5362804"/>
              <a:gd name="connsiteX10" fmla="*/ 1937831 w 3735528"/>
              <a:gd name="connsiteY10" fmla="*/ 3419799 h 5362804"/>
              <a:gd name="connsiteX11" fmla="*/ 2255848 w 3735528"/>
              <a:gd name="connsiteY11" fmla="*/ 3340295 h 5362804"/>
              <a:gd name="connsiteX12" fmla="*/ 2255965 w 3735528"/>
              <a:gd name="connsiteY12" fmla="*/ 3457796 h 5362804"/>
              <a:gd name="connsiteX13" fmla="*/ 2968526 w 3735528"/>
              <a:gd name="connsiteY13" fmla="*/ 4158491 h 5362804"/>
              <a:gd name="connsiteX14" fmla="*/ 3575788 w 3735528"/>
              <a:gd name="connsiteY14" fmla="*/ 4268903 h 5362804"/>
              <a:gd name="connsiteX15" fmla="*/ 3735528 w 3735528"/>
              <a:gd name="connsiteY15" fmla="*/ 4266806 h 5362804"/>
              <a:gd name="connsiteX16" fmla="*/ 3735528 w 3735528"/>
              <a:gd name="connsiteY16" fmla="*/ 4583605 h 5362804"/>
              <a:gd name="connsiteX17" fmla="*/ 3694745 w 3735528"/>
              <a:gd name="connsiteY17" fmla="*/ 4585477 h 5362804"/>
              <a:gd name="connsiteX18" fmla="*/ 2746749 w 3735528"/>
              <a:gd name="connsiteY18" fmla="*/ 4406131 h 5362804"/>
              <a:gd name="connsiteX19" fmla="*/ 1941227 w 3735528"/>
              <a:gd name="connsiteY19" fmla="*/ 3480872 h 5362804"/>
              <a:gd name="connsiteX20" fmla="*/ 1037297 w 3735528"/>
              <a:gd name="connsiteY20" fmla="*/ 3445900 h 5362804"/>
              <a:gd name="connsiteX21" fmla="*/ 1037297 w 3735528"/>
              <a:gd name="connsiteY21" fmla="*/ 1916904 h 5362804"/>
              <a:gd name="connsiteX22" fmla="*/ 2461363 w 3735528"/>
              <a:gd name="connsiteY22" fmla="*/ 2272920 h 5362804"/>
              <a:gd name="connsiteX23" fmla="*/ 2461363 w 3735528"/>
              <a:gd name="connsiteY23" fmla="*/ 3089883 h 5362804"/>
              <a:gd name="connsiteX24" fmla="*/ 893128 w 3735528"/>
              <a:gd name="connsiteY24" fmla="*/ 1273216 h 5362804"/>
              <a:gd name="connsiteX25" fmla="*/ 893128 w 3735528"/>
              <a:gd name="connsiteY25" fmla="*/ 761772 h 5362804"/>
              <a:gd name="connsiteX26" fmla="*/ 1557580 w 3735528"/>
              <a:gd name="connsiteY26" fmla="*/ 761772 h 5362804"/>
              <a:gd name="connsiteX27" fmla="*/ 1813302 w 3735528"/>
              <a:gd name="connsiteY27" fmla="*/ 1017494 h 5362804"/>
              <a:gd name="connsiteX28" fmla="*/ 1557580 w 3735528"/>
              <a:gd name="connsiteY28" fmla="*/ 1273216 h 5362804"/>
              <a:gd name="connsiteX29" fmla="*/ 893128 w 3735528"/>
              <a:gd name="connsiteY29" fmla="*/ 4601032 h 5362804"/>
              <a:gd name="connsiteX30" fmla="*/ 893128 w 3735528"/>
              <a:gd name="connsiteY30" fmla="*/ 4089588 h 5362804"/>
              <a:gd name="connsiteX31" fmla="*/ 1557580 w 3735528"/>
              <a:gd name="connsiteY31" fmla="*/ 4089588 h 5362804"/>
              <a:gd name="connsiteX32" fmla="*/ 1813302 w 3735528"/>
              <a:gd name="connsiteY32" fmla="*/ 4345310 h 5362804"/>
              <a:gd name="connsiteX33" fmla="*/ 1557580 w 3735528"/>
              <a:gd name="connsiteY33" fmla="*/ 4601032 h 5362804"/>
              <a:gd name="connsiteX34" fmla="*/ 390953 w 3735528"/>
              <a:gd name="connsiteY34" fmla="*/ 1842168 h 5362804"/>
              <a:gd name="connsiteX35" fmla="*/ 390953 w 3735528"/>
              <a:gd name="connsiteY35" fmla="*/ 192819 h 5362804"/>
              <a:gd name="connsiteX36" fmla="*/ 583772 w 3735528"/>
              <a:gd name="connsiteY36" fmla="*/ 0 h 5362804"/>
              <a:gd name="connsiteX37" fmla="*/ 776591 w 3735528"/>
              <a:gd name="connsiteY37" fmla="*/ 192819 h 5362804"/>
              <a:gd name="connsiteX38" fmla="*/ 776590 w 3735528"/>
              <a:gd name="connsiteY38" fmla="*/ 1842169 h 5362804"/>
              <a:gd name="connsiteX39" fmla="*/ 583771 w 3735528"/>
              <a:gd name="connsiteY39" fmla="*/ 2034988 h 5362804"/>
              <a:gd name="connsiteX40" fmla="*/ 583772 w 3735528"/>
              <a:gd name="connsiteY40" fmla="*/ 2034987 h 5362804"/>
              <a:gd name="connsiteX41" fmla="*/ 390953 w 3735528"/>
              <a:gd name="connsiteY41" fmla="*/ 1842168 h 5362804"/>
              <a:gd name="connsiteX42" fmla="*/ 390953 w 3735528"/>
              <a:gd name="connsiteY42" fmla="*/ 5169984 h 5362804"/>
              <a:gd name="connsiteX43" fmla="*/ 390953 w 3735528"/>
              <a:gd name="connsiteY43" fmla="*/ 3520635 h 5362804"/>
              <a:gd name="connsiteX44" fmla="*/ 583772 w 3735528"/>
              <a:gd name="connsiteY44" fmla="*/ 3327816 h 5362804"/>
              <a:gd name="connsiteX45" fmla="*/ 776591 w 3735528"/>
              <a:gd name="connsiteY45" fmla="*/ 3520635 h 5362804"/>
              <a:gd name="connsiteX46" fmla="*/ 776590 w 3735528"/>
              <a:gd name="connsiteY46" fmla="*/ 5169985 h 5362804"/>
              <a:gd name="connsiteX47" fmla="*/ 583771 w 3735528"/>
              <a:gd name="connsiteY47" fmla="*/ 5362804 h 5362804"/>
              <a:gd name="connsiteX48" fmla="*/ 583772 w 3735528"/>
              <a:gd name="connsiteY48" fmla="*/ 5362803 h 5362804"/>
              <a:gd name="connsiteX49" fmla="*/ 390953 w 3735528"/>
              <a:gd name="connsiteY49" fmla="*/ 5169984 h 5362804"/>
              <a:gd name="connsiteX50" fmla="*/ 0 w 3735528"/>
              <a:gd name="connsiteY50" fmla="*/ 1017494 h 5362804"/>
              <a:gd name="connsiteX51" fmla="*/ 255722 w 3735528"/>
              <a:gd name="connsiteY51" fmla="*/ 761772 h 5362804"/>
              <a:gd name="connsiteX52" fmla="*/ 301458 w 3735528"/>
              <a:gd name="connsiteY52" fmla="*/ 761772 h 5362804"/>
              <a:gd name="connsiteX53" fmla="*/ 301458 w 3735528"/>
              <a:gd name="connsiteY53" fmla="*/ 1273216 h 5362804"/>
              <a:gd name="connsiteX54" fmla="*/ 255722 w 3735528"/>
              <a:gd name="connsiteY54" fmla="*/ 1273216 h 5362804"/>
              <a:gd name="connsiteX55" fmla="*/ 0 w 3735528"/>
              <a:gd name="connsiteY55" fmla="*/ 1017494 h 5362804"/>
              <a:gd name="connsiteX56" fmla="*/ 0 w 3735528"/>
              <a:gd name="connsiteY56" fmla="*/ 4345310 h 5362804"/>
              <a:gd name="connsiteX57" fmla="*/ 255722 w 3735528"/>
              <a:gd name="connsiteY57" fmla="*/ 4089588 h 5362804"/>
              <a:gd name="connsiteX58" fmla="*/ 301458 w 3735528"/>
              <a:gd name="connsiteY58" fmla="*/ 4089588 h 5362804"/>
              <a:gd name="connsiteX59" fmla="*/ 301458 w 3735528"/>
              <a:gd name="connsiteY59" fmla="*/ 4601032 h 5362804"/>
              <a:gd name="connsiteX60" fmla="*/ 255722 w 3735528"/>
              <a:gd name="connsiteY60" fmla="*/ 4601032 h 5362804"/>
              <a:gd name="connsiteX61" fmla="*/ 0 w 3735528"/>
              <a:gd name="connsiteY61" fmla="*/ 4345310 h 536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35528" h="5362804">
                <a:moveTo>
                  <a:pt x="1937831" y="1943006"/>
                </a:moveTo>
                <a:lnTo>
                  <a:pt x="1941227" y="1881933"/>
                </a:lnTo>
                <a:cubicBezTo>
                  <a:pt x="1980755" y="1505126"/>
                  <a:pt x="2276776" y="1159579"/>
                  <a:pt x="2746749" y="956674"/>
                </a:cubicBezTo>
                <a:cubicBezTo>
                  <a:pt x="3031693" y="833652"/>
                  <a:pt x="3361372" y="771704"/>
                  <a:pt x="3694745" y="777328"/>
                </a:cubicBezTo>
                <a:lnTo>
                  <a:pt x="3735528" y="779200"/>
                </a:lnTo>
                <a:lnTo>
                  <a:pt x="3735528" y="1095999"/>
                </a:lnTo>
                <a:lnTo>
                  <a:pt x="3575788" y="1093902"/>
                </a:lnTo>
                <a:cubicBezTo>
                  <a:pt x="3363488" y="1101240"/>
                  <a:pt x="3155657" y="1138754"/>
                  <a:pt x="2968526" y="1204314"/>
                </a:cubicBezTo>
                <a:cubicBezTo>
                  <a:pt x="2554158" y="1349484"/>
                  <a:pt x="2289754" y="1614231"/>
                  <a:pt x="2255965" y="1905009"/>
                </a:cubicBezTo>
                <a:lnTo>
                  <a:pt x="2255848" y="2022510"/>
                </a:lnTo>
                <a:close/>
                <a:moveTo>
                  <a:pt x="1937831" y="3419799"/>
                </a:moveTo>
                <a:lnTo>
                  <a:pt x="2255848" y="3340295"/>
                </a:lnTo>
                <a:lnTo>
                  <a:pt x="2255965" y="3457796"/>
                </a:lnTo>
                <a:cubicBezTo>
                  <a:pt x="2289754" y="3748574"/>
                  <a:pt x="2554158" y="4013321"/>
                  <a:pt x="2968526" y="4158491"/>
                </a:cubicBezTo>
                <a:cubicBezTo>
                  <a:pt x="3155657" y="4224051"/>
                  <a:pt x="3363488" y="4261565"/>
                  <a:pt x="3575788" y="4268903"/>
                </a:cubicBezTo>
                <a:lnTo>
                  <a:pt x="3735528" y="4266806"/>
                </a:lnTo>
                <a:lnTo>
                  <a:pt x="3735528" y="4583605"/>
                </a:lnTo>
                <a:lnTo>
                  <a:pt x="3694745" y="4585477"/>
                </a:lnTo>
                <a:cubicBezTo>
                  <a:pt x="3361372" y="4591101"/>
                  <a:pt x="3031693" y="4529153"/>
                  <a:pt x="2746749" y="4406131"/>
                </a:cubicBezTo>
                <a:cubicBezTo>
                  <a:pt x="2276776" y="4203226"/>
                  <a:pt x="1980755" y="3857679"/>
                  <a:pt x="1941227" y="3480872"/>
                </a:cubicBezTo>
                <a:close/>
                <a:moveTo>
                  <a:pt x="1037297" y="3445900"/>
                </a:moveTo>
                <a:lnTo>
                  <a:pt x="1037297" y="1916904"/>
                </a:lnTo>
                <a:lnTo>
                  <a:pt x="2461363" y="2272920"/>
                </a:lnTo>
                <a:lnTo>
                  <a:pt x="2461363" y="3089883"/>
                </a:lnTo>
                <a:close/>
                <a:moveTo>
                  <a:pt x="893128" y="1273216"/>
                </a:moveTo>
                <a:lnTo>
                  <a:pt x="893128" y="761772"/>
                </a:lnTo>
                <a:lnTo>
                  <a:pt x="1557580" y="761772"/>
                </a:lnTo>
                <a:cubicBezTo>
                  <a:pt x="1698811" y="761772"/>
                  <a:pt x="1813302" y="876263"/>
                  <a:pt x="1813302" y="1017494"/>
                </a:cubicBezTo>
                <a:cubicBezTo>
                  <a:pt x="1813302" y="1158725"/>
                  <a:pt x="1698811" y="1273216"/>
                  <a:pt x="1557580" y="1273216"/>
                </a:cubicBezTo>
                <a:close/>
                <a:moveTo>
                  <a:pt x="893128" y="4601032"/>
                </a:moveTo>
                <a:lnTo>
                  <a:pt x="893128" y="4089588"/>
                </a:lnTo>
                <a:lnTo>
                  <a:pt x="1557580" y="4089588"/>
                </a:lnTo>
                <a:cubicBezTo>
                  <a:pt x="1698811" y="4089588"/>
                  <a:pt x="1813302" y="4204079"/>
                  <a:pt x="1813302" y="4345310"/>
                </a:cubicBezTo>
                <a:cubicBezTo>
                  <a:pt x="1813302" y="4486541"/>
                  <a:pt x="1698811" y="4601032"/>
                  <a:pt x="1557580" y="4601032"/>
                </a:cubicBezTo>
                <a:close/>
                <a:moveTo>
                  <a:pt x="390953" y="1842168"/>
                </a:moveTo>
                <a:lnTo>
                  <a:pt x="390953" y="192819"/>
                </a:lnTo>
                <a:cubicBezTo>
                  <a:pt x="390953" y="86328"/>
                  <a:pt x="477281" y="0"/>
                  <a:pt x="583772" y="0"/>
                </a:cubicBezTo>
                <a:cubicBezTo>
                  <a:pt x="690263" y="0"/>
                  <a:pt x="776591" y="86328"/>
                  <a:pt x="776591" y="192819"/>
                </a:cubicBezTo>
                <a:cubicBezTo>
                  <a:pt x="776591" y="742602"/>
                  <a:pt x="776590" y="1292386"/>
                  <a:pt x="776590" y="1842169"/>
                </a:cubicBezTo>
                <a:cubicBezTo>
                  <a:pt x="776590" y="1948660"/>
                  <a:pt x="690262" y="2034988"/>
                  <a:pt x="583771" y="2034988"/>
                </a:cubicBezTo>
                <a:lnTo>
                  <a:pt x="583772" y="2034987"/>
                </a:lnTo>
                <a:cubicBezTo>
                  <a:pt x="477281" y="2034987"/>
                  <a:pt x="390953" y="1948659"/>
                  <a:pt x="390953" y="1842168"/>
                </a:cubicBezTo>
                <a:close/>
                <a:moveTo>
                  <a:pt x="390953" y="5169984"/>
                </a:moveTo>
                <a:lnTo>
                  <a:pt x="390953" y="3520635"/>
                </a:lnTo>
                <a:cubicBezTo>
                  <a:pt x="390953" y="3414144"/>
                  <a:pt x="477281" y="3327816"/>
                  <a:pt x="583772" y="3327816"/>
                </a:cubicBezTo>
                <a:cubicBezTo>
                  <a:pt x="690263" y="3327816"/>
                  <a:pt x="776591" y="3414144"/>
                  <a:pt x="776591" y="3520635"/>
                </a:cubicBezTo>
                <a:cubicBezTo>
                  <a:pt x="776591" y="4070418"/>
                  <a:pt x="776590" y="4620202"/>
                  <a:pt x="776590" y="5169985"/>
                </a:cubicBezTo>
                <a:cubicBezTo>
                  <a:pt x="776590" y="5276476"/>
                  <a:pt x="690262" y="5362804"/>
                  <a:pt x="583771" y="5362804"/>
                </a:cubicBezTo>
                <a:lnTo>
                  <a:pt x="583772" y="5362803"/>
                </a:lnTo>
                <a:cubicBezTo>
                  <a:pt x="477281" y="5362803"/>
                  <a:pt x="390953" y="5276475"/>
                  <a:pt x="390953" y="5169984"/>
                </a:cubicBezTo>
                <a:close/>
                <a:moveTo>
                  <a:pt x="0" y="1017494"/>
                </a:moveTo>
                <a:cubicBezTo>
                  <a:pt x="0" y="876263"/>
                  <a:pt x="114491" y="761772"/>
                  <a:pt x="255722" y="761772"/>
                </a:cubicBezTo>
                <a:lnTo>
                  <a:pt x="301458" y="761772"/>
                </a:lnTo>
                <a:lnTo>
                  <a:pt x="301458" y="1273216"/>
                </a:lnTo>
                <a:lnTo>
                  <a:pt x="255722" y="1273216"/>
                </a:lnTo>
                <a:cubicBezTo>
                  <a:pt x="114491" y="1273216"/>
                  <a:pt x="0" y="1158725"/>
                  <a:pt x="0" y="1017494"/>
                </a:cubicBezTo>
                <a:close/>
                <a:moveTo>
                  <a:pt x="0" y="4345310"/>
                </a:moveTo>
                <a:cubicBezTo>
                  <a:pt x="0" y="4204079"/>
                  <a:pt x="114491" y="4089588"/>
                  <a:pt x="255722" y="4089588"/>
                </a:cubicBezTo>
                <a:lnTo>
                  <a:pt x="301458" y="4089588"/>
                </a:lnTo>
                <a:lnTo>
                  <a:pt x="301458" y="4601032"/>
                </a:lnTo>
                <a:lnTo>
                  <a:pt x="255722" y="4601032"/>
                </a:lnTo>
                <a:cubicBezTo>
                  <a:pt x="114491" y="4601032"/>
                  <a:pt x="0" y="4486541"/>
                  <a:pt x="0" y="434531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26" name="Graphic 25">
            <a:extLst>
              <a:ext uri="{FF2B5EF4-FFF2-40B4-BE49-F238E27FC236}">
                <a16:creationId xmlns:a16="http://schemas.microsoft.com/office/drawing/2014/main" id="{313A8482-0B7E-D64A-B842-9A0157DA3E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96036" y="2325044"/>
            <a:ext cx="1606827" cy="907080"/>
          </a:xfrm>
          <a:prstGeom prst="rect">
            <a:avLst/>
          </a:prstGeom>
        </p:spPr>
      </p:pic>
      <p:pic>
        <p:nvPicPr>
          <p:cNvPr id="27" name="Graphic 26">
            <a:extLst>
              <a:ext uri="{FF2B5EF4-FFF2-40B4-BE49-F238E27FC236}">
                <a16:creationId xmlns:a16="http://schemas.microsoft.com/office/drawing/2014/main" id="{D4044C54-9C63-CB43-A3BC-9A5248A999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373" y="2143334"/>
            <a:ext cx="1475209" cy="827555"/>
          </a:xfrm>
          <a:prstGeom prst="rect">
            <a:avLst/>
          </a:prstGeom>
        </p:spPr>
      </p:pic>
      <p:pic>
        <p:nvPicPr>
          <p:cNvPr id="28" name="Graphic 27">
            <a:extLst>
              <a:ext uri="{FF2B5EF4-FFF2-40B4-BE49-F238E27FC236}">
                <a16:creationId xmlns:a16="http://schemas.microsoft.com/office/drawing/2014/main" id="{E2CAA5FC-EFB5-8E48-B34A-6AAFAED91B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90975" y="1780508"/>
            <a:ext cx="1091285" cy="1091285"/>
          </a:xfrm>
          <a:prstGeom prst="rect">
            <a:avLst/>
          </a:prstGeom>
        </p:spPr>
      </p:pic>
      <p:pic>
        <p:nvPicPr>
          <p:cNvPr id="29" name="Graphic 28">
            <a:extLst>
              <a:ext uri="{FF2B5EF4-FFF2-40B4-BE49-F238E27FC236}">
                <a16:creationId xmlns:a16="http://schemas.microsoft.com/office/drawing/2014/main" id="{2282896C-F2E7-004B-BA4B-A3A216B4EB6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55924" y="1338793"/>
            <a:ext cx="917400" cy="820439"/>
          </a:xfrm>
          <a:prstGeom prst="rect">
            <a:avLst/>
          </a:prstGeom>
        </p:spPr>
      </p:pic>
      <p:sp>
        <p:nvSpPr>
          <p:cNvPr id="30" name="Freeform 29">
            <a:extLst>
              <a:ext uri="{FF2B5EF4-FFF2-40B4-BE49-F238E27FC236}">
                <a16:creationId xmlns:a16="http://schemas.microsoft.com/office/drawing/2014/main" id="{112DE26D-79D7-F149-BA56-D43ABDF97BA3}"/>
              </a:ext>
            </a:extLst>
          </p:cNvPr>
          <p:cNvSpPr/>
          <p:nvPr/>
        </p:nvSpPr>
        <p:spPr>
          <a:xfrm>
            <a:off x="5064310" y="1671972"/>
            <a:ext cx="372215" cy="171115"/>
          </a:xfrm>
          <a:custGeom>
            <a:avLst/>
            <a:gdLst>
              <a:gd name="connsiteX0" fmla="*/ 447119 w 894235"/>
              <a:gd name="connsiteY0" fmla="*/ 298450 h 411099"/>
              <a:gd name="connsiteX1" fmla="*/ 660315 w 894235"/>
              <a:gd name="connsiteY1" fmla="*/ 355983 h 411099"/>
              <a:gd name="connsiteX2" fmla="*/ 689927 w 894235"/>
              <a:gd name="connsiteY2" fmla="*/ 376177 h 411099"/>
              <a:gd name="connsiteX3" fmla="*/ 656456 w 894235"/>
              <a:gd name="connsiteY3" fmla="*/ 411097 h 411099"/>
              <a:gd name="connsiteX4" fmla="*/ 641975 w 894235"/>
              <a:gd name="connsiteY4" fmla="*/ 401222 h 411099"/>
              <a:gd name="connsiteX5" fmla="*/ 447119 w 894235"/>
              <a:gd name="connsiteY5" fmla="*/ 348638 h 411099"/>
              <a:gd name="connsiteX6" fmla="*/ 252262 w 894235"/>
              <a:gd name="connsiteY6" fmla="*/ 401222 h 411099"/>
              <a:gd name="connsiteX7" fmla="*/ 237779 w 894235"/>
              <a:gd name="connsiteY7" fmla="*/ 411099 h 411099"/>
              <a:gd name="connsiteX8" fmla="*/ 204308 w 894235"/>
              <a:gd name="connsiteY8" fmla="*/ 376179 h 411099"/>
              <a:gd name="connsiteX9" fmla="*/ 233923 w 894235"/>
              <a:gd name="connsiteY9" fmla="*/ 355983 h 411099"/>
              <a:gd name="connsiteX10" fmla="*/ 447119 w 894235"/>
              <a:gd name="connsiteY10" fmla="*/ 298450 h 411099"/>
              <a:gd name="connsiteX11" fmla="*/ 447119 w 894235"/>
              <a:gd name="connsiteY11" fmla="*/ 153917 h 411099"/>
              <a:gd name="connsiteX12" fmla="*/ 773324 w 894235"/>
              <a:gd name="connsiteY12" fmla="*/ 253559 h 411099"/>
              <a:gd name="connsiteX13" fmla="*/ 792383 w 894235"/>
              <a:gd name="connsiteY13" fmla="*/ 269284 h 411099"/>
              <a:gd name="connsiteX14" fmla="*/ 757717 w 894235"/>
              <a:gd name="connsiteY14" fmla="*/ 305451 h 411099"/>
              <a:gd name="connsiteX15" fmla="*/ 745263 w 894235"/>
              <a:gd name="connsiteY15" fmla="*/ 295175 h 411099"/>
              <a:gd name="connsiteX16" fmla="*/ 447119 w 894235"/>
              <a:gd name="connsiteY16" fmla="*/ 204105 h 411099"/>
              <a:gd name="connsiteX17" fmla="*/ 148975 w 894235"/>
              <a:gd name="connsiteY17" fmla="*/ 295175 h 411099"/>
              <a:gd name="connsiteX18" fmla="*/ 136518 w 894235"/>
              <a:gd name="connsiteY18" fmla="*/ 305453 h 411099"/>
              <a:gd name="connsiteX19" fmla="*/ 101852 w 894235"/>
              <a:gd name="connsiteY19" fmla="*/ 269287 h 411099"/>
              <a:gd name="connsiteX20" fmla="*/ 120914 w 894235"/>
              <a:gd name="connsiteY20" fmla="*/ 253559 h 411099"/>
              <a:gd name="connsiteX21" fmla="*/ 447119 w 894235"/>
              <a:gd name="connsiteY21" fmla="*/ 153917 h 411099"/>
              <a:gd name="connsiteX22" fmla="*/ 447119 w 894235"/>
              <a:gd name="connsiteY22" fmla="*/ 0 h 411099"/>
              <a:gd name="connsiteX23" fmla="*/ 843338 w 894235"/>
              <a:gd name="connsiteY23" fmla="*/ 121028 h 411099"/>
              <a:gd name="connsiteX24" fmla="*/ 894235 w 894235"/>
              <a:gd name="connsiteY24" fmla="*/ 163022 h 411099"/>
              <a:gd name="connsiteX25" fmla="*/ 852129 w 894235"/>
              <a:gd name="connsiteY25" fmla="*/ 206952 h 411099"/>
              <a:gd name="connsiteX26" fmla="*/ 809254 w 894235"/>
              <a:gd name="connsiteY26" fmla="*/ 171577 h 411099"/>
              <a:gd name="connsiteX27" fmla="*/ 447119 w 894235"/>
              <a:gd name="connsiteY27" fmla="*/ 60960 h 411099"/>
              <a:gd name="connsiteX28" fmla="*/ 84984 w 894235"/>
              <a:gd name="connsiteY28" fmla="*/ 171577 h 411099"/>
              <a:gd name="connsiteX29" fmla="*/ 42106 w 894235"/>
              <a:gd name="connsiteY29" fmla="*/ 206954 h 411099"/>
              <a:gd name="connsiteX30" fmla="*/ 0 w 894235"/>
              <a:gd name="connsiteY30" fmla="*/ 163025 h 411099"/>
              <a:gd name="connsiteX31" fmla="*/ 50901 w 894235"/>
              <a:gd name="connsiteY31" fmla="*/ 121028 h 411099"/>
              <a:gd name="connsiteX32" fmla="*/ 447119 w 894235"/>
              <a:gd name="connsiteY32" fmla="*/ 0 h 41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94235" h="411099">
                <a:moveTo>
                  <a:pt x="447119" y="298450"/>
                </a:moveTo>
                <a:cubicBezTo>
                  <a:pt x="523503" y="298450"/>
                  <a:pt x="595820" y="319112"/>
                  <a:pt x="660315" y="355983"/>
                </a:cubicBezTo>
                <a:lnTo>
                  <a:pt x="689927" y="376177"/>
                </a:lnTo>
                <a:lnTo>
                  <a:pt x="656456" y="411097"/>
                </a:lnTo>
                <a:lnTo>
                  <a:pt x="641975" y="401222"/>
                </a:lnTo>
                <a:cubicBezTo>
                  <a:pt x="583028" y="367523"/>
                  <a:pt x="516932" y="348638"/>
                  <a:pt x="447119" y="348638"/>
                </a:cubicBezTo>
                <a:cubicBezTo>
                  <a:pt x="377305" y="348638"/>
                  <a:pt x="311209" y="367523"/>
                  <a:pt x="252262" y="401222"/>
                </a:cubicBezTo>
                <a:lnTo>
                  <a:pt x="237779" y="411099"/>
                </a:lnTo>
                <a:lnTo>
                  <a:pt x="204308" y="376179"/>
                </a:lnTo>
                <a:lnTo>
                  <a:pt x="233923" y="355983"/>
                </a:lnTo>
                <a:cubicBezTo>
                  <a:pt x="298418" y="319112"/>
                  <a:pt x="370735" y="298450"/>
                  <a:pt x="447119" y="298450"/>
                </a:cubicBezTo>
                <a:close/>
                <a:moveTo>
                  <a:pt x="447119" y="153917"/>
                </a:moveTo>
                <a:cubicBezTo>
                  <a:pt x="567952" y="153917"/>
                  <a:pt x="680207" y="190650"/>
                  <a:pt x="773324" y="253559"/>
                </a:cubicBezTo>
                <a:lnTo>
                  <a:pt x="792383" y="269284"/>
                </a:lnTo>
                <a:lnTo>
                  <a:pt x="757717" y="305451"/>
                </a:lnTo>
                <a:lnTo>
                  <a:pt x="745263" y="295175"/>
                </a:lnTo>
                <a:cubicBezTo>
                  <a:pt x="660157" y="237678"/>
                  <a:pt x="557558" y="204105"/>
                  <a:pt x="447119" y="204105"/>
                </a:cubicBezTo>
                <a:cubicBezTo>
                  <a:pt x="336680" y="204105"/>
                  <a:pt x="234081" y="237678"/>
                  <a:pt x="148975" y="295175"/>
                </a:cubicBezTo>
                <a:lnTo>
                  <a:pt x="136518" y="305453"/>
                </a:lnTo>
                <a:lnTo>
                  <a:pt x="101852" y="269287"/>
                </a:lnTo>
                <a:lnTo>
                  <a:pt x="120914" y="253559"/>
                </a:lnTo>
                <a:cubicBezTo>
                  <a:pt x="214031" y="190650"/>
                  <a:pt x="326285" y="153917"/>
                  <a:pt x="447119" y="153917"/>
                </a:cubicBezTo>
                <a:close/>
                <a:moveTo>
                  <a:pt x="447119" y="0"/>
                </a:moveTo>
                <a:cubicBezTo>
                  <a:pt x="593887" y="0"/>
                  <a:pt x="730235" y="44617"/>
                  <a:pt x="843338" y="121028"/>
                </a:cubicBezTo>
                <a:lnTo>
                  <a:pt x="894235" y="163022"/>
                </a:lnTo>
                <a:lnTo>
                  <a:pt x="852129" y="206952"/>
                </a:lnTo>
                <a:lnTo>
                  <a:pt x="809254" y="171577"/>
                </a:lnTo>
                <a:cubicBezTo>
                  <a:pt x="705881" y="101739"/>
                  <a:pt x="581262" y="60960"/>
                  <a:pt x="447119" y="60960"/>
                </a:cubicBezTo>
                <a:cubicBezTo>
                  <a:pt x="312976" y="60960"/>
                  <a:pt x="188357" y="101739"/>
                  <a:pt x="84984" y="171577"/>
                </a:cubicBezTo>
                <a:lnTo>
                  <a:pt x="42106" y="206954"/>
                </a:lnTo>
                <a:lnTo>
                  <a:pt x="0" y="163025"/>
                </a:lnTo>
                <a:lnTo>
                  <a:pt x="50901" y="121028"/>
                </a:lnTo>
                <a:cubicBezTo>
                  <a:pt x="164003" y="44617"/>
                  <a:pt x="300351" y="0"/>
                  <a:pt x="447119"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05803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BBCE0B-348D-6D4C-A423-33AF532F4D71}"/>
              </a:ext>
            </a:extLst>
          </p:cNvPr>
          <p:cNvSpPr>
            <a:spLocks noGrp="1"/>
          </p:cNvSpPr>
          <p:nvPr>
            <p:ph type="title"/>
          </p:nvPr>
        </p:nvSpPr>
        <p:spPr/>
        <p:txBody>
          <a:bodyPr/>
          <a:lstStyle/>
          <a:p>
            <a:r>
              <a:rPr lang="en-US" dirty="0"/>
              <a:t>What Do These Mean for Your Business?</a:t>
            </a:r>
          </a:p>
        </p:txBody>
      </p:sp>
      <p:sp>
        <p:nvSpPr>
          <p:cNvPr id="26" name="Rectangle 25">
            <a:extLst>
              <a:ext uri="{FF2B5EF4-FFF2-40B4-BE49-F238E27FC236}">
                <a16:creationId xmlns:a16="http://schemas.microsoft.com/office/drawing/2014/main" id="{4B46C498-ADE8-4CE7-84A4-C23B75521FFD}"/>
              </a:ext>
            </a:extLst>
          </p:cNvPr>
          <p:cNvSpPr/>
          <p:nvPr/>
        </p:nvSpPr>
        <p:spPr>
          <a:xfrm flipV="1">
            <a:off x="607853" y="3642505"/>
            <a:ext cx="10973118" cy="25603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aphicFrame>
        <p:nvGraphicFramePr>
          <p:cNvPr id="27" name="Table 26">
            <a:extLst>
              <a:ext uri="{FF2B5EF4-FFF2-40B4-BE49-F238E27FC236}">
                <a16:creationId xmlns:a16="http://schemas.microsoft.com/office/drawing/2014/main" id="{9A9BAC5B-2891-4B55-8B6D-AAC2F8C6E4C8}"/>
              </a:ext>
            </a:extLst>
          </p:cNvPr>
          <p:cNvGraphicFramePr>
            <a:graphicFrameLocks noGrp="1"/>
          </p:cNvGraphicFramePr>
          <p:nvPr/>
        </p:nvGraphicFramePr>
        <p:xfrm>
          <a:off x="897467" y="3683704"/>
          <a:ext cx="10495490" cy="2456323"/>
        </p:xfrm>
        <a:graphic>
          <a:graphicData uri="http://schemas.openxmlformats.org/drawingml/2006/table">
            <a:tbl>
              <a:tblPr>
                <a:tableStyleId>{6E25E649-3F16-4E02-A733-19D2CDBF48F0}</a:tableStyleId>
              </a:tblPr>
              <a:tblGrid>
                <a:gridCol w="2099098">
                  <a:extLst>
                    <a:ext uri="{9D8B030D-6E8A-4147-A177-3AD203B41FA5}">
                      <a16:colId xmlns:a16="http://schemas.microsoft.com/office/drawing/2014/main" val="3206570708"/>
                    </a:ext>
                  </a:extLst>
                </a:gridCol>
                <a:gridCol w="2099098">
                  <a:extLst>
                    <a:ext uri="{9D8B030D-6E8A-4147-A177-3AD203B41FA5}">
                      <a16:colId xmlns:a16="http://schemas.microsoft.com/office/drawing/2014/main" val="1493594962"/>
                    </a:ext>
                  </a:extLst>
                </a:gridCol>
                <a:gridCol w="2099098">
                  <a:extLst>
                    <a:ext uri="{9D8B030D-6E8A-4147-A177-3AD203B41FA5}">
                      <a16:colId xmlns:a16="http://schemas.microsoft.com/office/drawing/2014/main" val="1223616807"/>
                    </a:ext>
                  </a:extLst>
                </a:gridCol>
                <a:gridCol w="2099098">
                  <a:extLst>
                    <a:ext uri="{9D8B030D-6E8A-4147-A177-3AD203B41FA5}">
                      <a16:colId xmlns:a16="http://schemas.microsoft.com/office/drawing/2014/main" val="3560157383"/>
                    </a:ext>
                  </a:extLst>
                </a:gridCol>
                <a:gridCol w="2099098">
                  <a:extLst>
                    <a:ext uri="{9D8B030D-6E8A-4147-A177-3AD203B41FA5}">
                      <a16:colId xmlns:a16="http://schemas.microsoft.com/office/drawing/2014/main" val="3481705618"/>
                    </a:ext>
                  </a:extLst>
                </a:gridCol>
              </a:tblGrid>
              <a:tr h="370840">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chemeClr val="accent2"/>
                        </a:solidFill>
                      </a:endParaRPr>
                    </a:p>
                  </a:txBody>
                  <a:tcPr marL="137160" marR="137160" marT="137160" marB="137160">
                    <a:lnL>
                      <a:noFill/>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382772982"/>
                  </a:ext>
                </a:extLst>
              </a:tr>
              <a:tr h="1084723">
                <a:tc>
                  <a:txBody>
                    <a:bodyPr/>
                    <a:lstStyle/>
                    <a:p>
                      <a:endParaRPr lang="en-US" sz="1600" dirty="0">
                        <a:solidFill>
                          <a:schemeClr val="accent2"/>
                        </a:solidFill>
                      </a:endParaRPr>
                    </a:p>
                  </a:txBody>
                  <a:tcPr>
                    <a:lnL>
                      <a:noFill/>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en-US" sz="1600" dirty="0">
                        <a:solidFill>
                          <a:schemeClr val="accent2"/>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en-US" sz="1600" dirty="0">
                        <a:solidFill>
                          <a:schemeClr val="accent2"/>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en-US" sz="1600" dirty="0">
                        <a:solidFill>
                          <a:schemeClr val="accent2"/>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en-US" sz="1600" dirty="0">
                        <a:solidFill>
                          <a:schemeClr val="accent2"/>
                        </a:solidFill>
                      </a:endParaRPr>
                    </a:p>
                  </a:txBody>
                  <a:tcPr>
                    <a:lnL w="12700" cap="flat" cmpd="sng" algn="ctr">
                      <a:solidFill>
                        <a:schemeClr val="bg1">
                          <a:lumMod val="7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30287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2"/>
                          </a:solidFill>
                        </a:rPr>
                        <a:t>Shifting Customer Expectations</a:t>
                      </a:r>
                    </a:p>
                  </a:txBody>
                  <a:tcPr>
                    <a:lnL>
                      <a:noFill/>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2"/>
                          </a:solidFill>
                        </a:rPr>
                        <a:t>Accelerated Disruption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2"/>
                          </a:solidFill>
                        </a:rPr>
                        <a:t>Increasing Complexity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2"/>
                          </a:solidFill>
                        </a:rPr>
                        <a:t>Security</a:t>
                      </a:r>
                      <a:br>
                        <a:rPr lang="en-US" sz="1600" dirty="0">
                          <a:solidFill>
                            <a:schemeClr val="accent2"/>
                          </a:solidFill>
                        </a:rPr>
                      </a:br>
                      <a:r>
                        <a:rPr lang="en-US" sz="1600" dirty="0">
                          <a:solidFill>
                            <a:schemeClr val="accent2"/>
                          </a:solidFill>
                        </a:rPr>
                        <a:t>Challenges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w="254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2"/>
                          </a:solidFill>
                        </a:rPr>
                        <a:t>Budget and Talent Constraints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accent2"/>
                        </a:solidFill>
                      </a:endParaRPr>
                    </a:p>
                  </a:txBody>
                  <a:tcPr>
                    <a:lnL w="12700" cap="flat" cmpd="sng" algn="ctr">
                      <a:solidFill>
                        <a:schemeClr val="bg1">
                          <a:lumMod val="75000"/>
                        </a:schemeClr>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61352970"/>
                  </a:ext>
                </a:extLst>
              </a:tr>
            </a:tbl>
          </a:graphicData>
        </a:graphic>
      </p:graphicFrame>
      <p:pic>
        <p:nvPicPr>
          <p:cNvPr id="28" name="Graphic 27">
            <a:extLst>
              <a:ext uri="{FF2B5EF4-FFF2-40B4-BE49-F238E27FC236}">
                <a16:creationId xmlns:a16="http://schemas.microsoft.com/office/drawing/2014/main" id="{CB44E2C1-3B5B-4406-9529-AED9BC4CEA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1716" y="4508847"/>
            <a:ext cx="677494" cy="622414"/>
          </a:xfrm>
          <a:prstGeom prst="rect">
            <a:avLst/>
          </a:prstGeom>
        </p:spPr>
      </p:pic>
      <p:pic>
        <p:nvPicPr>
          <p:cNvPr id="29" name="Graphic 28">
            <a:extLst>
              <a:ext uri="{FF2B5EF4-FFF2-40B4-BE49-F238E27FC236}">
                <a16:creationId xmlns:a16="http://schemas.microsoft.com/office/drawing/2014/main" id="{200F9B4B-E550-4D6A-A95B-1650DEF946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355" y="4468910"/>
            <a:ext cx="702288" cy="702288"/>
          </a:xfrm>
          <a:prstGeom prst="rect">
            <a:avLst/>
          </a:prstGeom>
        </p:spPr>
      </p:pic>
      <p:pic>
        <p:nvPicPr>
          <p:cNvPr id="30" name="Graphic 29">
            <a:extLst>
              <a:ext uri="{FF2B5EF4-FFF2-40B4-BE49-F238E27FC236}">
                <a16:creationId xmlns:a16="http://schemas.microsoft.com/office/drawing/2014/main" id="{AE56EE54-8087-49E0-BE6A-16164FF691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2223" y="4511224"/>
            <a:ext cx="746944" cy="746944"/>
          </a:xfrm>
          <a:prstGeom prst="rect">
            <a:avLst/>
          </a:prstGeom>
        </p:spPr>
      </p:pic>
      <p:pic>
        <p:nvPicPr>
          <p:cNvPr id="31" name="Graphic 30">
            <a:extLst>
              <a:ext uri="{FF2B5EF4-FFF2-40B4-BE49-F238E27FC236}">
                <a16:creationId xmlns:a16="http://schemas.microsoft.com/office/drawing/2014/main" id="{0AB7B130-428F-420C-85D1-09B82EF852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5706" y="4461605"/>
            <a:ext cx="760919" cy="716899"/>
          </a:xfrm>
          <a:prstGeom prst="rect">
            <a:avLst/>
          </a:prstGeom>
        </p:spPr>
      </p:pic>
      <p:pic>
        <p:nvPicPr>
          <p:cNvPr id="32" name="Graphic 31">
            <a:extLst>
              <a:ext uri="{FF2B5EF4-FFF2-40B4-BE49-F238E27FC236}">
                <a16:creationId xmlns:a16="http://schemas.microsoft.com/office/drawing/2014/main" id="{46EE8500-9B45-4AE9-A363-B3371CAE15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94765" y="4508847"/>
            <a:ext cx="785165" cy="824753"/>
          </a:xfrm>
          <a:prstGeom prst="rect">
            <a:avLst/>
          </a:prstGeom>
        </p:spPr>
      </p:pic>
      <p:pic>
        <p:nvPicPr>
          <p:cNvPr id="23" name="Graphic 22">
            <a:extLst>
              <a:ext uri="{FF2B5EF4-FFF2-40B4-BE49-F238E27FC236}">
                <a16:creationId xmlns:a16="http://schemas.microsoft.com/office/drawing/2014/main" id="{C24C5551-6055-0F4E-B26A-D25B9896719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93963" y="1859797"/>
            <a:ext cx="657567" cy="1394494"/>
          </a:xfrm>
          <a:prstGeom prst="rect">
            <a:avLst/>
          </a:prstGeom>
        </p:spPr>
      </p:pic>
      <p:grpSp>
        <p:nvGrpSpPr>
          <p:cNvPr id="24" name="Group 23">
            <a:extLst>
              <a:ext uri="{FF2B5EF4-FFF2-40B4-BE49-F238E27FC236}">
                <a16:creationId xmlns:a16="http://schemas.microsoft.com/office/drawing/2014/main" id="{C2D60460-B2E3-2F4E-8360-A67069DD0508}"/>
              </a:ext>
            </a:extLst>
          </p:cNvPr>
          <p:cNvGrpSpPr/>
          <p:nvPr/>
        </p:nvGrpSpPr>
        <p:grpSpPr>
          <a:xfrm>
            <a:off x="1406565" y="1583899"/>
            <a:ext cx="717193" cy="1235164"/>
            <a:chOff x="5996537" y="3178048"/>
            <a:chExt cx="648729" cy="1117255"/>
          </a:xfrm>
          <a:solidFill>
            <a:schemeClr val="accent1"/>
          </a:solidFill>
        </p:grpSpPr>
        <p:pic>
          <p:nvPicPr>
            <p:cNvPr id="33" name="Graphic 32">
              <a:extLst>
                <a:ext uri="{FF2B5EF4-FFF2-40B4-BE49-F238E27FC236}">
                  <a16:creationId xmlns:a16="http://schemas.microsoft.com/office/drawing/2014/main" id="{88FBDE02-C70B-F74C-8CAE-817601EAD65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96537" y="3178048"/>
              <a:ext cx="648729" cy="1117255"/>
            </a:xfrm>
            <a:prstGeom prst="rect">
              <a:avLst/>
            </a:prstGeom>
          </p:spPr>
        </p:pic>
        <p:sp>
          <p:nvSpPr>
            <p:cNvPr id="34" name="Freeform 53">
              <a:extLst>
                <a:ext uri="{FF2B5EF4-FFF2-40B4-BE49-F238E27FC236}">
                  <a16:creationId xmlns:a16="http://schemas.microsoft.com/office/drawing/2014/main" id="{99516326-5847-7D42-88B9-317E93ED3448}"/>
                </a:ext>
              </a:extLst>
            </p:cNvPr>
            <p:cNvSpPr>
              <a:spLocks noEditPoints="1"/>
            </p:cNvSpPr>
            <p:nvPr/>
          </p:nvSpPr>
          <p:spPr bwMode="auto">
            <a:xfrm>
              <a:off x="6067224" y="3848334"/>
              <a:ext cx="189768" cy="158715"/>
            </a:xfrm>
            <a:custGeom>
              <a:avLst/>
              <a:gdLst>
                <a:gd name="T0" fmla="*/ 128 w 147"/>
                <a:gd name="T1" fmla="*/ 11 h 126"/>
                <a:gd name="T2" fmla="*/ 75 w 147"/>
                <a:gd name="T3" fmla="*/ 19 h 126"/>
                <a:gd name="T4" fmla="*/ 21 w 147"/>
                <a:gd name="T5" fmla="*/ 11 h 126"/>
                <a:gd name="T6" fmla="*/ 9 w 147"/>
                <a:gd name="T7" fmla="*/ 58 h 126"/>
                <a:gd name="T8" fmla="*/ 4 w 147"/>
                <a:gd name="T9" fmla="*/ 58 h 126"/>
                <a:gd name="T10" fmla="*/ 0 w 147"/>
                <a:gd name="T11" fmla="*/ 62 h 126"/>
                <a:gd name="T12" fmla="*/ 4 w 147"/>
                <a:gd name="T13" fmla="*/ 66 h 126"/>
                <a:gd name="T14" fmla="*/ 14 w 147"/>
                <a:gd name="T15" fmla="*/ 66 h 126"/>
                <a:gd name="T16" fmla="*/ 70 w 147"/>
                <a:gd name="T17" fmla="*/ 123 h 126"/>
                <a:gd name="T18" fmla="*/ 75 w 147"/>
                <a:gd name="T19" fmla="*/ 126 h 126"/>
                <a:gd name="T20" fmla="*/ 80 w 147"/>
                <a:gd name="T21" fmla="*/ 123 h 126"/>
                <a:gd name="T22" fmla="*/ 138 w 147"/>
                <a:gd name="T23" fmla="*/ 61 h 126"/>
                <a:gd name="T24" fmla="*/ 128 w 147"/>
                <a:gd name="T25" fmla="*/ 11 h 126"/>
                <a:gd name="T26" fmla="*/ 124 w 147"/>
                <a:gd name="T27" fmla="*/ 55 h 126"/>
                <a:gd name="T28" fmla="*/ 124 w 147"/>
                <a:gd name="T29" fmla="*/ 56 h 126"/>
                <a:gd name="T30" fmla="*/ 75 w 147"/>
                <a:gd name="T31" fmla="*/ 106 h 126"/>
                <a:gd name="T32" fmla="*/ 34 w 147"/>
                <a:gd name="T33" fmla="*/ 66 h 126"/>
                <a:gd name="T34" fmla="*/ 51 w 147"/>
                <a:gd name="T35" fmla="*/ 66 h 126"/>
                <a:gd name="T36" fmla="*/ 55 w 147"/>
                <a:gd name="T37" fmla="*/ 63 h 126"/>
                <a:gd name="T38" fmla="*/ 59 w 147"/>
                <a:gd name="T39" fmla="*/ 53 h 126"/>
                <a:gd name="T40" fmla="*/ 69 w 147"/>
                <a:gd name="T41" fmla="*/ 89 h 126"/>
                <a:gd name="T42" fmla="*/ 73 w 147"/>
                <a:gd name="T43" fmla="*/ 92 h 126"/>
                <a:gd name="T44" fmla="*/ 73 w 147"/>
                <a:gd name="T45" fmla="*/ 92 h 126"/>
                <a:gd name="T46" fmla="*/ 77 w 147"/>
                <a:gd name="T47" fmla="*/ 89 h 126"/>
                <a:gd name="T48" fmla="*/ 86 w 147"/>
                <a:gd name="T49" fmla="*/ 66 h 126"/>
                <a:gd name="T50" fmla="*/ 102 w 147"/>
                <a:gd name="T51" fmla="*/ 66 h 126"/>
                <a:gd name="T52" fmla="*/ 106 w 147"/>
                <a:gd name="T53" fmla="*/ 62 h 126"/>
                <a:gd name="T54" fmla="*/ 102 w 147"/>
                <a:gd name="T55" fmla="*/ 58 h 126"/>
                <a:gd name="T56" fmla="*/ 83 w 147"/>
                <a:gd name="T57" fmla="*/ 58 h 126"/>
                <a:gd name="T58" fmla="*/ 79 w 147"/>
                <a:gd name="T59" fmla="*/ 61 h 126"/>
                <a:gd name="T60" fmla="*/ 74 w 147"/>
                <a:gd name="T61" fmla="*/ 75 h 126"/>
                <a:gd name="T62" fmla="*/ 63 w 147"/>
                <a:gd name="T63" fmla="*/ 39 h 126"/>
                <a:gd name="T64" fmla="*/ 60 w 147"/>
                <a:gd name="T65" fmla="*/ 36 h 126"/>
                <a:gd name="T66" fmla="*/ 56 w 147"/>
                <a:gd name="T67" fmla="*/ 39 h 126"/>
                <a:gd name="T68" fmla="*/ 49 w 147"/>
                <a:gd name="T69" fmla="*/ 58 h 126"/>
                <a:gd name="T70" fmla="*/ 28 w 147"/>
                <a:gd name="T71" fmla="*/ 58 h 126"/>
                <a:gd name="T72" fmla="*/ 25 w 147"/>
                <a:gd name="T73" fmla="*/ 54 h 126"/>
                <a:gd name="T74" fmla="*/ 30 w 147"/>
                <a:gd name="T75" fmla="*/ 24 h 126"/>
                <a:gd name="T76" fmla="*/ 69 w 147"/>
                <a:gd name="T77" fmla="*/ 35 h 126"/>
                <a:gd name="T78" fmla="*/ 74 w 147"/>
                <a:gd name="T79" fmla="*/ 42 h 126"/>
                <a:gd name="T80" fmla="*/ 80 w 147"/>
                <a:gd name="T81" fmla="*/ 36 h 126"/>
                <a:gd name="T82" fmla="*/ 119 w 147"/>
                <a:gd name="T83" fmla="*/ 25 h 126"/>
                <a:gd name="T84" fmla="*/ 124 w 147"/>
                <a:gd name="T85"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 h="126">
                  <a:moveTo>
                    <a:pt x="128" y="11"/>
                  </a:moveTo>
                  <a:cubicBezTo>
                    <a:pt x="116" y="4"/>
                    <a:pt x="96" y="1"/>
                    <a:pt x="75" y="19"/>
                  </a:cubicBezTo>
                  <a:cubicBezTo>
                    <a:pt x="54" y="0"/>
                    <a:pt x="33" y="2"/>
                    <a:pt x="21" y="11"/>
                  </a:cubicBezTo>
                  <a:cubicBezTo>
                    <a:pt x="7" y="21"/>
                    <a:pt x="2" y="40"/>
                    <a:pt x="9" y="58"/>
                  </a:cubicBezTo>
                  <a:cubicBezTo>
                    <a:pt x="4" y="58"/>
                    <a:pt x="4" y="58"/>
                    <a:pt x="4" y="58"/>
                  </a:cubicBezTo>
                  <a:cubicBezTo>
                    <a:pt x="1" y="58"/>
                    <a:pt x="0" y="60"/>
                    <a:pt x="0" y="62"/>
                  </a:cubicBezTo>
                  <a:cubicBezTo>
                    <a:pt x="0" y="64"/>
                    <a:pt x="1" y="66"/>
                    <a:pt x="4" y="66"/>
                  </a:cubicBezTo>
                  <a:cubicBezTo>
                    <a:pt x="14" y="66"/>
                    <a:pt x="14" y="66"/>
                    <a:pt x="14" y="66"/>
                  </a:cubicBezTo>
                  <a:cubicBezTo>
                    <a:pt x="36" y="97"/>
                    <a:pt x="68" y="122"/>
                    <a:pt x="70" y="123"/>
                  </a:cubicBezTo>
                  <a:cubicBezTo>
                    <a:pt x="75" y="126"/>
                    <a:pt x="75" y="126"/>
                    <a:pt x="75" y="126"/>
                  </a:cubicBezTo>
                  <a:cubicBezTo>
                    <a:pt x="80" y="123"/>
                    <a:pt x="80" y="123"/>
                    <a:pt x="80" y="123"/>
                  </a:cubicBezTo>
                  <a:cubicBezTo>
                    <a:pt x="85" y="118"/>
                    <a:pt x="131" y="82"/>
                    <a:pt x="138" y="61"/>
                  </a:cubicBezTo>
                  <a:cubicBezTo>
                    <a:pt x="147" y="42"/>
                    <a:pt x="143" y="22"/>
                    <a:pt x="128" y="11"/>
                  </a:cubicBezTo>
                  <a:close/>
                  <a:moveTo>
                    <a:pt x="124" y="55"/>
                  </a:moveTo>
                  <a:cubicBezTo>
                    <a:pt x="124" y="56"/>
                    <a:pt x="124" y="56"/>
                    <a:pt x="124" y="56"/>
                  </a:cubicBezTo>
                  <a:cubicBezTo>
                    <a:pt x="119" y="67"/>
                    <a:pt x="93" y="91"/>
                    <a:pt x="75" y="106"/>
                  </a:cubicBezTo>
                  <a:cubicBezTo>
                    <a:pt x="66" y="99"/>
                    <a:pt x="49" y="84"/>
                    <a:pt x="34" y="66"/>
                  </a:cubicBezTo>
                  <a:cubicBezTo>
                    <a:pt x="51" y="66"/>
                    <a:pt x="51" y="66"/>
                    <a:pt x="51" y="66"/>
                  </a:cubicBezTo>
                  <a:cubicBezTo>
                    <a:pt x="53" y="66"/>
                    <a:pt x="54" y="65"/>
                    <a:pt x="55" y="63"/>
                  </a:cubicBezTo>
                  <a:cubicBezTo>
                    <a:pt x="59" y="53"/>
                    <a:pt x="59" y="53"/>
                    <a:pt x="59" y="53"/>
                  </a:cubicBezTo>
                  <a:cubicBezTo>
                    <a:pt x="69" y="89"/>
                    <a:pt x="69" y="89"/>
                    <a:pt x="69" y="89"/>
                  </a:cubicBezTo>
                  <a:cubicBezTo>
                    <a:pt x="70" y="91"/>
                    <a:pt x="71" y="92"/>
                    <a:pt x="73" y="92"/>
                  </a:cubicBezTo>
                  <a:cubicBezTo>
                    <a:pt x="73" y="92"/>
                    <a:pt x="73" y="92"/>
                    <a:pt x="73" y="92"/>
                  </a:cubicBezTo>
                  <a:cubicBezTo>
                    <a:pt x="75" y="92"/>
                    <a:pt x="76" y="91"/>
                    <a:pt x="77" y="89"/>
                  </a:cubicBezTo>
                  <a:cubicBezTo>
                    <a:pt x="86" y="66"/>
                    <a:pt x="86" y="66"/>
                    <a:pt x="86" y="66"/>
                  </a:cubicBezTo>
                  <a:cubicBezTo>
                    <a:pt x="102" y="66"/>
                    <a:pt x="102" y="66"/>
                    <a:pt x="102" y="66"/>
                  </a:cubicBezTo>
                  <a:cubicBezTo>
                    <a:pt x="104" y="66"/>
                    <a:pt x="106" y="64"/>
                    <a:pt x="106" y="62"/>
                  </a:cubicBezTo>
                  <a:cubicBezTo>
                    <a:pt x="106" y="60"/>
                    <a:pt x="104" y="58"/>
                    <a:pt x="102" y="58"/>
                  </a:cubicBezTo>
                  <a:cubicBezTo>
                    <a:pt x="83" y="58"/>
                    <a:pt x="83" y="58"/>
                    <a:pt x="83" y="58"/>
                  </a:cubicBezTo>
                  <a:cubicBezTo>
                    <a:pt x="81" y="58"/>
                    <a:pt x="80" y="59"/>
                    <a:pt x="79" y="61"/>
                  </a:cubicBezTo>
                  <a:cubicBezTo>
                    <a:pt x="74" y="75"/>
                    <a:pt x="74" y="75"/>
                    <a:pt x="74" y="75"/>
                  </a:cubicBezTo>
                  <a:cubicBezTo>
                    <a:pt x="63" y="39"/>
                    <a:pt x="63" y="39"/>
                    <a:pt x="63" y="39"/>
                  </a:cubicBezTo>
                  <a:cubicBezTo>
                    <a:pt x="63" y="38"/>
                    <a:pt x="61" y="36"/>
                    <a:pt x="60" y="36"/>
                  </a:cubicBezTo>
                  <a:cubicBezTo>
                    <a:pt x="58" y="36"/>
                    <a:pt x="56" y="37"/>
                    <a:pt x="56" y="39"/>
                  </a:cubicBezTo>
                  <a:cubicBezTo>
                    <a:pt x="49" y="58"/>
                    <a:pt x="49" y="58"/>
                    <a:pt x="49" y="58"/>
                  </a:cubicBezTo>
                  <a:cubicBezTo>
                    <a:pt x="28" y="58"/>
                    <a:pt x="28" y="58"/>
                    <a:pt x="28" y="58"/>
                  </a:cubicBezTo>
                  <a:cubicBezTo>
                    <a:pt x="27" y="57"/>
                    <a:pt x="26" y="55"/>
                    <a:pt x="25" y="54"/>
                  </a:cubicBezTo>
                  <a:cubicBezTo>
                    <a:pt x="18" y="41"/>
                    <a:pt x="23" y="29"/>
                    <a:pt x="30" y="24"/>
                  </a:cubicBezTo>
                  <a:cubicBezTo>
                    <a:pt x="39" y="18"/>
                    <a:pt x="53" y="18"/>
                    <a:pt x="69" y="35"/>
                  </a:cubicBezTo>
                  <a:cubicBezTo>
                    <a:pt x="74" y="42"/>
                    <a:pt x="74" y="42"/>
                    <a:pt x="74" y="42"/>
                  </a:cubicBezTo>
                  <a:cubicBezTo>
                    <a:pt x="80" y="36"/>
                    <a:pt x="80" y="36"/>
                    <a:pt x="80" y="36"/>
                  </a:cubicBezTo>
                  <a:cubicBezTo>
                    <a:pt x="97" y="19"/>
                    <a:pt x="111" y="19"/>
                    <a:pt x="119" y="25"/>
                  </a:cubicBezTo>
                  <a:cubicBezTo>
                    <a:pt x="126" y="29"/>
                    <a:pt x="130" y="41"/>
                    <a:pt x="124" y="55"/>
                  </a:cubicBezTo>
                  <a:close/>
                </a:path>
              </a:pathLst>
            </a:custGeom>
            <a:grpFill/>
            <a:ln w="9525" cap="flat">
              <a:noFill/>
              <a:prstDash val="solid"/>
              <a:miter/>
            </a:ln>
          </p:spPr>
          <p:txBody>
            <a:bodyPr/>
            <a:lstStyle/>
            <a:p>
              <a:pPr defTabSz="913441"/>
              <a:endParaRPr lang="en-US" sz="2697" dirty="0">
                <a:solidFill>
                  <a:srgbClr val="717074"/>
                </a:solidFill>
                <a:latin typeface="Metropolis"/>
              </a:endParaRPr>
            </a:p>
          </p:txBody>
        </p:sp>
      </p:grpSp>
      <p:pic>
        <p:nvPicPr>
          <p:cNvPr id="35" name="Graphic 34">
            <a:extLst>
              <a:ext uri="{FF2B5EF4-FFF2-40B4-BE49-F238E27FC236}">
                <a16:creationId xmlns:a16="http://schemas.microsoft.com/office/drawing/2014/main" id="{7FD88EB4-1B3F-AE42-8EDD-F250A8EB24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46367" y="1894440"/>
            <a:ext cx="1408100" cy="1408100"/>
          </a:xfrm>
          <a:prstGeom prst="rect">
            <a:avLst/>
          </a:prstGeom>
        </p:spPr>
      </p:pic>
      <p:sp>
        <p:nvSpPr>
          <p:cNvPr id="36" name="Freeform 35">
            <a:extLst>
              <a:ext uri="{FF2B5EF4-FFF2-40B4-BE49-F238E27FC236}">
                <a16:creationId xmlns:a16="http://schemas.microsoft.com/office/drawing/2014/main" id="{D2878674-10E6-DC4C-8E73-76F00B221277}"/>
              </a:ext>
            </a:extLst>
          </p:cNvPr>
          <p:cNvSpPr/>
          <p:nvPr/>
        </p:nvSpPr>
        <p:spPr>
          <a:xfrm rot="5400000">
            <a:off x="5987470" y="1061826"/>
            <a:ext cx="688591" cy="988555"/>
          </a:xfrm>
          <a:custGeom>
            <a:avLst/>
            <a:gdLst>
              <a:gd name="connsiteX0" fmla="*/ 1937831 w 3735528"/>
              <a:gd name="connsiteY0" fmla="*/ 1943006 h 5362804"/>
              <a:gd name="connsiteX1" fmla="*/ 1941227 w 3735528"/>
              <a:gd name="connsiteY1" fmla="*/ 1881933 h 5362804"/>
              <a:gd name="connsiteX2" fmla="*/ 2746749 w 3735528"/>
              <a:gd name="connsiteY2" fmla="*/ 956674 h 5362804"/>
              <a:gd name="connsiteX3" fmla="*/ 3694745 w 3735528"/>
              <a:gd name="connsiteY3" fmla="*/ 777328 h 5362804"/>
              <a:gd name="connsiteX4" fmla="*/ 3735528 w 3735528"/>
              <a:gd name="connsiteY4" fmla="*/ 779200 h 5362804"/>
              <a:gd name="connsiteX5" fmla="*/ 3735528 w 3735528"/>
              <a:gd name="connsiteY5" fmla="*/ 1095999 h 5362804"/>
              <a:gd name="connsiteX6" fmla="*/ 3575788 w 3735528"/>
              <a:gd name="connsiteY6" fmla="*/ 1093902 h 5362804"/>
              <a:gd name="connsiteX7" fmla="*/ 2968526 w 3735528"/>
              <a:gd name="connsiteY7" fmla="*/ 1204314 h 5362804"/>
              <a:gd name="connsiteX8" fmla="*/ 2255965 w 3735528"/>
              <a:gd name="connsiteY8" fmla="*/ 1905009 h 5362804"/>
              <a:gd name="connsiteX9" fmla="*/ 2255848 w 3735528"/>
              <a:gd name="connsiteY9" fmla="*/ 2022510 h 5362804"/>
              <a:gd name="connsiteX10" fmla="*/ 1937831 w 3735528"/>
              <a:gd name="connsiteY10" fmla="*/ 3419799 h 5362804"/>
              <a:gd name="connsiteX11" fmla="*/ 2255848 w 3735528"/>
              <a:gd name="connsiteY11" fmla="*/ 3340295 h 5362804"/>
              <a:gd name="connsiteX12" fmla="*/ 2255965 w 3735528"/>
              <a:gd name="connsiteY12" fmla="*/ 3457796 h 5362804"/>
              <a:gd name="connsiteX13" fmla="*/ 2968526 w 3735528"/>
              <a:gd name="connsiteY13" fmla="*/ 4158491 h 5362804"/>
              <a:gd name="connsiteX14" fmla="*/ 3575788 w 3735528"/>
              <a:gd name="connsiteY14" fmla="*/ 4268903 h 5362804"/>
              <a:gd name="connsiteX15" fmla="*/ 3735528 w 3735528"/>
              <a:gd name="connsiteY15" fmla="*/ 4266806 h 5362804"/>
              <a:gd name="connsiteX16" fmla="*/ 3735528 w 3735528"/>
              <a:gd name="connsiteY16" fmla="*/ 4583605 h 5362804"/>
              <a:gd name="connsiteX17" fmla="*/ 3694745 w 3735528"/>
              <a:gd name="connsiteY17" fmla="*/ 4585477 h 5362804"/>
              <a:gd name="connsiteX18" fmla="*/ 2746749 w 3735528"/>
              <a:gd name="connsiteY18" fmla="*/ 4406131 h 5362804"/>
              <a:gd name="connsiteX19" fmla="*/ 1941227 w 3735528"/>
              <a:gd name="connsiteY19" fmla="*/ 3480872 h 5362804"/>
              <a:gd name="connsiteX20" fmla="*/ 1037297 w 3735528"/>
              <a:gd name="connsiteY20" fmla="*/ 3445900 h 5362804"/>
              <a:gd name="connsiteX21" fmla="*/ 1037297 w 3735528"/>
              <a:gd name="connsiteY21" fmla="*/ 1916904 h 5362804"/>
              <a:gd name="connsiteX22" fmla="*/ 2461363 w 3735528"/>
              <a:gd name="connsiteY22" fmla="*/ 2272920 h 5362804"/>
              <a:gd name="connsiteX23" fmla="*/ 2461363 w 3735528"/>
              <a:gd name="connsiteY23" fmla="*/ 3089883 h 5362804"/>
              <a:gd name="connsiteX24" fmla="*/ 893128 w 3735528"/>
              <a:gd name="connsiteY24" fmla="*/ 1273216 h 5362804"/>
              <a:gd name="connsiteX25" fmla="*/ 893128 w 3735528"/>
              <a:gd name="connsiteY25" fmla="*/ 761772 h 5362804"/>
              <a:gd name="connsiteX26" fmla="*/ 1557580 w 3735528"/>
              <a:gd name="connsiteY26" fmla="*/ 761772 h 5362804"/>
              <a:gd name="connsiteX27" fmla="*/ 1813302 w 3735528"/>
              <a:gd name="connsiteY27" fmla="*/ 1017494 h 5362804"/>
              <a:gd name="connsiteX28" fmla="*/ 1557580 w 3735528"/>
              <a:gd name="connsiteY28" fmla="*/ 1273216 h 5362804"/>
              <a:gd name="connsiteX29" fmla="*/ 893128 w 3735528"/>
              <a:gd name="connsiteY29" fmla="*/ 4601032 h 5362804"/>
              <a:gd name="connsiteX30" fmla="*/ 893128 w 3735528"/>
              <a:gd name="connsiteY30" fmla="*/ 4089588 h 5362804"/>
              <a:gd name="connsiteX31" fmla="*/ 1557580 w 3735528"/>
              <a:gd name="connsiteY31" fmla="*/ 4089588 h 5362804"/>
              <a:gd name="connsiteX32" fmla="*/ 1813302 w 3735528"/>
              <a:gd name="connsiteY32" fmla="*/ 4345310 h 5362804"/>
              <a:gd name="connsiteX33" fmla="*/ 1557580 w 3735528"/>
              <a:gd name="connsiteY33" fmla="*/ 4601032 h 5362804"/>
              <a:gd name="connsiteX34" fmla="*/ 390953 w 3735528"/>
              <a:gd name="connsiteY34" fmla="*/ 1842168 h 5362804"/>
              <a:gd name="connsiteX35" fmla="*/ 390953 w 3735528"/>
              <a:gd name="connsiteY35" fmla="*/ 192819 h 5362804"/>
              <a:gd name="connsiteX36" fmla="*/ 583772 w 3735528"/>
              <a:gd name="connsiteY36" fmla="*/ 0 h 5362804"/>
              <a:gd name="connsiteX37" fmla="*/ 776591 w 3735528"/>
              <a:gd name="connsiteY37" fmla="*/ 192819 h 5362804"/>
              <a:gd name="connsiteX38" fmla="*/ 776590 w 3735528"/>
              <a:gd name="connsiteY38" fmla="*/ 1842169 h 5362804"/>
              <a:gd name="connsiteX39" fmla="*/ 583771 w 3735528"/>
              <a:gd name="connsiteY39" fmla="*/ 2034988 h 5362804"/>
              <a:gd name="connsiteX40" fmla="*/ 583772 w 3735528"/>
              <a:gd name="connsiteY40" fmla="*/ 2034987 h 5362804"/>
              <a:gd name="connsiteX41" fmla="*/ 390953 w 3735528"/>
              <a:gd name="connsiteY41" fmla="*/ 1842168 h 5362804"/>
              <a:gd name="connsiteX42" fmla="*/ 390953 w 3735528"/>
              <a:gd name="connsiteY42" fmla="*/ 5169984 h 5362804"/>
              <a:gd name="connsiteX43" fmla="*/ 390953 w 3735528"/>
              <a:gd name="connsiteY43" fmla="*/ 3520635 h 5362804"/>
              <a:gd name="connsiteX44" fmla="*/ 583772 w 3735528"/>
              <a:gd name="connsiteY44" fmla="*/ 3327816 h 5362804"/>
              <a:gd name="connsiteX45" fmla="*/ 776591 w 3735528"/>
              <a:gd name="connsiteY45" fmla="*/ 3520635 h 5362804"/>
              <a:gd name="connsiteX46" fmla="*/ 776590 w 3735528"/>
              <a:gd name="connsiteY46" fmla="*/ 5169985 h 5362804"/>
              <a:gd name="connsiteX47" fmla="*/ 583771 w 3735528"/>
              <a:gd name="connsiteY47" fmla="*/ 5362804 h 5362804"/>
              <a:gd name="connsiteX48" fmla="*/ 583772 w 3735528"/>
              <a:gd name="connsiteY48" fmla="*/ 5362803 h 5362804"/>
              <a:gd name="connsiteX49" fmla="*/ 390953 w 3735528"/>
              <a:gd name="connsiteY49" fmla="*/ 5169984 h 5362804"/>
              <a:gd name="connsiteX50" fmla="*/ 0 w 3735528"/>
              <a:gd name="connsiteY50" fmla="*/ 1017494 h 5362804"/>
              <a:gd name="connsiteX51" fmla="*/ 255722 w 3735528"/>
              <a:gd name="connsiteY51" fmla="*/ 761772 h 5362804"/>
              <a:gd name="connsiteX52" fmla="*/ 301458 w 3735528"/>
              <a:gd name="connsiteY52" fmla="*/ 761772 h 5362804"/>
              <a:gd name="connsiteX53" fmla="*/ 301458 w 3735528"/>
              <a:gd name="connsiteY53" fmla="*/ 1273216 h 5362804"/>
              <a:gd name="connsiteX54" fmla="*/ 255722 w 3735528"/>
              <a:gd name="connsiteY54" fmla="*/ 1273216 h 5362804"/>
              <a:gd name="connsiteX55" fmla="*/ 0 w 3735528"/>
              <a:gd name="connsiteY55" fmla="*/ 1017494 h 5362804"/>
              <a:gd name="connsiteX56" fmla="*/ 0 w 3735528"/>
              <a:gd name="connsiteY56" fmla="*/ 4345310 h 5362804"/>
              <a:gd name="connsiteX57" fmla="*/ 255722 w 3735528"/>
              <a:gd name="connsiteY57" fmla="*/ 4089588 h 5362804"/>
              <a:gd name="connsiteX58" fmla="*/ 301458 w 3735528"/>
              <a:gd name="connsiteY58" fmla="*/ 4089588 h 5362804"/>
              <a:gd name="connsiteX59" fmla="*/ 301458 w 3735528"/>
              <a:gd name="connsiteY59" fmla="*/ 4601032 h 5362804"/>
              <a:gd name="connsiteX60" fmla="*/ 255722 w 3735528"/>
              <a:gd name="connsiteY60" fmla="*/ 4601032 h 5362804"/>
              <a:gd name="connsiteX61" fmla="*/ 0 w 3735528"/>
              <a:gd name="connsiteY61" fmla="*/ 4345310 h 536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35528" h="5362804">
                <a:moveTo>
                  <a:pt x="1937831" y="1943006"/>
                </a:moveTo>
                <a:lnTo>
                  <a:pt x="1941227" y="1881933"/>
                </a:lnTo>
                <a:cubicBezTo>
                  <a:pt x="1980755" y="1505126"/>
                  <a:pt x="2276776" y="1159579"/>
                  <a:pt x="2746749" y="956674"/>
                </a:cubicBezTo>
                <a:cubicBezTo>
                  <a:pt x="3031693" y="833652"/>
                  <a:pt x="3361372" y="771704"/>
                  <a:pt x="3694745" y="777328"/>
                </a:cubicBezTo>
                <a:lnTo>
                  <a:pt x="3735528" y="779200"/>
                </a:lnTo>
                <a:lnTo>
                  <a:pt x="3735528" y="1095999"/>
                </a:lnTo>
                <a:lnTo>
                  <a:pt x="3575788" y="1093902"/>
                </a:lnTo>
                <a:cubicBezTo>
                  <a:pt x="3363488" y="1101240"/>
                  <a:pt x="3155657" y="1138754"/>
                  <a:pt x="2968526" y="1204314"/>
                </a:cubicBezTo>
                <a:cubicBezTo>
                  <a:pt x="2554158" y="1349484"/>
                  <a:pt x="2289754" y="1614231"/>
                  <a:pt x="2255965" y="1905009"/>
                </a:cubicBezTo>
                <a:lnTo>
                  <a:pt x="2255848" y="2022510"/>
                </a:lnTo>
                <a:close/>
                <a:moveTo>
                  <a:pt x="1937831" y="3419799"/>
                </a:moveTo>
                <a:lnTo>
                  <a:pt x="2255848" y="3340295"/>
                </a:lnTo>
                <a:lnTo>
                  <a:pt x="2255965" y="3457796"/>
                </a:lnTo>
                <a:cubicBezTo>
                  <a:pt x="2289754" y="3748574"/>
                  <a:pt x="2554158" y="4013321"/>
                  <a:pt x="2968526" y="4158491"/>
                </a:cubicBezTo>
                <a:cubicBezTo>
                  <a:pt x="3155657" y="4224051"/>
                  <a:pt x="3363488" y="4261565"/>
                  <a:pt x="3575788" y="4268903"/>
                </a:cubicBezTo>
                <a:lnTo>
                  <a:pt x="3735528" y="4266806"/>
                </a:lnTo>
                <a:lnTo>
                  <a:pt x="3735528" y="4583605"/>
                </a:lnTo>
                <a:lnTo>
                  <a:pt x="3694745" y="4585477"/>
                </a:lnTo>
                <a:cubicBezTo>
                  <a:pt x="3361372" y="4591101"/>
                  <a:pt x="3031693" y="4529153"/>
                  <a:pt x="2746749" y="4406131"/>
                </a:cubicBezTo>
                <a:cubicBezTo>
                  <a:pt x="2276776" y="4203226"/>
                  <a:pt x="1980755" y="3857679"/>
                  <a:pt x="1941227" y="3480872"/>
                </a:cubicBezTo>
                <a:close/>
                <a:moveTo>
                  <a:pt x="1037297" y="3445900"/>
                </a:moveTo>
                <a:lnTo>
                  <a:pt x="1037297" y="1916904"/>
                </a:lnTo>
                <a:lnTo>
                  <a:pt x="2461363" y="2272920"/>
                </a:lnTo>
                <a:lnTo>
                  <a:pt x="2461363" y="3089883"/>
                </a:lnTo>
                <a:close/>
                <a:moveTo>
                  <a:pt x="893128" y="1273216"/>
                </a:moveTo>
                <a:lnTo>
                  <a:pt x="893128" y="761772"/>
                </a:lnTo>
                <a:lnTo>
                  <a:pt x="1557580" y="761772"/>
                </a:lnTo>
                <a:cubicBezTo>
                  <a:pt x="1698811" y="761772"/>
                  <a:pt x="1813302" y="876263"/>
                  <a:pt x="1813302" y="1017494"/>
                </a:cubicBezTo>
                <a:cubicBezTo>
                  <a:pt x="1813302" y="1158725"/>
                  <a:pt x="1698811" y="1273216"/>
                  <a:pt x="1557580" y="1273216"/>
                </a:cubicBezTo>
                <a:close/>
                <a:moveTo>
                  <a:pt x="893128" y="4601032"/>
                </a:moveTo>
                <a:lnTo>
                  <a:pt x="893128" y="4089588"/>
                </a:lnTo>
                <a:lnTo>
                  <a:pt x="1557580" y="4089588"/>
                </a:lnTo>
                <a:cubicBezTo>
                  <a:pt x="1698811" y="4089588"/>
                  <a:pt x="1813302" y="4204079"/>
                  <a:pt x="1813302" y="4345310"/>
                </a:cubicBezTo>
                <a:cubicBezTo>
                  <a:pt x="1813302" y="4486541"/>
                  <a:pt x="1698811" y="4601032"/>
                  <a:pt x="1557580" y="4601032"/>
                </a:cubicBezTo>
                <a:close/>
                <a:moveTo>
                  <a:pt x="390953" y="1842168"/>
                </a:moveTo>
                <a:lnTo>
                  <a:pt x="390953" y="192819"/>
                </a:lnTo>
                <a:cubicBezTo>
                  <a:pt x="390953" y="86328"/>
                  <a:pt x="477281" y="0"/>
                  <a:pt x="583772" y="0"/>
                </a:cubicBezTo>
                <a:cubicBezTo>
                  <a:pt x="690263" y="0"/>
                  <a:pt x="776591" y="86328"/>
                  <a:pt x="776591" y="192819"/>
                </a:cubicBezTo>
                <a:cubicBezTo>
                  <a:pt x="776591" y="742602"/>
                  <a:pt x="776590" y="1292386"/>
                  <a:pt x="776590" y="1842169"/>
                </a:cubicBezTo>
                <a:cubicBezTo>
                  <a:pt x="776590" y="1948660"/>
                  <a:pt x="690262" y="2034988"/>
                  <a:pt x="583771" y="2034988"/>
                </a:cubicBezTo>
                <a:lnTo>
                  <a:pt x="583772" y="2034987"/>
                </a:lnTo>
                <a:cubicBezTo>
                  <a:pt x="477281" y="2034987"/>
                  <a:pt x="390953" y="1948659"/>
                  <a:pt x="390953" y="1842168"/>
                </a:cubicBezTo>
                <a:close/>
                <a:moveTo>
                  <a:pt x="390953" y="5169984"/>
                </a:moveTo>
                <a:lnTo>
                  <a:pt x="390953" y="3520635"/>
                </a:lnTo>
                <a:cubicBezTo>
                  <a:pt x="390953" y="3414144"/>
                  <a:pt x="477281" y="3327816"/>
                  <a:pt x="583772" y="3327816"/>
                </a:cubicBezTo>
                <a:cubicBezTo>
                  <a:pt x="690263" y="3327816"/>
                  <a:pt x="776591" y="3414144"/>
                  <a:pt x="776591" y="3520635"/>
                </a:cubicBezTo>
                <a:cubicBezTo>
                  <a:pt x="776591" y="4070418"/>
                  <a:pt x="776590" y="4620202"/>
                  <a:pt x="776590" y="5169985"/>
                </a:cubicBezTo>
                <a:cubicBezTo>
                  <a:pt x="776590" y="5276476"/>
                  <a:pt x="690262" y="5362804"/>
                  <a:pt x="583771" y="5362804"/>
                </a:cubicBezTo>
                <a:lnTo>
                  <a:pt x="583772" y="5362803"/>
                </a:lnTo>
                <a:cubicBezTo>
                  <a:pt x="477281" y="5362803"/>
                  <a:pt x="390953" y="5276475"/>
                  <a:pt x="390953" y="5169984"/>
                </a:cubicBezTo>
                <a:close/>
                <a:moveTo>
                  <a:pt x="0" y="1017494"/>
                </a:moveTo>
                <a:cubicBezTo>
                  <a:pt x="0" y="876263"/>
                  <a:pt x="114491" y="761772"/>
                  <a:pt x="255722" y="761772"/>
                </a:cubicBezTo>
                <a:lnTo>
                  <a:pt x="301458" y="761772"/>
                </a:lnTo>
                <a:lnTo>
                  <a:pt x="301458" y="1273216"/>
                </a:lnTo>
                <a:lnTo>
                  <a:pt x="255722" y="1273216"/>
                </a:lnTo>
                <a:cubicBezTo>
                  <a:pt x="114491" y="1273216"/>
                  <a:pt x="0" y="1158725"/>
                  <a:pt x="0" y="1017494"/>
                </a:cubicBezTo>
                <a:close/>
                <a:moveTo>
                  <a:pt x="0" y="4345310"/>
                </a:moveTo>
                <a:cubicBezTo>
                  <a:pt x="0" y="4204079"/>
                  <a:pt x="114491" y="4089588"/>
                  <a:pt x="255722" y="4089588"/>
                </a:cubicBezTo>
                <a:lnTo>
                  <a:pt x="301458" y="4089588"/>
                </a:lnTo>
                <a:lnTo>
                  <a:pt x="301458" y="4601032"/>
                </a:lnTo>
                <a:lnTo>
                  <a:pt x="255722" y="4601032"/>
                </a:lnTo>
                <a:cubicBezTo>
                  <a:pt x="114491" y="4601032"/>
                  <a:pt x="0" y="4486541"/>
                  <a:pt x="0" y="434531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38" name="Graphic 37">
            <a:extLst>
              <a:ext uri="{FF2B5EF4-FFF2-40B4-BE49-F238E27FC236}">
                <a16:creationId xmlns:a16="http://schemas.microsoft.com/office/drawing/2014/main" id="{14A71EDB-20E4-C249-A940-1D02F9907D4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96036" y="2325044"/>
            <a:ext cx="1606827" cy="907080"/>
          </a:xfrm>
          <a:prstGeom prst="rect">
            <a:avLst/>
          </a:prstGeom>
        </p:spPr>
      </p:pic>
      <p:pic>
        <p:nvPicPr>
          <p:cNvPr id="49" name="Graphic 48">
            <a:extLst>
              <a:ext uri="{FF2B5EF4-FFF2-40B4-BE49-F238E27FC236}">
                <a16:creationId xmlns:a16="http://schemas.microsoft.com/office/drawing/2014/main" id="{25017A5D-3D41-3A4D-B1D8-7DE0CE2D38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99373" y="2143334"/>
            <a:ext cx="1475209" cy="827555"/>
          </a:xfrm>
          <a:prstGeom prst="rect">
            <a:avLst/>
          </a:prstGeom>
        </p:spPr>
      </p:pic>
      <p:pic>
        <p:nvPicPr>
          <p:cNvPr id="50" name="Graphic 49">
            <a:extLst>
              <a:ext uri="{FF2B5EF4-FFF2-40B4-BE49-F238E27FC236}">
                <a16:creationId xmlns:a16="http://schemas.microsoft.com/office/drawing/2014/main" id="{2B7C57A3-606B-E94E-8F7A-DC2013E49EE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690975" y="1780508"/>
            <a:ext cx="1091285" cy="1091285"/>
          </a:xfrm>
          <a:prstGeom prst="rect">
            <a:avLst/>
          </a:prstGeom>
        </p:spPr>
      </p:pic>
      <p:pic>
        <p:nvPicPr>
          <p:cNvPr id="51" name="Graphic 50">
            <a:extLst>
              <a:ext uri="{FF2B5EF4-FFF2-40B4-BE49-F238E27FC236}">
                <a16:creationId xmlns:a16="http://schemas.microsoft.com/office/drawing/2014/main" id="{22838CA4-5CA4-9E41-8DFA-89E2B70FACE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55924" y="1338793"/>
            <a:ext cx="917400" cy="820439"/>
          </a:xfrm>
          <a:prstGeom prst="rect">
            <a:avLst/>
          </a:prstGeom>
        </p:spPr>
      </p:pic>
      <p:sp>
        <p:nvSpPr>
          <p:cNvPr id="52" name="Freeform 51">
            <a:extLst>
              <a:ext uri="{FF2B5EF4-FFF2-40B4-BE49-F238E27FC236}">
                <a16:creationId xmlns:a16="http://schemas.microsoft.com/office/drawing/2014/main" id="{8209E85F-6A06-0049-B51A-13FBF89AE568}"/>
              </a:ext>
            </a:extLst>
          </p:cNvPr>
          <p:cNvSpPr/>
          <p:nvPr/>
        </p:nvSpPr>
        <p:spPr>
          <a:xfrm>
            <a:off x="5064310" y="1671972"/>
            <a:ext cx="372215" cy="171115"/>
          </a:xfrm>
          <a:custGeom>
            <a:avLst/>
            <a:gdLst>
              <a:gd name="connsiteX0" fmla="*/ 447119 w 894235"/>
              <a:gd name="connsiteY0" fmla="*/ 298450 h 411099"/>
              <a:gd name="connsiteX1" fmla="*/ 660315 w 894235"/>
              <a:gd name="connsiteY1" fmla="*/ 355983 h 411099"/>
              <a:gd name="connsiteX2" fmla="*/ 689927 w 894235"/>
              <a:gd name="connsiteY2" fmla="*/ 376177 h 411099"/>
              <a:gd name="connsiteX3" fmla="*/ 656456 w 894235"/>
              <a:gd name="connsiteY3" fmla="*/ 411097 h 411099"/>
              <a:gd name="connsiteX4" fmla="*/ 641975 w 894235"/>
              <a:gd name="connsiteY4" fmla="*/ 401222 h 411099"/>
              <a:gd name="connsiteX5" fmla="*/ 447119 w 894235"/>
              <a:gd name="connsiteY5" fmla="*/ 348638 h 411099"/>
              <a:gd name="connsiteX6" fmla="*/ 252262 w 894235"/>
              <a:gd name="connsiteY6" fmla="*/ 401222 h 411099"/>
              <a:gd name="connsiteX7" fmla="*/ 237779 w 894235"/>
              <a:gd name="connsiteY7" fmla="*/ 411099 h 411099"/>
              <a:gd name="connsiteX8" fmla="*/ 204308 w 894235"/>
              <a:gd name="connsiteY8" fmla="*/ 376179 h 411099"/>
              <a:gd name="connsiteX9" fmla="*/ 233923 w 894235"/>
              <a:gd name="connsiteY9" fmla="*/ 355983 h 411099"/>
              <a:gd name="connsiteX10" fmla="*/ 447119 w 894235"/>
              <a:gd name="connsiteY10" fmla="*/ 298450 h 411099"/>
              <a:gd name="connsiteX11" fmla="*/ 447119 w 894235"/>
              <a:gd name="connsiteY11" fmla="*/ 153917 h 411099"/>
              <a:gd name="connsiteX12" fmla="*/ 773324 w 894235"/>
              <a:gd name="connsiteY12" fmla="*/ 253559 h 411099"/>
              <a:gd name="connsiteX13" fmla="*/ 792383 w 894235"/>
              <a:gd name="connsiteY13" fmla="*/ 269284 h 411099"/>
              <a:gd name="connsiteX14" fmla="*/ 757717 w 894235"/>
              <a:gd name="connsiteY14" fmla="*/ 305451 h 411099"/>
              <a:gd name="connsiteX15" fmla="*/ 745263 w 894235"/>
              <a:gd name="connsiteY15" fmla="*/ 295175 h 411099"/>
              <a:gd name="connsiteX16" fmla="*/ 447119 w 894235"/>
              <a:gd name="connsiteY16" fmla="*/ 204105 h 411099"/>
              <a:gd name="connsiteX17" fmla="*/ 148975 w 894235"/>
              <a:gd name="connsiteY17" fmla="*/ 295175 h 411099"/>
              <a:gd name="connsiteX18" fmla="*/ 136518 w 894235"/>
              <a:gd name="connsiteY18" fmla="*/ 305453 h 411099"/>
              <a:gd name="connsiteX19" fmla="*/ 101852 w 894235"/>
              <a:gd name="connsiteY19" fmla="*/ 269287 h 411099"/>
              <a:gd name="connsiteX20" fmla="*/ 120914 w 894235"/>
              <a:gd name="connsiteY20" fmla="*/ 253559 h 411099"/>
              <a:gd name="connsiteX21" fmla="*/ 447119 w 894235"/>
              <a:gd name="connsiteY21" fmla="*/ 153917 h 411099"/>
              <a:gd name="connsiteX22" fmla="*/ 447119 w 894235"/>
              <a:gd name="connsiteY22" fmla="*/ 0 h 411099"/>
              <a:gd name="connsiteX23" fmla="*/ 843338 w 894235"/>
              <a:gd name="connsiteY23" fmla="*/ 121028 h 411099"/>
              <a:gd name="connsiteX24" fmla="*/ 894235 w 894235"/>
              <a:gd name="connsiteY24" fmla="*/ 163022 h 411099"/>
              <a:gd name="connsiteX25" fmla="*/ 852129 w 894235"/>
              <a:gd name="connsiteY25" fmla="*/ 206952 h 411099"/>
              <a:gd name="connsiteX26" fmla="*/ 809254 w 894235"/>
              <a:gd name="connsiteY26" fmla="*/ 171577 h 411099"/>
              <a:gd name="connsiteX27" fmla="*/ 447119 w 894235"/>
              <a:gd name="connsiteY27" fmla="*/ 60960 h 411099"/>
              <a:gd name="connsiteX28" fmla="*/ 84984 w 894235"/>
              <a:gd name="connsiteY28" fmla="*/ 171577 h 411099"/>
              <a:gd name="connsiteX29" fmla="*/ 42106 w 894235"/>
              <a:gd name="connsiteY29" fmla="*/ 206954 h 411099"/>
              <a:gd name="connsiteX30" fmla="*/ 0 w 894235"/>
              <a:gd name="connsiteY30" fmla="*/ 163025 h 411099"/>
              <a:gd name="connsiteX31" fmla="*/ 50901 w 894235"/>
              <a:gd name="connsiteY31" fmla="*/ 121028 h 411099"/>
              <a:gd name="connsiteX32" fmla="*/ 447119 w 894235"/>
              <a:gd name="connsiteY32" fmla="*/ 0 h 41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94235" h="411099">
                <a:moveTo>
                  <a:pt x="447119" y="298450"/>
                </a:moveTo>
                <a:cubicBezTo>
                  <a:pt x="523503" y="298450"/>
                  <a:pt x="595820" y="319112"/>
                  <a:pt x="660315" y="355983"/>
                </a:cubicBezTo>
                <a:lnTo>
                  <a:pt x="689927" y="376177"/>
                </a:lnTo>
                <a:lnTo>
                  <a:pt x="656456" y="411097"/>
                </a:lnTo>
                <a:lnTo>
                  <a:pt x="641975" y="401222"/>
                </a:lnTo>
                <a:cubicBezTo>
                  <a:pt x="583028" y="367523"/>
                  <a:pt x="516932" y="348638"/>
                  <a:pt x="447119" y="348638"/>
                </a:cubicBezTo>
                <a:cubicBezTo>
                  <a:pt x="377305" y="348638"/>
                  <a:pt x="311209" y="367523"/>
                  <a:pt x="252262" y="401222"/>
                </a:cubicBezTo>
                <a:lnTo>
                  <a:pt x="237779" y="411099"/>
                </a:lnTo>
                <a:lnTo>
                  <a:pt x="204308" y="376179"/>
                </a:lnTo>
                <a:lnTo>
                  <a:pt x="233923" y="355983"/>
                </a:lnTo>
                <a:cubicBezTo>
                  <a:pt x="298418" y="319112"/>
                  <a:pt x="370735" y="298450"/>
                  <a:pt x="447119" y="298450"/>
                </a:cubicBezTo>
                <a:close/>
                <a:moveTo>
                  <a:pt x="447119" y="153917"/>
                </a:moveTo>
                <a:cubicBezTo>
                  <a:pt x="567952" y="153917"/>
                  <a:pt x="680207" y="190650"/>
                  <a:pt x="773324" y="253559"/>
                </a:cubicBezTo>
                <a:lnTo>
                  <a:pt x="792383" y="269284"/>
                </a:lnTo>
                <a:lnTo>
                  <a:pt x="757717" y="305451"/>
                </a:lnTo>
                <a:lnTo>
                  <a:pt x="745263" y="295175"/>
                </a:lnTo>
                <a:cubicBezTo>
                  <a:pt x="660157" y="237678"/>
                  <a:pt x="557558" y="204105"/>
                  <a:pt x="447119" y="204105"/>
                </a:cubicBezTo>
                <a:cubicBezTo>
                  <a:pt x="336680" y="204105"/>
                  <a:pt x="234081" y="237678"/>
                  <a:pt x="148975" y="295175"/>
                </a:cubicBezTo>
                <a:lnTo>
                  <a:pt x="136518" y="305453"/>
                </a:lnTo>
                <a:lnTo>
                  <a:pt x="101852" y="269287"/>
                </a:lnTo>
                <a:lnTo>
                  <a:pt x="120914" y="253559"/>
                </a:lnTo>
                <a:cubicBezTo>
                  <a:pt x="214031" y="190650"/>
                  <a:pt x="326285" y="153917"/>
                  <a:pt x="447119" y="153917"/>
                </a:cubicBezTo>
                <a:close/>
                <a:moveTo>
                  <a:pt x="447119" y="0"/>
                </a:moveTo>
                <a:cubicBezTo>
                  <a:pt x="593887" y="0"/>
                  <a:pt x="730235" y="44617"/>
                  <a:pt x="843338" y="121028"/>
                </a:cubicBezTo>
                <a:lnTo>
                  <a:pt x="894235" y="163022"/>
                </a:lnTo>
                <a:lnTo>
                  <a:pt x="852129" y="206952"/>
                </a:lnTo>
                <a:lnTo>
                  <a:pt x="809254" y="171577"/>
                </a:lnTo>
                <a:cubicBezTo>
                  <a:pt x="705881" y="101739"/>
                  <a:pt x="581262" y="60960"/>
                  <a:pt x="447119" y="60960"/>
                </a:cubicBezTo>
                <a:cubicBezTo>
                  <a:pt x="312976" y="60960"/>
                  <a:pt x="188357" y="101739"/>
                  <a:pt x="84984" y="171577"/>
                </a:cubicBezTo>
                <a:lnTo>
                  <a:pt x="42106" y="206954"/>
                </a:lnTo>
                <a:lnTo>
                  <a:pt x="0" y="163025"/>
                </a:lnTo>
                <a:lnTo>
                  <a:pt x="50901" y="121028"/>
                </a:lnTo>
                <a:cubicBezTo>
                  <a:pt x="164003" y="44617"/>
                  <a:pt x="300351" y="0"/>
                  <a:pt x="447119"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55990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AB80-1429-C848-A735-B7DD1A182337}"/>
              </a:ext>
            </a:extLst>
          </p:cNvPr>
          <p:cNvSpPr>
            <a:spLocks noGrp="1"/>
          </p:cNvSpPr>
          <p:nvPr>
            <p:ph type="title"/>
          </p:nvPr>
        </p:nvSpPr>
        <p:spPr/>
        <p:txBody>
          <a:bodyPr/>
          <a:lstStyle/>
          <a:p>
            <a:r>
              <a:rPr lang="en-US" dirty="0"/>
              <a:t>Enabling Transformation Without Disruption</a:t>
            </a:r>
          </a:p>
        </p:txBody>
      </p:sp>
      <p:pic>
        <p:nvPicPr>
          <p:cNvPr id="5" name="Graphic 4">
            <a:extLst>
              <a:ext uri="{FF2B5EF4-FFF2-40B4-BE49-F238E27FC236}">
                <a16:creationId xmlns:a16="http://schemas.microsoft.com/office/drawing/2014/main" id="{5E539863-0D99-D44D-9FF2-C24D3E8CAB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3963" y="1859797"/>
            <a:ext cx="657567" cy="1394494"/>
          </a:xfrm>
          <a:prstGeom prst="rect">
            <a:avLst/>
          </a:prstGeom>
        </p:spPr>
      </p:pic>
      <p:grpSp>
        <p:nvGrpSpPr>
          <p:cNvPr id="6" name="Group 5">
            <a:extLst>
              <a:ext uri="{FF2B5EF4-FFF2-40B4-BE49-F238E27FC236}">
                <a16:creationId xmlns:a16="http://schemas.microsoft.com/office/drawing/2014/main" id="{EAAF51FD-DA76-6547-8968-D7C4FF551415}"/>
              </a:ext>
            </a:extLst>
          </p:cNvPr>
          <p:cNvGrpSpPr/>
          <p:nvPr/>
        </p:nvGrpSpPr>
        <p:grpSpPr>
          <a:xfrm>
            <a:off x="1406565" y="1583899"/>
            <a:ext cx="717193" cy="1235164"/>
            <a:chOff x="5996537" y="3178048"/>
            <a:chExt cx="648729" cy="1117255"/>
          </a:xfrm>
          <a:solidFill>
            <a:schemeClr val="accent1"/>
          </a:solidFill>
        </p:grpSpPr>
        <p:pic>
          <p:nvPicPr>
            <p:cNvPr id="7" name="Graphic 6">
              <a:extLst>
                <a:ext uri="{FF2B5EF4-FFF2-40B4-BE49-F238E27FC236}">
                  <a16:creationId xmlns:a16="http://schemas.microsoft.com/office/drawing/2014/main" id="{A6759241-59ED-AA40-A97B-5EA3BCD37B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6537" y="3178048"/>
              <a:ext cx="648729" cy="1117255"/>
            </a:xfrm>
            <a:prstGeom prst="rect">
              <a:avLst/>
            </a:prstGeom>
          </p:spPr>
        </p:pic>
        <p:sp>
          <p:nvSpPr>
            <p:cNvPr id="8" name="Freeform 53">
              <a:extLst>
                <a:ext uri="{FF2B5EF4-FFF2-40B4-BE49-F238E27FC236}">
                  <a16:creationId xmlns:a16="http://schemas.microsoft.com/office/drawing/2014/main" id="{64FC3C33-F170-E945-875B-85A841328B95}"/>
                </a:ext>
              </a:extLst>
            </p:cNvPr>
            <p:cNvSpPr>
              <a:spLocks noEditPoints="1"/>
            </p:cNvSpPr>
            <p:nvPr/>
          </p:nvSpPr>
          <p:spPr bwMode="auto">
            <a:xfrm>
              <a:off x="6067224" y="3848334"/>
              <a:ext cx="189768" cy="158715"/>
            </a:xfrm>
            <a:custGeom>
              <a:avLst/>
              <a:gdLst>
                <a:gd name="T0" fmla="*/ 128 w 147"/>
                <a:gd name="T1" fmla="*/ 11 h 126"/>
                <a:gd name="T2" fmla="*/ 75 w 147"/>
                <a:gd name="T3" fmla="*/ 19 h 126"/>
                <a:gd name="T4" fmla="*/ 21 w 147"/>
                <a:gd name="T5" fmla="*/ 11 h 126"/>
                <a:gd name="T6" fmla="*/ 9 w 147"/>
                <a:gd name="T7" fmla="*/ 58 h 126"/>
                <a:gd name="T8" fmla="*/ 4 w 147"/>
                <a:gd name="T9" fmla="*/ 58 h 126"/>
                <a:gd name="T10" fmla="*/ 0 w 147"/>
                <a:gd name="T11" fmla="*/ 62 h 126"/>
                <a:gd name="T12" fmla="*/ 4 w 147"/>
                <a:gd name="T13" fmla="*/ 66 h 126"/>
                <a:gd name="T14" fmla="*/ 14 w 147"/>
                <a:gd name="T15" fmla="*/ 66 h 126"/>
                <a:gd name="T16" fmla="*/ 70 w 147"/>
                <a:gd name="T17" fmla="*/ 123 h 126"/>
                <a:gd name="T18" fmla="*/ 75 w 147"/>
                <a:gd name="T19" fmla="*/ 126 h 126"/>
                <a:gd name="T20" fmla="*/ 80 w 147"/>
                <a:gd name="T21" fmla="*/ 123 h 126"/>
                <a:gd name="T22" fmla="*/ 138 w 147"/>
                <a:gd name="T23" fmla="*/ 61 h 126"/>
                <a:gd name="T24" fmla="*/ 128 w 147"/>
                <a:gd name="T25" fmla="*/ 11 h 126"/>
                <a:gd name="T26" fmla="*/ 124 w 147"/>
                <a:gd name="T27" fmla="*/ 55 h 126"/>
                <a:gd name="T28" fmla="*/ 124 w 147"/>
                <a:gd name="T29" fmla="*/ 56 h 126"/>
                <a:gd name="T30" fmla="*/ 75 w 147"/>
                <a:gd name="T31" fmla="*/ 106 h 126"/>
                <a:gd name="T32" fmla="*/ 34 w 147"/>
                <a:gd name="T33" fmla="*/ 66 h 126"/>
                <a:gd name="T34" fmla="*/ 51 w 147"/>
                <a:gd name="T35" fmla="*/ 66 h 126"/>
                <a:gd name="T36" fmla="*/ 55 w 147"/>
                <a:gd name="T37" fmla="*/ 63 h 126"/>
                <a:gd name="T38" fmla="*/ 59 w 147"/>
                <a:gd name="T39" fmla="*/ 53 h 126"/>
                <a:gd name="T40" fmla="*/ 69 w 147"/>
                <a:gd name="T41" fmla="*/ 89 h 126"/>
                <a:gd name="T42" fmla="*/ 73 w 147"/>
                <a:gd name="T43" fmla="*/ 92 h 126"/>
                <a:gd name="T44" fmla="*/ 73 w 147"/>
                <a:gd name="T45" fmla="*/ 92 h 126"/>
                <a:gd name="T46" fmla="*/ 77 w 147"/>
                <a:gd name="T47" fmla="*/ 89 h 126"/>
                <a:gd name="T48" fmla="*/ 86 w 147"/>
                <a:gd name="T49" fmla="*/ 66 h 126"/>
                <a:gd name="T50" fmla="*/ 102 w 147"/>
                <a:gd name="T51" fmla="*/ 66 h 126"/>
                <a:gd name="T52" fmla="*/ 106 w 147"/>
                <a:gd name="T53" fmla="*/ 62 h 126"/>
                <a:gd name="T54" fmla="*/ 102 w 147"/>
                <a:gd name="T55" fmla="*/ 58 h 126"/>
                <a:gd name="T56" fmla="*/ 83 w 147"/>
                <a:gd name="T57" fmla="*/ 58 h 126"/>
                <a:gd name="T58" fmla="*/ 79 w 147"/>
                <a:gd name="T59" fmla="*/ 61 h 126"/>
                <a:gd name="T60" fmla="*/ 74 w 147"/>
                <a:gd name="T61" fmla="*/ 75 h 126"/>
                <a:gd name="T62" fmla="*/ 63 w 147"/>
                <a:gd name="T63" fmla="*/ 39 h 126"/>
                <a:gd name="T64" fmla="*/ 60 w 147"/>
                <a:gd name="T65" fmla="*/ 36 h 126"/>
                <a:gd name="T66" fmla="*/ 56 w 147"/>
                <a:gd name="T67" fmla="*/ 39 h 126"/>
                <a:gd name="T68" fmla="*/ 49 w 147"/>
                <a:gd name="T69" fmla="*/ 58 h 126"/>
                <a:gd name="T70" fmla="*/ 28 w 147"/>
                <a:gd name="T71" fmla="*/ 58 h 126"/>
                <a:gd name="T72" fmla="*/ 25 w 147"/>
                <a:gd name="T73" fmla="*/ 54 h 126"/>
                <a:gd name="T74" fmla="*/ 30 w 147"/>
                <a:gd name="T75" fmla="*/ 24 h 126"/>
                <a:gd name="T76" fmla="*/ 69 w 147"/>
                <a:gd name="T77" fmla="*/ 35 h 126"/>
                <a:gd name="T78" fmla="*/ 74 w 147"/>
                <a:gd name="T79" fmla="*/ 42 h 126"/>
                <a:gd name="T80" fmla="*/ 80 w 147"/>
                <a:gd name="T81" fmla="*/ 36 h 126"/>
                <a:gd name="T82" fmla="*/ 119 w 147"/>
                <a:gd name="T83" fmla="*/ 25 h 126"/>
                <a:gd name="T84" fmla="*/ 124 w 147"/>
                <a:gd name="T85"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7" h="126">
                  <a:moveTo>
                    <a:pt x="128" y="11"/>
                  </a:moveTo>
                  <a:cubicBezTo>
                    <a:pt x="116" y="4"/>
                    <a:pt x="96" y="1"/>
                    <a:pt x="75" y="19"/>
                  </a:cubicBezTo>
                  <a:cubicBezTo>
                    <a:pt x="54" y="0"/>
                    <a:pt x="33" y="2"/>
                    <a:pt x="21" y="11"/>
                  </a:cubicBezTo>
                  <a:cubicBezTo>
                    <a:pt x="7" y="21"/>
                    <a:pt x="2" y="40"/>
                    <a:pt x="9" y="58"/>
                  </a:cubicBezTo>
                  <a:cubicBezTo>
                    <a:pt x="4" y="58"/>
                    <a:pt x="4" y="58"/>
                    <a:pt x="4" y="58"/>
                  </a:cubicBezTo>
                  <a:cubicBezTo>
                    <a:pt x="1" y="58"/>
                    <a:pt x="0" y="60"/>
                    <a:pt x="0" y="62"/>
                  </a:cubicBezTo>
                  <a:cubicBezTo>
                    <a:pt x="0" y="64"/>
                    <a:pt x="1" y="66"/>
                    <a:pt x="4" y="66"/>
                  </a:cubicBezTo>
                  <a:cubicBezTo>
                    <a:pt x="14" y="66"/>
                    <a:pt x="14" y="66"/>
                    <a:pt x="14" y="66"/>
                  </a:cubicBezTo>
                  <a:cubicBezTo>
                    <a:pt x="36" y="97"/>
                    <a:pt x="68" y="122"/>
                    <a:pt x="70" y="123"/>
                  </a:cubicBezTo>
                  <a:cubicBezTo>
                    <a:pt x="75" y="126"/>
                    <a:pt x="75" y="126"/>
                    <a:pt x="75" y="126"/>
                  </a:cubicBezTo>
                  <a:cubicBezTo>
                    <a:pt x="80" y="123"/>
                    <a:pt x="80" y="123"/>
                    <a:pt x="80" y="123"/>
                  </a:cubicBezTo>
                  <a:cubicBezTo>
                    <a:pt x="85" y="118"/>
                    <a:pt x="131" y="82"/>
                    <a:pt x="138" y="61"/>
                  </a:cubicBezTo>
                  <a:cubicBezTo>
                    <a:pt x="147" y="42"/>
                    <a:pt x="143" y="22"/>
                    <a:pt x="128" y="11"/>
                  </a:cubicBezTo>
                  <a:close/>
                  <a:moveTo>
                    <a:pt x="124" y="55"/>
                  </a:moveTo>
                  <a:cubicBezTo>
                    <a:pt x="124" y="56"/>
                    <a:pt x="124" y="56"/>
                    <a:pt x="124" y="56"/>
                  </a:cubicBezTo>
                  <a:cubicBezTo>
                    <a:pt x="119" y="67"/>
                    <a:pt x="93" y="91"/>
                    <a:pt x="75" y="106"/>
                  </a:cubicBezTo>
                  <a:cubicBezTo>
                    <a:pt x="66" y="99"/>
                    <a:pt x="49" y="84"/>
                    <a:pt x="34" y="66"/>
                  </a:cubicBezTo>
                  <a:cubicBezTo>
                    <a:pt x="51" y="66"/>
                    <a:pt x="51" y="66"/>
                    <a:pt x="51" y="66"/>
                  </a:cubicBezTo>
                  <a:cubicBezTo>
                    <a:pt x="53" y="66"/>
                    <a:pt x="54" y="65"/>
                    <a:pt x="55" y="63"/>
                  </a:cubicBezTo>
                  <a:cubicBezTo>
                    <a:pt x="59" y="53"/>
                    <a:pt x="59" y="53"/>
                    <a:pt x="59" y="53"/>
                  </a:cubicBezTo>
                  <a:cubicBezTo>
                    <a:pt x="69" y="89"/>
                    <a:pt x="69" y="89"/>
                    <a:pt x="69" y="89"/>
                  </a:cubicBezTo>
                  <a:cubicBezTo>
                    <a:pt x="70" y="91"/>
                    <a:pt x="71" y="92"/>
                    <a:pt x="73" y="92"/>
                  </a:cubicBezTo>
                  <a:cubicBezTo>
                    <a:pt x="73" y="92"/>
                    <a:pt x="73" y="92"/>
                    <a:pt x="73" y="92"/>
                  </a:cubicBezTo>
                  <a:cubicBezTo>
                    <a:pt x="75" y="92"/>
                    <a:pt x="76" y="91"/>
                    <a:pt x="77" y="89"/>
                  </a:cubicBezTo>
                  <a:cubicBezTo>
                    <a:pt x="86" y="66"/>
                    <a:pt x="86" y="66"/>
                    <a:pt x="86" y="66"/>
                  </a:cubicBezTo>
                  <a:cubicBezTo>
                    <a:pt x="102" y="66"/>
                    <a:pt x="102" y="66"/>
                    <a:pt x="102" y="66"/>
                  </a:cubicBezTo>
                  <a:cubicBezTo>
                    <a:pt x="104" y="66"/>
                    <a:pt x="106" y="64"/>
                    <a:pt x="106" y="62"/>
                  </a:cubicBezTo>
                  <a:cubicBezTo>
                    <a:pt x="106" y="60"/>
                    <a:pt x="104" y="58"/>
                    <a:pt x="102" y="58"/>
                  </a:cubicBezTo>
                  <a:cubicBezTo>
                    <a:pt x="83" y="58"/>
                    <a:pt x="83" y="58"/>
                    <a:pt x="83" y="58"/>
                  </a:cubicBezTo>
                  <a:cubicBezTo>
                    <a:pt x="81" y="58"/>
                    <a:pt x="80" y="59"/>
                    <a:pt x="79" y="61"/>
                  </a:cubicBezTo>
                  <a:cubicBezTo>
                    <a:pt x="74" y="75"/>
                    <a:pt x="74" y="75"/>
                    <a:pt x="74" y="75"/>
                  </a:cubicBezTo>
                  <a:cubicBezTo>
                    <a:pt x="63" y="39"/>
                    <a:pt x="63" y="39"/>
                    <a:pt x="63" y="39"/>
                  </a:cubicBezTo>
                  <a:cubicBezTo>
                    <a:pt x="63" y="38"/>
                    <a:pt x="61" y="36"/>
                    <a:pt x="60" y="36"/>
                  </a:cubicBezTo>
                  <a:cubicBezTo>
                    <a:pt x="58" y="36"/>
                    <a:pt x="56" y="37"/>
                    <a:pt x="56" y="39"/>
                  </a:cubicBezTo>
                  <a:cubicBezTo>
                    <a:pt x="49" y="58"/>
                    <a:pt x="49" y="58"/>
                    <a:pt x="49" y="58"/>
                  </a:cubicBezTo>
                  <a:cubicBezTo>
                    <a:pt x="28" y="58"/>
                    <a:pt x="28" y="58"/>
                    <a:pt x="28" y="58"/>
                  </a:cubicBezTo>
                  <a:cubicBezTo>
                    <a:pt x="27" y="57"/>
                    <a:pt x="26" y="55"/>
                    <a:pt x="25" y="54"/>
                  </a:cubicBezTo>
                  <a:cubicBezTo>
                    <a:pt x="18" y="41"/>
                    <a:pt x="23" y="29"/>
                    <a:pt x="30" y="24"/>
                  </a:cubicBezTo>
                  <a:cubicBezTo>
                    <a:pt x="39" y="18"/>
                    <a:pt x="53" y="18"/>
                    <a:pt x="69" y="35"/>
                  </a:cubicBezTo>
                  <a:cubicBezTo>
                    <a:pt x="74" y="42"/>
                    <a:pt x="74" y="42"/>
                    <a:pt x="74" y="42"/>
                  </a:cubicBezTo>
                  <a:cubicBezTo>
                    <a:pt x="80" y="36"/>
                    <a:pt x="80" y="36"/>
                    <a:pt x="80" y="36"/>
                  </a:cubicBezTo>
                  <a:cubicBezTo>
                    <a:pt x="97" y="19"/>
                    <a:pt x="111" y="19"/>
                    <a:pt x="119" y="25"/>
                  </a:cubicBezTo>
                  <a:cubicBezTo>
                    <a:pt x="126" y="29"/>
                    <a:pt x="130" y="41"/>
                    <a:pt x="124" y="55"/>
                  </a:cubicBezTo>
                  <a:close/>
                </a:path>
              </a:pathLst>
            </a:custGeom>
            <a:grpFill/>
            <a:ln w="9525" cap="flat">
              <a:noFill/>
              <a:prstDash val="solid"/>
              <a:miter/>
            </a:ln>
          </p:spPr>
          <p:txBody>
            <a:bodyPr/>
            <a:lstStyle/>
            <a:p>
              <a:pPr defTabSz="913441"/>
              <a:endParaRPr lang="en-US" sz="2697" dirty="0">
                <a:solidFill>
                  <a:srgbClr val="717074"/>
                </a:solidFill>
                <a:latin typeface="Metropolis"/>
              </a:endParaRPr>
            </a:p>
          </p:txBody>
        </p:sp>
      </p:grpSp>
      <p:sp>
        <p:nvSpPr>
          <p:cNvPr id="10" name="Freeform 9">
            <a:extLst>
              <a:ext uri="{FF2B5EF4-FFF2-40B4-BE49-F238E27FC236}">
                <a16:creationId xmlns:a16="http://schemas.microsoft.com/office/drawing/2014/main" id="{DEF15376-D379-B340-BB8F-19B502105BF9}"/>
              </a:ext>
            </a:extLst>
          </p:cNvPr>
          <p:cNvSpPr/>
          <p:nvPr/>
        </p:nvSpPr>
        <p:spPr>
          <a:xfrm rot="5400000">
            <a:off x="5987470" y="1061826"/>
            <a:ext cx="688591" cy="988555"/>
          </a:xfrm>
          <a:custGeom>
            <a:avLst/>
            <a:gdLst>
              <a:gd name="connsiteX0" fmla="*/ 1937831 w 3735528"/>
              <a:gd name="connsiteY0" fmla="*/ 1943006 h 5362804"/>
              <a:gd name="connsiteX1" fmla="*/ 1941227 w 3735528"/>
              <a:gd name="connsiteY1" fmla="*/ 1881933 h 5362804"/>
              <a:gd name="connsiteX2" fmla="*/ 2746749 w 3735528"/>
              <a:gd name="connsiteY2" fmla="*/ 956674 h 5362804"/>
              <a:gd name="connsiteX3" fmla="*/ 3694745 w 3735528"/>
              <a:gd name="connsiteY3" fmla="*/ 777328 h 5362804"/>
              <a:gd name="connsiteX4" fmla="*/ 3735528 w 3735528"/>
              <a:gd name="connsiteY4" fmla="*/ 779200 h 5362804"/>
              <a:gd name="connsiteX5" fmla="*/ 3735528 w 3735528"/>
              <a:gd name="connsiteY5" fmla="*/ 1095999 h 5362804"/>
              <a:gd name="connsiteX6" fmla="*/ 3575788 w 3735528"/>
              <a:gd name="connsiteY6" fmla="*/ 1093902 h 5362804"/>
              <a:gd name="connsiteX7" fmla="*/ 2968526 w 3735528"/>
              <a:gd name="connsiteY7" fmla="*/ 1204314 h 5362804"/>
              <a:gd name="connsiteX8" fmla="*/ 2255965 w 3735528"/>
              <a:gd name="connsiteY8" fmla="*/ 1905009 h 5362804"/>
              <a:gd name="connsiteX9" fmla="*/ 2255848 w 3735528"/>
              <a:gd name="connsiteY9" fmla="*/ 2022510 h 5362804"/>
              <a:gd name="connsiteX10" fmla="*/ 1937831 w 3735528"/>
              <a:gd name="connsiteY10" fmla="*/ 3419799 h 5362804"/>
              <a:gd name="connsiteX11" fmla="*/ 2255848 w 3735528"/>
              <a:gd name="connsiteY11" fmla="*/ 3340295 h 5362804"/>
              <a:gd name="connsiteX12" fmla="*/ 2255965 w 3735528"/>
              <a:gd name="connsiteY12" fmla="*/ 3457796 h 5362804"/>
              <a:gd name="connsiteX13" fmla="*/ 2968526 w 3735528"/>
              <a:gd name="connsiteY13" fmla="*/ 4158491 h 5362804"/>
              <a:gd name="connsiteX14" fmla="*/ 3575788 w 3735528"/>
              <a:gd name="connsiteY14" fmla="*/ 4268903 h 5362804"/>
              <a:gd name="connsiteX15" fmla="*/ 3735528 w 3735528"/>
              <a:gd name="connsiteY15" fmla="*/ 4266806 h 5362804"/>
              <a:gd name="connsiteX16" fmla="*/ 3735528 w 3735528"/>
              <a:gd name="connsiteY16" fmla="*/ 4583605 h 5362804"/>
              <a:gd name="connsiteX17" fmla="*/ 3694745 w 3735528"/>
              <a:gd name="connsiteY17" fmla="*/ 4585477 h 5362804"/>
              <a:gd name="connsiteX18" fmla="*/ 2746749 w 3735528"/>
              <a:gd name="connsiteY18" fmla="*/ 4406131 h 5362804"/>
              <a:gd name="connsiteX19" fmla="*/ 1941227 w 3735528"/>
              <a:gd name="connsiteY19" fmla="*/ 3480872 h 5362804"/>
              <a:gd name="connsiteX20" fmla="*/ 1037297 w 3735528"/>
              <a:gd name="connsiteY20" fmla="*/ 3445900 h 5362804"/>
              <a:gd name="connsiteX21" fmla="*/ 1037297 w 3735528"/>
              <a:gd name="connsiteY21" fmla="*/ 1916904 h 5362804"/>
              <a:gd name="connsiteX22" fmla="*/ 2461363 w 3735528"/>
              <a:gd name="connsiteY22" fmla="*/ 2272920 h 5362804"/>
              <a:gd name="connsiteX23" fmla="*/ 2461363 w 3735528"/>
              <a:gd name="connsiteY23" fmla="*/ 3089883 h 5362804"/>
              <a:gd name="connsiteX24" fmla="*/ 893128 w 3735528"/>
              <a:gd name="connsiteY24" fmla="*/ 1273216 h 5362804"/>
              <a:gd name="connsiteX25" fmla="*/ 893128 w 3735528"/>
              <a:gd name="connsiteY25" fmla="*/ 761772 h 5362804"/>
              <a:gd name="connsiteX26" fmla="*/ 1557580 w 3735528"/>
              <a:gd name="connsiteY26" fmla="*/ 761772 h 5362804"/>
              <a:gd name="connsiteX27" fmla="*/ 1813302 w 3735528"/>
              <a:gd name="connsiteY27" fmla="*/ 1017494 h 5362804"/>
              <a:gd name="connsiteX28" fmla="*/ 1557580 w 3735528"/>
              <a:gd name="connsiteY28" fmla="*/ 1273216 h 5362804"/>
              <a:gd name="connsiteX29" fmla="*/ 893128 w 3735528"/>
              <a:gd name="connsiteY29" fmla="*/ 4601032 h 5362804"/>
              <a:gd name="connsiteX30" fmla="*/ 893128 w 3735528"/>
              <a:gd name="connsiteY30" fmla="*/ 4089588 h 5362804"/>
              <a:gd name="connsiteX31" fmla="*/ 1557580 w 3735528"/>
              <a:gd name="connsiteY31" fmla="*/ 4089588 h 5362804"/>
              <a:gd name="connsiteX32" fmla="*/ 1813302 w 3735528"/>
              <a:gd name="connsiteY32" fmla="*/ 4345310 h 5362804"/>
              <a:gd name="connsiteX33" fmla="*/ 1557580 w 3735528"/>
              <a:gd name="connsiteY33" fmla="*/ 4601032 h 5362804"/>
              <a:gd name="connsiteX34" fmla="*/ 390953 w 3735528"/>
              <a:gd name="connsiteY34" fmla="*/ 1842168 h 5362804"/>
              <a:gd name="connsiteX35" fmla="*/ 390953 w 3735528"/>
              <a:gd name="connsiteY35" fmla="*/ 192819 h 5362804"/>
              <a:gd name="connsiteX36" fmla="*/ 583772 w 3735528"/>
              <a:gd name="connsiteY36" fmla="*/ 0 h 5362804"/>
              <a:gd name="connsiteX37" fmla="*/ 776591 w 3735528"/>
              <a:gd name="connsiteY37" fmla="*/ 192819 h 5362804"/>
              <a:gd name="connsiteX38" fmla="*/ 776590 w 3735528"/>
              <a:gd name="connsiteY38" fmla="*/ 1842169 h 5362804"/>
              <a:gd name="connsiteX39" fmla="*/ 583771 w 3735528"/>
              <a:gd name="connsiteY39" fmla="*/ 2034988 h 5362804"/>
              <a:gd name="connsiteX40" fmla="*/ 583772 w 3735528"/>
              <a:gd name="connsiteY40" fmla="*/ 2034987 h 5362804"/>
              <a:gd name="connsiteX41" fmla="*/ 390953 w 3735528"/>
              <a:gd name="connsiteY41" fmla="*/ 1842168 h 5362804"/>
              <a:gd name="connsiteX42" fmla="*/ 390953 w 3735528"/>
              <a:gd name="connsiteY42" fmla="*/ 5169984 h 5362804"/>
              <a:gd name="connsiteX43" fmla="*/ 390953 w 3735528"/>
              <a:gd name="connsiteY43" fmla="*/ 3520635 h 5362804"/>
              <a:gd name="connsiteX44" fmla="*/ 583772 w 3735528"/>
              <a:gd name="connsiteY44" fmla="*/ 3327816 h 5362804"/>
              <a:gd name="connsiteX45" fmla="*/ 776591 w 3735528"/>
              <a:gd name="connsiteY45" fmla="*/ 3520635 h 5362804"/>
              <a:gd name="connsiteX46" fmla="*/ 776590 w 3735528"/>
              <a:gd name="connsiteY46" fmla="*/ 5169985 h 5362804"/>
              <a:gd name="connsiteX47" fmla="*/ 583771 w 3735528"/>
              <a:gd name="connsiteY47" fmla="*/ 5362804 h 5362804"/>
              <a:gd name="connsiteX48" fmla="*/ 583772 w 3735528"/>
              <a:gd name="connsiteY48" fmla="*/ 5362803 h 5362804"/>
              <a:gd name="connsiteX49" fmla="*/ 390953 w 3735528"/>
              <a:gd name="connsiteY49" fmla="*/ 5169984 h 5362804"/>
              <a:gd name="connsiteX50" fmla="*/ 0 w 3735528"/>
              <a:gd name="connsiteY50" fmla="*/ 1017494 h 5362804"/>
              <a:gd name="connsiteX51" fmla="*/ 255722 w 3735528"/>
              <a:gd name="connsiteY51" fmla="*/ 761772 h 5362804"/>
              <a:gd name="connsiteX52" fmla="*/ 301458 w 3735528"/>
              <a:gd name="connsiteY52" fmla="*/ 761772 h 5362804"/>
              <a:gd name="connsiteX53" fmla="*/ 301458 w 3735528"/>
              <a:gd name="connsiteY53" fmla="*/ 1273216 h 5362804"/>
              <a:gd name="connsiteX54" fmla="*/ 255722 w 3735528"/>
              <a:gd name="connsiteY54" fmla="*/ 1273216 h 5362804"/>
              <a:gd name="connsiteX55" fmla="*/ 0 w 3735528"/>
              <a:gd name="connsiteY55" fmla="*/ 1017494 h 5362804"/>
              <a:gd name="connsiteX56" fmla="*/ 0 w 3735528"/>
              <a:gd name="connsiteY56" fmla="*/ 4345310 h 5362804"/>
              <a:gd name="connsiteX57" fmla="*/ 255722 w 3735528"/>
              <a:gd name="connsiteY57" fmla="*/ 4089588 h 5362804"/>
              <a:gd name="connsiteX58" fmla="*/ 301458 w 3735528"/>
              <a:gd name="connsiteY58" fmla="*/ 4089588 h 5362804"/>
              <a:gd name="connsiteX59" fmla="*/ 301458 w 3735528"/>
              <a:gd name="connsiteY59" fmla="*/ 4601032 h 5362804"/>
              <a:gd name="connsiteX60" fmla="*/ 255722 w 3735528"/>
              <a:gd name="connsiteY60" fmla="*/ 4601032 h 5362804"/>
              <a:gd name="connsiteX61" fmla="*/ 0 w 3735528"/>
              <a:gd name="connsiteY61" fmla="*/ 4345310 h 536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35528" h="5362804">
                <a:moveTo>
                  <a:pt x="1937831" y="1943006"/>
                </a:moveTo>
                <a:lnTo>
                  <a:pt x="1941227" y="1881933"/>
                </a:lnTo>
                <a:cubicBezTo>
                  <a:pt x="1980755" y="1505126"/>
                  <a:pt x="2276776" y="1159579"/>
                  <a:pt x="2746749" y="956674"/>
                </a:cubicBezTo>
                <a:cubicBezTo>
                  <a:pt x="3031693" y="833652"/>
                  <a:pt x="3361372" y="771704"/>
                  <a:pt x="3694745" y="777328"/>
                </a:cubicBezTo>
                <a:lnTo>
                  <a:pt x="3735528" y="779200"/>
                </a:lnTo>
                <a:lnTo>
                  <a:pt x="3735528" y="1095999"/>
                </a:lnTo>
                <a:lnTo>
                  <a:pt x="3575788" y="1093902"/>
                </a:lnTo>
                <a:cubicBezTo>
                  <a:pt x="3363488" y="1101240"/>
                  <a:pt x="3155657" y="1138754"/>
                  <a:pt x="2968526" y="1204314"/>
                </a:cubicBezTo>
                <a:cubicBezTo>
                  <a:pt x="2554158" y="1349484"/>
                  <a:pt x="2289754" y="1614231"/>
                  <a:pt x="2255965" y="1905009"/>
                </a:cubicBezTo>
                <a:lnTo>
                  <a:pt x="2255848" y="2022510"/>
                </a:lnTo>
                <a:close/>
                <a:moveTo>
                  <a:pt x="1937831" y="3419799"/>
                </a:moveTo>
                <a:lnTo>
                  <a:pt x="2255848" y="3340295"/>
                </a:lnTo>
                <a:lnTo>
                  <a:pt x="2255965" y="3457796"/>
                </a:lnTo>
                <a:cubicBezTo>
                  <a:pt x="2289754" y="3748574"/>
                  <a:pt x="2554158" y="4013321"/>
                  <a:pt x="2968526" y="4158491"/>
                </a:cubicBezTo>
                <a:cubicBezTo>
                  <a:pt x="3155657" y="4224051"/>
                  <a:pt x="3363488" y="4261565"/>
                  <a:pt x="3575788" y="4268903"/>
                </a:cubicBezTo>
                <a:lnTo>
                  <a:pt x="3735528" y="4266806"/>
                </a:lnTo>
                <a:lnTo>
                  <a:pt x="3735528" y="4583605"/>
                </a:lnTo>
                <a:lnTo>
                  <a:pt x="3694745" y="4585477"/>
                </a:lnTo>
                <a:cubicBezTo>
                  <a:pt x="3361372" y="4591101"/>
                  <a:pt x="3031693" y="4529153"/>
                  <a:pt x="2746749" y="4406131"/>
                </a:cubicBezTo>
                <a:cubicBezTo>
                  <a:pt x="2276776" y="4203226"/>
                  <a:pt x="1980755" y="3857679"/>
                  <a:pt x="1941227" y="3480872"/>
                </a:cubicBezTo>
                <a:close/>
                <a:moveTo>
                  <a:pt x="1037297" y="3445900"/>
                </a:moveTo>
                <a:lnTo>
                  <a:pt x="1037297" y="1916904"/>
                </a:lnTo>
                <a:lnTo>
                  <a:pt x="2461363" y="2272920"/>
                </a:lnTo>
                <a:lnTo>
                  <a:pt x="2461363" y="3089883"/>
                </a:lnTo>
                <a:close/>
                <a:moveTo>
                  <a:pt x="893128" y="1273216"/>
                </a:moveTo>
                <a:lnTo>
                  <a:pt x="893128" y="761772"/>
                </a:lnTo>
                <a:lnTo>
                  <a:pt x="1557580" y="761772"/>
                </a:lnTo>
                <a:cubicBezTo>
                  <a:pt x="1698811" y="761772"/>
                  <a:pt x="1813302" y="876263"/>
                  <a:pt x="1813302" y="1017494"/>
                </a:cubicBezTo>
                <a:cubicBezTo>
                  <a:pt x="1813302" y="1158725"/>
                  <a:pt x="1698811" y="1273216"/>
                  <a:pt x="1557580" y="1273216"/>
                </a:cubicBezTo>
                <a:close/>
                <a:moveTo>
                  <a:pt x="893128" y="4601032"/>
                </a:moveTo>
                <a:lnTo>
                  <a:pt x="893128" y="4089588"/>
                </a:lnTo>
                <a:lnTo>
                  <a:pt x="1557580" y="4089588"/>
                </a:lnTo>
                <a:cubicBezTo>
                  <a:pt x="1698811" y="4089588"/>
                  <a:pt x="1813302" y="4204079"/>
                  <a:pt x="1813302" y="4345310"/>
                </a:cubicBezTo>
                <a:cubicBezTo>
                  <a:pt x="1813302" y="4486541"/>
                  <a:pt x="1698811" y="4601032"/>
                  <a:pt x="1557580" y="4601032"/>
                </a:cubicBezTo>
                <a:close/>
                <a:moveTo>
                  <a:pt x="390953" y="1842168"/>
                </a:moveTo>
                <a:lnTo>
                  <a:pt x="390953" y="192819"/>
                </a:lnTo>
                <a:cubicBezTo>
                  <a:pt x="390953" y="86328"/>
                  <a:pt x="477281" y="0"/>
                  <a:pt x="583772" y="0"/>
                </a:cubicBezTo>
                <a:cubicBezTo>
                  <a:pt x="690263" y="0"/>
                  <a:pt x="776591" y="86328"/>
                  <a:pt x="776591" y="192819"/>
                </a:cubicBezTo>
                <a:cubicBezTo>
                  <a:pt x="776591" y="742602"/>
                  <a:pt x="776590" y="1292386"/>
                  <a:pt x="776590" y="1842169"/>
                </a:cubicBezTo>
                <a:cubicBezTo>
                  <a:pt x="776590" y="1948660"/>
                  <a:pt x="690262" y="2034988"/>
                  <a:pt x="583771" y="2034988"/>
                </a:cubicBezTo>
                <a:lnTo>
                  <a:pt x="583772" y="2034987"/>
                </a:lnTo>
                <a:cubicBezTo>
                  <a:pt x="477281" y="2034987"/>
                  <a:pt x="390953" y="1948659"/>
                  <a:pt x="390953" y="1842168"/>
                </a:cubicBezTo>
                <a:close/>
                <a:moveTo>
                  <a:pt x="390953" y="5169984"/>
                </a:moveTo>
                <a:lnTo>
                  <a:pt x="390953" y="3520635"/>
                </a:lnTo>
                <a:cubicBezTo>
                  <a:pt x="390953" y="3414144"/>
                  <a:pt x="477281" y="3327816"/>
                  <a:pt x="583772" y="3327816"/>
                </a:cubicBezTo>
                <a:cubicBezTo>
                  <a:pt x="690263" y="3327816"/>
                  <a:pt x="776591" y="3414144"/>
                  <a:pt x="776591" y="3520635"/>
                </a:cubicBezTo>
                <a:cubicBezTo>
                  <a:pt x="776591" y="4070418"/>
                  <a:pt x="776590" y="4620202"/>
                  <a:pt x="776590" y="5169985"/>
                </a:cubicBezTo>
                <a:cubicBezTo>
                  <a:pt x="776590" y="5276476"/>
                  <a:pt x="690262" y="5362804"/>
                  <a:pt x="583771" y="5362804"/>
                </a:cubicBezTo>
                <a:lnTo>
                  <a:pt x="583772" y="5362803"/>
                </a:lnTo>
                <a:cubicBezTo>
                  <a:pt x="477281" y="5362803"/>
                  <a:pt x="390953" y="5276475"/>
                  <a:pt x="390953" y="5169984"/>
                </a:cubicBezTo>
                <a:close/>
                <a:moveTo>
                  <a:pt x="0" y="1017494"/>
                </a:moveTo>
                <a:cubicBezTo>
                  <a:pt x="0" y="876263"/>
                  <a:pt x="114491" y="761772"/>
                  <a:pt x="255722" y="761772"/>
                </a:cubicBezTo>
                <a:lnTo>
                  <a:pt x="301458" y="761772"/>
                </a:lnTo>
                <a:lnTo>
                  <a:pt x="301458" y="1273216"/>
                </a:lnTo>
                <a:lnTo>
                  <a:pt x="255722" y="1273216"/>
                </a:lnTo>
                <a:cubicBezTo>
                  <a:pt x="114491" y="1273216"/>
                  <a:pt x="0" y="1158725"/>
                  <a:pt x="0" y="1017494"/>
                </a:cubicBezTo>
                <a:close/>
                <a:moveTo>
                  <a:pt x="0" y="4345310"/>
                </a:moveTo>
                <a:cubicBezTo>
                  <a:pt x="0" y="4204079"/>
                  <a:pt x="114491" y="4089588"/>
                  <a:pt x="255722" y="4089588"/>
                </a:cubicBezTo>
                <a:lnTo>
                  <a:pt x="301458" y="4089588"/>
                </a:lnTo>
                <a:lnTo>
                  <a:pt x="301458" y="4601032"/>
                </a:lnTo>
                <a:lnTo>
                  <a:pt x="255722" y="4601032"/>
                </a:lnTo>
                <a:cubicBezTo>
                  <a:pt x="114491" y="4601032"/>
                  <a:pt x="0" y="4486541"/>
                  <a:pt x="0" y="434531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11" name="Graphic 10">
            <a:extLst>
              <a:ext uri="{FF2B5EF4-FFF2-40B4-BE49-F238E27FC236}">
                <a16:creationId xmlns:a16="http://schemas.microsoft.com/office/drawing/2014/main" id="{6A6A8C41-2864-6E44-B205-09ABCF7CBE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6036" y="2325044"/>
            <a:ext cx="1606827" cy="907080"/>
          </a:xfrm>
          <a:prstGeom prst="rect">
            <a:avLst/>
          </a:prstGeom>
        </p:spPr>
      </p:pic>
      <p:pic>
        <p:nvPicPr>
          <p:cNvPr id="12" name="Graphic 11">
            <a:extLst>
              <a:ext uri="{FF2B5EF4-FFF2-40B4-BE49-F238E27FC236}">
                <a16:creationId xmlns:a16="http://schemas.microsoft.com/office/drawing/2014/main" id="{29823813-EA3F-3745-9A69-F3015A2110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9373" y="2143334"/>
            <a:ext cx="1475209" cy="827555"/>
          </a:xfrm>
          <a:prstGeom prst="rect">
            <a:avLst/>
          </a:prstGeom>
        </p:spPr>
      </p:pic>
      <p:pic>
        <p:nvPicPr>
          <p:cNvPr id="13" name="Graphic 12">
            <a:extLst>
              <a:ext uri="{FF2B5EF4-FFF2-40B4-BE49-F238E27FC236}">
                <a16:creationId xmlns:a16="http://schemas.microsoft.com/office/drawing/2014/main" id="{6F049EDD-13BC-664A-A2DB-43C41660B1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90975" y="1780508"/>
            <a:ext cx="1091285" cy="1091285"/>
          </a:xfrm>
          <a:prstGeom prst="rect">
            <a:avLst/>
          </a:prstGeom>
        </p:spPr>
      </p:pic>
      <p:pic>
        <p:nvPicPr>
          <p:cNvPr id="14" name="Graphic 13">
            <a:extLst>
              <a:ext uri="{FF2B5EF4-FFF2-40B4-BE49-F238E27FC236}">
                <a16:creationId xmlns:a16="http://schemas.microsoft.com/office/drawing/2014/main" id="{E2F3136C-4D8E-6640-A0C0-F857C30A88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55924" y="1338793"/>
            <a:ext cx="917400" cy="820439"/>
          </a:xfrm>
          <a:prstGeom prst="rect">
            <a:avLst/>
          </a:prstGeom>
        </p:spPr>
      </p:pic>
      <p:grpSp>
        <p:nvGrpSpPr>
          <p:cNvPr id="16" name="Group 15">
            <a:extLst>
              <a:ext uri="{FF2B5EF4-FFF2-40B4-BE49-F238E27FC236}">
                <a16:creationId xmlns:a16="http://schemas.microsoft.com/office/drawing/2014/main" id="{F608636B-AC6C-814F-9826-1BC726A57121}"/>
              </a:ext>
            </a:extLst>
          </p:cNvPr>
          <p:cNvGrpSpPr/>
          <p:nvPr/>
        </p:nvGrpSpPr>
        <p:grpSpPr>
          <a:xfrm>
            <a:off x="4546367" y="1671972"/>
            <a:ext cx="1408100" cy="1630568"/>
            <a:chOff x="4546367" y="1671972"/>
            <a:chExt cx="1408100" cy="1630568"/>
          </a:xfrm>
        </p:grpSpPr>
        <p:pic>
          <p:nvPicPr>
            <p:cNvPr id="9" name="Graphic 8">
              <a:extLst>
                <a:ext uri="{FF2B5EF4-FFF2-40B4-BE49-F238E27FC236}">
                  <a16:creationId xmlns:a16="http://schemas.microsoft.com/office/drawing/2014/main" id="{04155172-2338-574E-9145-2E1CADDD082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46367" y="1894440"/>
              <a:ext cx="1408100" cy="1408100"/>
            </a:xfrm>
            <a:prstGeom prst="rect">
              <a:avLst/>
            </a:prstGeom>
          </p:spPr>
        </p:pic>
        <p:sp>
          <p:nvSpPr>
            <p:cNvPr id="15" name="Freeform 14">
              <a:extLst>
                <a:ext uri="{FF2B5EF4-FFF2-40B4-BE49-F238E27FC236}">
                  <a16:creationId xmlns:a16="http://schemas.microsoft.com/office/drawing/2014/main" id="{2C9EF4A2-12A8-DD4A-8801-FFBEF2927D7A}"/>
                </a:ext>
              </a:extLst>
            </p:cNvPr>
            <p:cNvSpPr/>
            <p:nvPr/>
          </p:nvSpPr>
          <p:spPr>
            <a:xfrm>
              <a:off x="5064310" y="1671972"/>
              <a:ext cx="372215" cy="171115"/>
            </a:xfrm>
            <a:custGeom>
              <a:avLst/>
              <a:gdLst>
                <a:gd name="connsiteX0" fmla="*/ 447119 w 894235"/>
                <a:gd name="connsiteY0" fmla="*/ 298450 h 411099"/>
                <a:gd name="connsiteX1" fmla="*/ 660315 w 894235"/>
                <a:gd name="connsiteY1" fmla="*/ 355983 h 411099"/>
                <a:gd name="connsiteX2" fmla="*/ 689927 w 894235"/>
                <a:gd name="connsiteY2" fmla="*/ 376177 h 411099"/>
                <a:gd name="connsiteX3" fmla="*/ 656456 w 894235"/>
                <a:gd name="connsiteY3" fmla="*/ 411097 h 411099"/>
                <a:gd name="connsiteX4" fmla="*/ 641975 w 894235"/>
                <a:gd name="connsiteY4" fmla="*/ 401222 h 411099"/>
                <a:gd name="connsiteX5" fmla="*/ 447119 w 894235"/>
                <a:gd name="connsiteY5" fmla="*/ 348638 h 411099"/>
                <a:gd name="connsiteX6" fmla="*/ 252262 w 894235"/>
                <a:gd name="connsiteY6" fmla="*/ 401222 h 411099"/>
                <a:gd name="connsiteX7" fmla="*/ 237779 w 894235"/>
                <a:gd name="connsiteY7" fmla="*/ 411099 h 411099"/>
                <a:gd name="connsiteX8" fmla="*/ 204308 w 894235"/>
                <a:gd name="connsiteY8" fmla="*/ 376179 h 411099"/>
                <a:gd name="connsiteX9" fmla="*/ 233923 w 894235"/>
                <a:gd name="connsiteY9" fmla="*/ 355983 h 411099"/>
                <a:gd name="connsiteX10" fmla="*/ 447119 w 894235"/>
                <a:gd name="connsiteY10" fmla="*/ 298450 h 411099"/>
                <a:gd name="connsiteX11" fmla="*/ 447119 w 894235"/>
                <a:gd name="connsiteY11" fmla="*/ 153917 h 411099"/>
                <a:gd name="connsiteX12" fmla="*/ 773324 w 894235"/>
                <a:gd name="connsiteY12" fmla="*/ 253559 h 411099"/>
                <a:gd name="connsiteX13" fmla="*/ 792383 w 894235"/>
                <a:gd name="connsiteY13" fmla="*/ 269284 h 411099"/>
                <a:gd name="connsiteX14" fmla="*/ 757717 w 894235"/>
                <a:gd name="connsiteY14" fmla="*/ 305451 h 411099"/>
                <a:gd name="connsiteX15" fmla="*/ 745263 w 894235"/>
                <a:gd name="connsiteY15" fmla="*/ 295175 h 411099"/>
                <a:gd name="connsiteX16" fmla="*/ 447119 w 894235"/>
                <a:gd name="connsiteY16" fmla="*/ 204105 h 411099"/>
                <a:gd name="connsiteX17" fmla="*/ 148975 w 894235"/>
                <a:gd name="connsiteY17" fmla="*/ 295175 h 411099"/>
                <a:gd name="connsiteX18" fmla="*/ 136518 w 894235"/>
                <a:gd name="connsiteY18" fmla="*/ 305453 h 411099"/>
                <a:gd name="connsiteX19" fmla="*/ 101852 w 894235"/>
                <a:gd name="connsiteY19" fmla="*/ 269287 h 411099"/>
                <a:gd name="connsiteX20" fmla="*/ 120914 w 894235"/>
                <a:gd name="connsiteY20" fmla="*/ 253559 h 411099"/>
                <a:gd name="connsiteX21" fmla="*/ 447119 w 894235"/>
                <a:gd name="connsiteY21" fmla="*/ 153917 h 411099"/>
                <a:gd name="connsiteX22" fmla="*/ 447119 w 894235"/>
                <a:gd name="connsiteY22" fmla="*/ 0 h 411099"/>
                <a:gd name="connsiteX23" fmla="*/ 843338 w 894235"/>
                <a:gd name="connsiteY23" fmla="*/ 121028 h 411099"/>
                <a:gd name="connsiteX24" fmla="*/ 894235 w 894235"/>
                <a:gd name="connsiteY24" fmla="*/ 163022 h 411099"/>
                <a:gd name="connsiteX25" fmla="*/ 852129 w 894235"/>
                <a:gd name="connsiteY25" fmla="*/ 206952 h 411099"/>
                <a:gd name="connsiteX26" fmla="*/ 809254 w 894235"/>
                <a:gd name="connsiteY26" fmla="*/ 171577 h 411099"/>
                <a:gd name="connsiteX27" fmla="*/ 447119 w 894235"/>
                <a:gd name="connsiteY27" fmla="*/ 60960 h 411099"/>
                <a:gd name="connsiteX28" fmla="*/ 84984 w 894235"/>
                <a:gd name="connsiteY28" fmla="*/ 171577 h 411099"/>
                <a:gd name="connsiteX29" fmla="*/ 42106 w 894235"/>
                <a:gd name="connsiteY29" fmla="*/ 206954 h 411099"/>
                <a:gd name="connsiteX30" fmla="*/ 0 w 894235"/>
                <a:gd name="connsiteY30" fmla="*/ 163025 h 411099"/>
                <a:gd name="connsiteX31" fmla="*/ 50901 w 894235"/>
                <a:gd name="connsiteY31" fmla="*/ 121028 h 411099"/>
                <a:gd name="connsiteX32" fmla="*/ 447119 w 894235"/>
                <a:gd name="connsiteY32" fmla="*/ 0 h 41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94235" h="411099">
                  <a:moveTo>
                    <a:pt x="447119" y="298450"/>
                  </a:moveTo>
                  <a:cubicBezTo>
                    <a:pt x="523503" y="298450"/>
                    <a:pt x="595820" y="319112"/>
                    <a:pt x="660315" y="355983"/>
                  </a:cubicBezTo>
                  <a:lnTo>
                    <a:pt x="689927" y="376177"/>
                  </a:lnTo>
                  <a:lnTo>
                    <a:pt x="656456" y="411097"/>
                  </a:lnTo>
                  <a:lnTo>
                    <a:pt x="641975" y="401222"/>
                  </a:lnTo>
                  <a:cubicBezTo>
                    <a:pt x="583028" y="367523"/>
                    <a:pt x="516932" y="348638"/>
                    <a:pt x="447119" y="348638"/>
                  </a:cubicBezTo>
                  <a:cubicBezTo>
                    <a:pt x="377305" y="348638"/>
                    <a:pt x="311209" y="367523"/>
                    <a:pt x="252262" y="401222"/>
                  </a:cubicBezTo>
                  <a:lnTo>
                    <a:pt x="237779" y="411099"/>
                  </a:lnTo>
                  <a:lnTo>
                    <a:pt x="204308" y="376179"/>
                  </a:lnTo>
                  <a:lnTo>
                    <a:pt x="233923" y="355983"/>
                  </a:lnTo>
                  <a:cubicBezTo>
                    <a:pt x="298418" y="319112"/>
                    <a:pt x="370735" y="298450"/>
                    <a:pt x="447119" y="298450"/>
                  </a:cubicBezTo>
                  <a:close/>
                  <a:moveTo>
                    <a:pt x="447119" y="153917"/>
                  </a:moveTo>
                  <a:cubicBezTo>
                    <a:pt x="567952" y="153917"/>
                    <a:pt x="680207" y="190650"/>
                    <a:pt x="773324" y="253559"/>
                  </a:cubicBezTo>
                  <a:lnTo>
                    <a:pt x="792383" y="269284"/>
                  </a:lnTo>
                  <a:lnTo>
                    <a:pt x="757717" y="305451"/>
                  </a:lnTo>
                  <a:lnTo>
                    <a:pt x="745263" y="295175"/>
                  </a:lnTo>
                  <a:cubicBezTo>
                    <a:pt x="660157" y="237678"/>
                    <a:pt x="557558" y="204105"/>
                    <a:pt x="447119" y="204105"/>
                  </a:cubicBezTo>
                  <a:cubicBezTo>
                    <a:pt x="336680" y="204105"/>
                    <a:pt x="234081" y="237678"/>
                    <a:pt x="148975" y="295175"/>
                  </a:cubicBezTo>
                  <a:lnTo>
                    <a:pt x="136518" y="305453"/>
                  </a:lnTo>
                  <a:lnTo>
                    <a:pt x="101852" y="269287"/>
                  </a:lnTo>
                  <a:lnTo>
                    <a:pt x="120914" y="253559"/>
                  </a:lnTo>
                  <a:cubicBezTo>
                    <a:pt x="214031" y="190650"/>
                    <a:pt x="326285" y="153917"/>
                    <a:pt x="447119" y="153917"/>
                  </a:cubicBezTo>
                  <a:close/>
                  <a:moveTo>
                    <a:pt x="447119" y="0"/>
                  </a:moveTo>
                  <a:cubicBezTo>
                    <a:pt x="593887" y="0"/>
                    <a:pt x="730235" y="44617"/>
                    <a:pt x="843338" y="121028"/>
                  </a:cubicBezTo>
                  <a:lnTo>
                    <a:pt x="894235" y="163022"/>
                  </a:lnTo>
                  <a:lnTo>
                    <a:pt x="852129" y="206952"/>
                  </a:lnTo>
                  <a:lnTo>
                    <a:pt x="809254" y="171577"/>
                  </a:lnTo>
                  <a:cubicBezTo>
                    <a:pt x="705881" y="101739"/>
                    <a:pt x="581262" y="60960"/>
                    <a:pt x="447119" y="60960"/>
                  </a:cubicBezTo>
                  <a:cubicBezTo>
                    <a:pt x="312976" y="60960"/>
                    <a:pt x="188357" y="101739"/>
                    <a:pt x="84984" y="171577"/>
                  </a:cubicBezTo>
                  <a:lnTo>
                    <a:pt x="42106" y="206954"/>
                  </a:lnTo>
                  <a:lnTo>
                    <a:pt x="0" y="163025"/>
                  </a:lnTo>
                  <a:lnTo>
                    <a:pt x="50901" y="121028"/>
                  </a:lnTo>
                  <a:cubicBezTo>
                    <a:pt x="164003" y="44617"/>
                    <a:pt x="300351" y="0"/>
                    <a:pt x="447119"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41" name="Group 40">
            <a:extLst>
              <a:ext uri="{FF2B5EF4-FFF2-40B4-BE49-F238E27FC236}">
                <a16:creationId xmlns:a16="http://schemas.microsoft.com/office/drawing/2014/main" id="{338FE286-73D6-E141-AF35-1D545057CF46}"/>
              </a:ext>
            </a:extLst>
          </p:cNvPr>
          <p:cNvGrpSpPr/>
          <p:nvPr/>
        </p:nvGrpSpPr>
        <p:grpSpPr>
          <a:xfrm>
            <a:off x="1177958" y="1416266"/>
            <a:ext cx="1929683" cy="1696962"/>
            <a:chOff x="1177958" y="1794645"/>
            <a:chExt cx="1929683" cy="1696962"/>
          </a:xfrm>
        </p:grpSpPr>
        <p:pic>
          <p:nvPicPr>
            <p:cNvPr id="31" name="Graphic 30">
              <a:extLst>
                <a:ext uri="{FF2B5EF4-FFF2-40B4-BE49-F238E27FC236}">
                  <a16:creationId xmlns:a16="http://schemas.microsoft.com/office/drawing/2014/main" id="{27AB44E1-7721-074D-B767-955846D840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27454" y="1871223"/>
              <a:ext cx="580187" cy="580187"/>
            </a:xfrm>
            <a:prstGeom prst="rect">
              <a:avLst/>
            </a:prstGeom>
          </p:spPr>
        </p:pic>
        <p:sp>
          <p:nvSpPr>
            <p:cNvPr id="33" name="Freeform 70">
              <a:extLst>
                <a:ext uri="{FF2B5EF4-FFF2-40B4-BE49-F238E27FC236}">
                  <a16:creationId xmlns:a16="http://schemas.microsoft.com/office/drawing/2014/main" id="{2B753E60-BBB7-4146-927C-DE9C25FE85D1}"/>
                </a:ext>
              </a:extLst>
            </p:cNvPr>
            <p:cNvSpPr>
              <a:spLocks noChangeAspect="1" noEditPoints="1"/>
            </p:cNvSpPr>
            <p:nvPr/>
          </p:nvSpPr>
          <p:spPr bwMode="auto">
            <a:xfrm>
              <a:off x="1202943" y="1794645"/>
              <a:ext cx="662512" cy="662512"/>
            </a:xfrm>
            <a:custGeom>
              <a:avLst/>
              <a:gdLst>
                <a:gd name="T0" fmla="*/ 788 w 788"/>
                <a:gd name="T1" fmla="*/ 788 h 788"/>
                <a:gd name="T2" fmla="*/ 605 w 788"/>
                <a:gd name="T3" fmla="*/ 756 h 788"/>
                <a:gd name="T4" fmla="*/ 755 w 788"/>
                <a:gd name="T5" fmla="*/ 246 h 788"/>
                <a:gd name="T6" fmla="*/ 605 w 788"/>
                <a:gd name="T7" fmla="*/ 213 h 788"/>
                <a:gd name="T8" fmla="*/ 32 w 788"/>
                <a:gd name="T9" fmla="*/ 246 h 788"/>
                <a:gd name="T10" fmla="*/ 182 w 788"/>
                <a:gd name="T11" fmla="*/ 213 h 788"/>
                <a:gd name="T12" fmla="*/ 0 w 788"/>
                <a:gd name="T13" fmla="*/ 788 h 788"/>
                <a:gd name="T14" fmla="*/ 182 w 788"/>
                <a:gd name="T15" fmla="*/ 756 h 788"/>
                <a:gd name="T16" fmla="*/ 32 w 788"/>
                <a:gd name="T17" fmla="*/ 246 h 788"/>
                <a:gd name="T18" fmla="*/ 570 w 788"/>
                <a:gd name="T19" fmla="*/ 0 h 788"/>
                <a:gd name="T20" fmla="*/ 217 w 788"/>
                <a:gd name="T21" fmla="*/ 788 h 788"/>
                <a:gd name="T22" fmla="*/ 250 w 788"/>
                <a:gd name="T23" fmla="*/ 756 h 788"/>
                <a:gd name="T24" fmla="*/ 537 w 788"/>
                <a:gd name="T25" fmla="*/ 32 h 788"/>
                <a:gd name="T26" fmla="*/ 250 w 788"/>
                <a:gd name="T27" fmla="*/ 756 h 788"/>
                <a:gd name="T28" fmla="*/ 738 w 788"/>
                <a:gd name="T29" fmla="*/ 704 h 788"/>
                <a:gd name="T30" fmla="*/ 605 w 788"/>
                <a:gd name="T31" fmla="*/ 671 h 788"/>
                <a:gd name="T32" fmla="*/ 605 w 788"/>
                <a:gd name="T33" fmla="*/ 618 h 788"/>
                <a:gd name="T34" fmla="*/ 738 w 788"/>
                <a:gd name="T35" fmla="*/ 585 h 788"/>
                <a:gd name="T36" fmla="*/ 605 w 788"/>
                <a:gd name="T37" fmla="*/ 618 h 788"/>
                <a:gd name="T38" fmla="*/ 738 w 788"/>
                <a:gd name="T39" fmla="*/ 517 h 788"/>
                <a:gd name="T40" fmla="*/ 605 w 788"/>
                <a:gd name="T41" fmla="*/ 484 h 788"/>
                <a:gd name="T42" fmla="*/ 605 w 788"/>
                <a:gd name="T43" fmla="*/ 429 h 788"/>
                <a:gd name="T44" fmla="*/ 738 w 788"/>
                <a:gd name="T45" fmla="*/ 396 h 788"/>
                <a:gd name="T46" fmla="*/ 605 w 788"/>
                <a:gd name="T47" fmla="*/ 429 h 788"/>
                <a:gd name="T48" fmla="*/ 605 w 788"/>
                <a:gd name="T49" fmla="*/ 297 h 788"/>
                <a:gd name="T50" fmla="*/ 738 w 788"/>
                <a:gd name="T51" fmla="*/ 330 h 788"/>
                <a:gd name="T52" fmla="*/ 49 w 788"/>
                <a:gd name="T53" fmla="*/ 704 h 788"/>
                <a:gd name="T54" fmla="*/ 182 w 788"/>
                <a:gd name="T55" fmla="*/ 671 h 788"/>
                <a:gd name="T56" fmla="*/ 49 w 788"/>
                <a:gd name="T57" fmla="*/ 704 h 788"/>
                <a:gd name="T58" fmla="*/ 182 w 788"/>
                <a:gd name="T59" fmla="*/ 618 h 788"/>
                <a:gd name="T60" fmla="*/ 49 w 788"/>
                <a:gd name="T61" fmla="*/ 585 h 788"/>
                <a:gd name="T62" fmla="*/ 49 w 788"/>
                <a:gd name="T63" fmla="*/ 517 h 788"/>
                <a:gd name="T64" fmla="*/ 182 w 788"/>
                <a:gd name="T65" fmla="*/ 484 h 788"/>
                <a:gd name="T66" fmla="*/ 49 w 788"/>
                <a:gd name="T67" fmla="*/ 517 h 788"/>
                <a:gd name="T68" fmla="*/ 182 w 788"/>
                <a:gd name="T69" fmla="*/ 429 h 788"/>
                <a:gd name="T70" fmla="*/ 49 w 788"/>
                <a:gd name="T71" fmla="*/ 396 h 788"/>
                <a:gd name="T72" fmla="*/ 49 w 788"/>
                <a:gd name="T73" fmla="*/ 330 h 788"/>
                <a:gd name="T74" fmla="*/ 182 w 788"/>
                <a:gd name="T75" fmla="*/ 297 h 788"/>
                <a:gd name="T76" fmla="*/ 49 w 788"/>
                <a:gd name="T77" fmla="*/ 330 h 788"/>
                <a:gd name="T78" fmla="*/ 508 w 788"/>
                <a:gd name="T79" fmla="*/ 692 h 788"/>
                <a:gd name="T80" fmla="*/ 279 w 788"/>
                <a:gd name="T81" fmla="*/ 659 h 788"/>
                <a:gd name="T82" fmla="*/ 279 w 788"/>
                <a:gd name="T83" fmla="*/ 614 h 788"/>
                <a:gd name="T84" fmla="*/ 508 w 788"/>
                <a:gd name="T85" fmla="*/ 581 h 788"/>
                <a:gd name="T86" fmla="*/ 279 w 788"/>
                <a:gd name="T87" fmla="*/ 614 h 788"/>
                <a:gd name="T88" fmla="*/ 508 w 788"/>
                <a:gd name="T89" fmla="*/ 536 h 788"/>
                <a:gd name="T90" fmla="*/ 279 w 788"/>
                <a:gd name="T91" fmla="*/ 503 h 788"/>
                <a:gd name="T92" fmla="*/ 279 w 788"/>
                <a:gd name="T93" fmla="*/ 456 h 788"/>
                <a:gd name="T94" fmla="*/ 508 w 788"/>
                <a:gd name="T95" fmla="*/ 423 h 788"/>
                <a:gd name="T96" fmla="*/ 279 w 788"/>
                <a:gd name="T97" fmla="*/ 456 h 788"/>
                <a:gd name="T98" fmla="*/ 508 w 788"/>
                <a:gd name="T99" fmla="*/ 378 h 788"/>
                <a:gd name="T100" fmla="*/ 279 w 788"/>
                <a:gd name="T101" fmla="*/ 345 h 788"/>
                <a:gd name="T102" fmla="*/ 279 w 788"/>
                <a:gd name="T103" fmla="*/ 300 h 788"/>
                <a:gd name="T104" fmla="*/ 508 w 788"/>
                <a:gd name="T105" fmla="*/ 267 h 788"/>
                <a:gd name="T106" fmla="*/ 279 w 788"/>
                <a:gd name="T107" fmla="*/ 300 h 788"/>
                <a:gd name="T108" fmla="*/ 508 w 788"/>
                <a:gd name="T109" fmla="*/ 219 h 788"/>
                <a:gd name="T110" fmla="*/ 279 w 788"/>
                <a:gd name="T111" fmla="*/ 187 h 788"/>
                <a:gd name="T112" fmla="*/ 279 w 788"/>
                <a:gd name="T113" fmla="*/ 141 h 788"/>
                <a:gd name="T114" fmla="*/ 508 w 788"/>
                <a:gd name="T115" fmla="*/ 108 h 788"/>
                <a:gd name="T116" fmla="*/ 279 w 788"/>
                <a:gd name="T117" fmla="*/ 14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788">
                  <a:moveTo>
                    <a:pt x="788" y="213"/>
                  </a:moveTo>
                  <a:lnTo>
                    <a:pt x="788" y="788"/>
                  </a:lnTo>
                  <a:lnTo>
                    <a:pt x="605" y="788"/>
                  </a:lnTo>
                  <a:lnTo>
                    <a:pt x="605" y="756"/>
                  </a:lnTo>
                  <a:lnTo>
                    <a:pt x="755" y="756"/>
                  </a:lnTo>
                  <a:lnTo>
                    <a:pt x="755" y="246"/>
                  </a:lnTo>
                  <a:lnTo>
                    <a:pt x="605" y="246"/>
                  </a:lnTo>
                  <a:lnTo>
                    <a:pt x="605" y="213"/>
                  </a:lnTo>
                  <a:lnTo>
                    <a:pt x="788" y="213"/>
                  </a:lnTo>
                  <a:close/>
                  <a:moveTo>
                    <a:pt x="32" y="246"/>
                  </a:moveTo>
                  <a:lnTo>
                    <a:pt x="182" y="246"/>
                  </a:lnTo>
                  <a:lnTo>
                    <a:pt x="182" y="213"/>
                  </a:lnTo>
                  <a:lnTo>
                    <a:pt x="0" y="213"/>
                  </a:lnTo>
                  <a:lnTo>
                    <a:pt x="0" y="788"/>
                  </a:lnTo>
                  <a:lnTo>
                    <a:pt x="182" y="788"/>
                  </a:lnTo>
                  <a:lnTo>
                    <a:pt x="182" y="756"/>
                  </a:lnTo>
                  <a:lnTo>
                    <a:pt x="32" y="756"/>
                  </a:lnTo>
                  <a:lnTo>
                    <a:pt x="32" y="246"/>
                  </a:lnTo>
                  <a:close/>
                  <a:moveTo>
                    <a:pt x="217" y="0"/>
                  </a:moveTo>
                  <a:lnTo>
                    <a:pt x="570" y="0"/>
                  </a:lnTo>
                  <a:lnTo>
                    <a:pt x="570" y="788"/>
                  </a:lnTo>
                  <a:lnTo>
                    <a:pt x="217" y="788"/>
                  </a:lnTo>
                  <a:lnTo>
                    <a:pt x="217" y="0"/>
                  </a:lnTo>
                  <a:close/>
                  <a:moveTo>
                    <a:pt x="250" y="756"/>
                  </a:moveTo>
                  <a:lnTo>
                    <a:pt x="537" y="756"/>
                  </a:lnTo>
                  <a:lnTo>
                    <a:pt x="537" y="32"/>
                  </a:lnTo>
                  <a:lnTo>
                    <a:pt x="250" y="32"/>
                  </a:lnTo>
                  <a:lnTo>
                    <a:pt x="250" y="756"/>
                  </a:lnTo>
                  <a:close/>
                  <a:moveTo>
                    <a:pt x="605" y="704"/>
                  </a:moveTo>
                  <a:lnTo>
                    <a:pt x="738" y="704"/>
                  </a:lnTo>
                  <a:lnTo>
                    <a:pt x="738" y="671"/>
                  </a:lnTo>
                  <a:lnTo>
                    <a:pt x="605" y="671"/>
                  </a:lnTo>
                  <a:lnTo>
                    <a:pt x="605" y="704"/>
                  </a:lnTo>
                  <a:close/>
                  <a:moveTo>
                    <a:pt x="605" y="618"/>
                  </a:moveTo>
                  <a:lnTo>
                    <a:pt x="738" y="618"/>
                  </a:lnTo>
                  <a:lnTo>
                    <a:pt x="738" y="585"/>
                  </a:lnTo>
                  <a:lnTo>
                    <a:pt x="605" y="585"/>
                  </a:lnTo>
                  <a:lnTo>
                    <a:pt x="605" y="618"/>
                  </a:lnTo>
                  <a:close/>
                  <a:moveTo>
                    <a:pt x="605" y="517"/>
                  </a:moveTo>
                  <a:lnTo>
                    <a:pt x="738" y="517"/>
                  </a:lnTo>
                  <a:lnTo>
                    <a:pt x="738" y="484"/>
                  </a:lnTo>
                  <a:lnTo>
                    <a:pt x="605" y="484"/>
                  </a:lnTo>
                  <a:lnTo>
                    <a:pt x="605" y="517"/>
                  </a:lnTo>
                  <a:close/>
                  <a:moveTo>
                    <a:pt x="605" y="429"/>
                  </a:moveTo>
                  <a:lnTo>
                    <a:pt x="738" y="429"/>
                  </a:lnTo>
                  <a:lnTo>
                    <a:pt x="738" y="396"/>
                  </a:lnTo>
                  <a:lnTo>
                    <a:pt x="605" y="396"/>
                  </a:lnTo>
                  <a:lnTo>
                    <a:pt x="605" y="429"/>
                  </a:lnTo>
                  <a:close/>
                  <a:moveTo>
                    <a:pt x="738" y="297"/>
                  </a:moveTo>
                  <a:lnTo>
                    <a:pt x="605" y="297"/>
                  </a:lnTo>
                  <a:lnTo>
                    <a:pt x="605" y="330"/>
                  </a:lnTo>
                  <a:lnTo>
                    <a:pt x="738" y="330"/>
                  </a:lnTo>
                  <a:lnTo>
                    <a:pt x="738" y="297"/>
                  </a:lnTo>
                  <a:close/>
                  <a:moveTo>
                    <a:pt x="49" y="704"/>
                  </a:moveTo>
                  <a:lnTo>
                    <a:pt x="182" y="704"/>
                  </a:lnTo>
                  <a:lnTo>
                    <a:pt x="182" y="671"/>
                  </a:lnTo>
                  <a:lnTo>
                    <a:pt x="49" y="671"/>
                  </a:lnTo>
                  <a:lnTo>
                    <a:pt x="49" y="704"/>
                  </a:lnTo>
                  <a:close/>
                  <a:moveTo>
                    <a:pt x="49" y="618"/>
                  </a:moveTo>
                  <a:lnTo>
                    <a:pt x="182" y="618"/>
                  </a:lnTo>
                  <a:lnTo>
                    <a:pt x="182" y="585"/>
                  </a:lnTo>
                  <a:lnTo>
                    <a:pt x="49" y="585"/>
                  </a:lnTo>
                  <a:lnTo>
                    <a:pt x="49" y="618"/>
                  </a:lnTo>
                  <a:close/>
                  <a:moveTo>
                    <a:pt x="49" y="517"/>
                  </a:moveTo>
                  <a:lnTo>
                    <a:pt x="182" y="517"/>
                  </a:lnTo>
                  <a:lnTo>
                    <a:pt x="182" y="484"/>
                  </a:lnTo>
                  <a:lnTo>
                    <a:pt x="49" y="484"/>
                  </a:lnTo>
                  <a:lnTo>
                    <a:pt x="49" y="517"/>
                  </a:lnTo>
                  <a:close/>
                  <a:moveTo>
                    <a:pt x="49" y="429"/>
                  </a:moveTo>
                  <a:lnTo>
                    <a:pt x="182" y="429"/>
                  </a:lnTo>
                  <a:lnTo>
                    <a:pt x="182" y="396"/>
                  </a:lnTo>
                  <a:lnTo>
                    <a:pt x="49" y="396"/>
                  </a:lnTo>
                  <a:lnTo>
                    <a:pt x="49" y="429"/>
                  </a:lnTo>
                  <a:close/>
                  <a:moveTo>
                    <a:pt x="49" y="330"/>
                  </a:moveTo>
                  <a:lnTo>
                    <a:pt x="182" y="330"/>
                  </a:lnTo>
                  <a:lnTo>
                    <a:pt x="182" y="297"/>
                  </a:lnTo>
                  <a:lnTo>
                    <a:pt x="49" y="297"/>
                  </a:lnTo>
                  <a:lnTo>
                    <a:pt x="49" y="330"/>
                  </a:lnTo>
                  <a:close/>
                  <a:moveTo>
                    <a:pt x="279" y="692"/>
                  </a:moveTo>
                  <a:lnTo>
                    <a:pt x="508" y="692"/>
                  </a:lnTo>
                  <a:lnTo>
                    <a:pt x="508" y="659"/>
                  </a:lnTo>
                  <a:lnTo>
                    <a:pt x="279" y="659"/>
                  </a:lnTo>
                  <a:lnTo>
                    <a:pt x="279" y="692"/>
                  </a:lnTo>
                  <a:close/>
                  <a:moveTo>
                    <a:pt x="279" y="614"/>
                  </a:moveTo>
                  <a:lnTo>
                    <a:pt x="508" y="614"/>
                  </a:lnTo>
                  <a:lnTo>
                    <a:pt x="508" y="581"/>
                  </a:lnTo>
                  <a:lnTo>
                    <a:pt x="279" y="581"/>
                  </a:lnTo>
                  <a:lnTo>
                    <a:pt x="279" y="614"/>
                  </a:lnTo>
                  <a:close/>
                  <a:moveTo>
                    <a:pt x="279" y="536"/>
                  </a:moveTo>
                  <a:lnTo>
                    <a:pt x="508" y="536"/>
                  </a:lnTo>
                  <a:lnTo>
                    <a:pt x="508" y="503"/>
                  </a:lnTo>
                  <a:lnTo>
                    <a:pt x="279" y="503"/>
                  </a:lnTo>
                  <a:lnTo>
                    <a:pt x="279" y="536"/>
                  </a:lnTo>
                  <a:close/>
                  <a:moveTo>
                    <a:pt x="279" y="456"/>
                  </a:moveTo>
                  <a:lnTo>
                    <a:pt x="508" y="456"/>
                  </a:lnTo>
                  <a:lnTo>
                    <a:pt x="508" y="423"/>
                  </a:lnTo>
                  <a:lnTo>
                    <a:pt x="279" y="423"/>
                  </a:lnTo>
                  <a:lnTo>
                    <a:pt x="279" y="456"/>
                  </a:lnTo>
                  <a:close/>
                  <a:moveTo>
                    <a:pt x="279" y="378"/>
                  </a:moveTo>
                  <a:lnTo>
                    <a:pt x="508" y="378"/>
                  </a:lnTo>
                  <a:lnTo>
                    <a:pt x="508" y="345"/>
                  </a:lnTo>
                  <a:lnTo>
                    <a:pt x="279" y="345"/>
                  </a:lnTo>
                  <a:lnTo>
                    <a:pt x="279" y="378"/>
                  </a:lnTo>
                  <a:close/>
                  <a:moveTo>
                    <a:pt x="279" y="300"/>
                  </a:moveTo>
                  <a:lnTo>
                    <a:pt x="508" y="300"/>
                  </a:lnTo>
                  <a:lnTo>
                    <a:pt x="508" y="267"/>
                  </a:lnTo>
                  <a:lnTo>
                    <a:pt x="279" y="267"/>
                  </a:lnTo>
                  <a:lnTo>
                    <a:pt x="279" y="300"/>
                  </a:lnTo>
                  <a:close/>
                  <a:moveTo>
                    <a:pt x="279" y="219"/>
                  </a:moveTo>
                  <a:lnTo>
                    <a:pt x="508" y="219"/>
                  </a:lnTo>
                  <a:lnTo>
                    <a:pt x="508" y="187"/>
                  </a:lnTo>
                  <a:lnTo>
                    <a:pt x="279" y="187"/>
                  </a:lnTo>
                  <a:lnTo>
                    <a:pt x="279" y="219"/>
                  </a:lnTo>
                  <a:close/>
                  <a:moveTo>
                    <a:pt x="279" y="141"/>
                  </a:moveTo>
                  <a:lnTo>
                    <a:pt x="508" y="141"/>
                  </a:lnTo>
                  <a:lnTo>
                    <a:pt x="508" y="108"/>
                  </a:lnTo>
                  <a:lnTo>
                    <a:pt x="279" y="108"/>
                  </a:lnTo>
                  <a:lnTo>
                    <a:pt x="279" y="14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57B86EC9-CBC2-A34D-8073-458268AE22BE}"/>
                </a:ext>
              </a:extLst>
            </p:cNvPr>
            <p:cNvSpPr>
              <a:spLocks noChangeArrowheads="1"/>
            </p:cNvSpPr>
            <p:nvPr/>
          </p:nvSpPr>
          <p:spPr bwMode="auto">
            <a:xfrm>
              <a:off x="1177958" y="3043551"/>
              <a:ext cx="759013" cy="448056"/>
            </a:xfrm>
            <a:custGeom>
              <a:avLst/>
              <a:gdLst>
                <a:gd name="T0" fmla="*/ 2905 w 3367"/>
                <a:gd name="T1" fmla="*/ 706 h 1988"/>
                <a:gd name="T2" fmla="*/ 2142 w 3367"/>
                <a:gd name="T3" fmla="*/ 0 h 1988"/>
                <a:gd name="T4" fmla="*/ 1447 w 3367"/>
                <a:gd name="T5" fmla="*/ 445 h 1988"/>
                <a:gd name="T6" fmla="*/ 1246 w 3367"/>
                <a:gd name="T7" fmla="*/ 415 h 1988"/>
                <a:gd name="T8" fmla="*/ 618 w 3367"/>
                <a:gd name="T9" fmla="*/ 878 h 1988"/>
                <a:gd name="T10" fmla="*/ 557 w 3367"/>
                <a:gd name="T11" fmla="*/ 874 h 1988"/>
                <a:gd name="T12" fmla="*/ 0 w 3367"/>
                <a:gd name="T13" fmla="*/ 1430 h 1988"/>
                <a:gd name="T14" fmla="*/ 557 w 3367"/>
                <a:gd name="T15" fmla="*/ 1987 h 1988"/>
                <a:gd name="T16" fmla="*/ 2699 w 3367"/>
                <a:gd name="T17" fmla="*/ 1987 h 1988"/>
                <a:gd name="T18" fmla="*/ 2706 w 3367"/>
                <a:gd name="T19" fmla="*/ 1987 h 1988"/>
                <a:gd name="T20" fmla="*/ 2710 w 3367"/>
                <a:gd name="T21" fmla="*/ 1987 h 1988"/>
                <a:gd name="T22" fmla="*/ 2723 w 3367"/>
                <a:gd name="T23" fmla="*/ 1987 h 1988"/>
                <a:gd name="T24" fmla="*/ 2756 w 3367"/>
                <a:gd name="T25" fmla="*/ 1987 h 1988"/>
                <a:gd name="T26" fmla="*/ 2756 w 3367"/>
                <a:gd name="T27" fmla="*/ 1985 h 1988"/>
                <a:gd name="T28" fmla="*/ 3366 w 3367"/>
                <a:gd name="T29" fmla="*/ 1332 h 1988"/>
                <a:gd name="T30" fmla="*/ 2905 w 3367"/>
                <a:gd name="T31" fmla="*/ 706 h 1988"/>
                <a:gd name="T32" fmla="*/ 2710 w 3367"/>
                <a:gd name="T33" fmla="*/ 1834 h 1988"/>
                <a:gd name="T34" fmla="*/ 2642 w 3367"/>
                <a:gd name="T35" fmla="*/ 1834 h 1988"/>
                <a:gd name="T36" fmla="*/ 2642 w 3367"/>
                <a:gd name="T37" fmla="*/ 1834 h 1988"/>
                <a:gd name="T38" fmla="*/ 1781 w 3367"/>
                <a:gd name="T39" fmla="*/ 1834 h 1988"/>
                <a:gd name="T40" fmla="*/ 1781 w 3367"/>
                <a:gd name="T41" fmla="*/ 271 h 1988"/>
                <a:gd name="T42" fmla="*/ 2142 w 3367"/>
                <a:gd name="T43" fmla="*/ 153 h 1988"/>
                <a:gd name="T44" fmla="*/ 2754 w 3367"/>
                <a:gd name="T45" fmla="*/ 762 h 1988"/>
                <a:gd name="T46" fmla="*/ 2754 w 3367"/>
                <a:gd name="T47" fmla="*/ 828 h 1988"/>
                <a:gd name="T48" fmla="*/ 2815 w 3367"/>
                <a:gd name="T49" fmla="*/ 841 h 1988"/>
                <a:gd name="T50" fmla="*/ 3213 w 3367"/>
                <a:gd name="T51" fmla="*/ 1332 h 1988"/>
                <a:gd name="T52" fmla="*/ 2710 w 3367"/>
                <a:gd name="T53" fmla="*/ 1834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67" h="1988">
                  <a:moveTo>
                    <a:pt x="2905" y="706"/>
                  </a:moveTo>
                  <a:cubicBezTo>
                    <a:pt x="2874" y="310"/>
                    <a:pt x="2544" y="0"/>
                    <a:pt x="2142" y="0"/>
                  </a:cubicBezTo>
                  <a:cubicBezTo>
                    <a:pt x="1840" y="0"/>
                    <a:pt x="1569" y="177"/>
                    <a:pt x="1447" y="445"/>
                  </a:cubicBezTo>
                  <a:cubicBezTo>
                    <a:pt x="1381" y="424"/>
                    <a:pt x="1316" y="415"/>
                    <a:pt x="1246" y="415"/>
                  </a:cubicBezTo>
                  <a:cubicBezTo>
                    <a:pt x="955" y="415"/>
                    <a:pt x="704" y="605"/>
                    <a:pt x="618" y="878"/>
                  </a:cubicBezTo>
                  <a:cubicBezTo>
                    <a:pt x="599" y="876"/>
                    <a:pt x="577" y="874"/>
                    <a:pt x="557" y="874"/>
                  </a:cubicBezTo>
                  <a:cubicBezTo>
                    <a:pt x="249" y="874"/>
                    <a:pt x="0" y="1122"/>
                    <a:pt x="0" y="1430"/>
                  </a:cubicBezTo>
                  <a:cubicBezTo>
                    <a:pt x="0" y="1738"/>
                    <a:pt x="249" y="1987"/>
                    <a:pt x="557" y="1987"/>
                  </a:cubicBezTo>
                  <a:lnTo>
                    <a:pt x="2699" y="1987"/>
                  </a:lnTo>
                  <a:lnTo>
                    <a:pt x="2706" y="1987"/>
                  </a:lnTo>
                  <a:cubicBezTo>
                    <a:pt x="2708" y="1987"/>
                    <a:pt x="2708" y="1987"/>
                    <a:pt x="2710" y="1987"/>
                  </a:cubicBezTo>
                  <a:cubicBezTo>
                    <a:pt x="2715" y="1987"/>
                    <a:pt x="2719" y="1987"/>
                    <a:pt x="2723" y="1987"/>
                  </a:cubicBezTo>
                  <a:lnTo>
                    <a:pt x="2756" y="1987"/>
                  </a:lnTo>
                  <a:lnTo>
                    <a:pt x="2756" y="1985"/>
                  </a:lnTo>
                  <a:cubicBezTo>
                    <a:pt x="3097" y="1961"/>
                    <a:pt x="3366" y="1677"/>
                    <a:pt x="3366" y="1332"/>
                  </a:cubicBezTo>
                  <a:cubicBezTo>
                    <a:pt x="3366" y="1043"/>
                    <a:pt x="3176" y="791"/>
                    <a:pt x="2905" y="706"/>
                  </a:cubicBezTo>
                  <a:close/>
                  <a:moveTo>
                    <a:pt x="2710" y="1834"/>
                  </a:moveTo>
                  <a:lnTo>
                    <a:pt x="2642" y="1834"/>
                  </a:lnTo>
                  <a:lnTo>
                    <a:pt x="2642" y="1834"/>
                  </a:lnTo>
                  <a:lnTo>
                    <a:pt x="1781" y="1834"/>
                  </a:lnTo>
                  <a:lnTo>
                    <a:pt x="1781" y="271"/>
                  </a:lnTo>
                  <a:cubicBezTo>
                    <a:pt x="1884" y="196"/>
                    <a:pt x="2009" y="153"/>
                    <a:pt x="2142" y="153"/>
                  </a:cubicBezTo>
                  <a:cubicBezTo>
                    <a:pt x="2478" y="153"/>
                    <a:pt x="2754" y="428"/>
                    <a:pt x="2754" y="762"/>
                  </a:cubicBezTo>
                  <a:lnTo>
                    <a:pt x="2754" y="828"/>
                  </a:lnTo>
                  <a:lnTo>
                    <a:pt x="2815" y="841"/>
                  </a:lnTo>
                  <a:cubicBezTo>
                    <a:pt x="3047" y="889"/>
                    <a:pt x="3213" y="1096"/>
                    <a:pt x="3213" y="1332"/>
                  </a:cubicBezTo>
                  <a:cubicBezTo>
                    <a:pt x="3213" y="1609"/>
                    <a:pt x="2988" y="1834"/>
                    <a:pt x="2710" y="1834"/>
                  </a:cubicBezTo>
                  <a:close/>
                </a:path>
              </a:pathLst>
            </a:custGeom>
            <a:solidFill>
              <a:schemeClr val="accent2"/>
            </a:solidFill>
            <a:ln>
              <a:noFill/>
            </a:ln>
            <a:effectLst/>
          </p:spPr>
          <p:txBody>
            <a:bodyPr wrap="none" anchor="ctr"/>
            <a:lstStyle/>
            <a:p>
              <a:endParaRPr lang="en-US" dirty="0"/>
            </a:p>
          </p:txBody>
        </p:sp>
        <p:pic>
          <p:nvPicPr>
            <p:cNvPr id="39" name="Graphic 38">
              <a:extLst>
                <a:ext uri="{FF2B5EF4-FFF2-40B4-BE49-F238E27FC236}">
                  <a16:creationId xmlns:a16="http://schemas.microsoft.com/office/drawing/2014/main" id="{E0B804F8-FDB3-3440-A4E0-A71DC5AA14D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10944" y="2645937"/>
              <a:ext cx="432639" cy="838241"/>
            </a:xfrm>
            <a:prstGeom prst="rect">
              <a:avLst/>
            </a:prstGeom>
          </p:spPr>
        </p:pic>
      </p:grpSp>
      <p:grpSp>
        <p:nvGrpSpPr>
          <p:cNvPr id="53" name="Group 52">
            <a:extLst>
              <a:ext uri="{FF2B5EF4-FFF2-40B4-BE49-F238E27FC236}">
                <a16:creationId xmlns:a16="http://schemas.microsoft.com/office/drawing/2014/main" id="{E568C580-A652-6C44-AC8C-5CC1CD1B679C}"/>
              </a:ext>
            </a:extLst>
          </p:cNvPr>
          <p:cNvGrpSpPr/>
          <p:nvPr/>
        </p:nvGrpSpPr>
        <p:grpSpPr>
          <a:xfrm>
            <a:off x="607853" y="3642505"/>
            <a:ext cx="10973118" cy="2560348"/>
            <a:chOff x="607853" y="3642505"/>
            <a:chExt cx="10973118" cy="2560348"/>
          </a:xfrm>
        </p:grpSpPr>
        <p:sp>
          <p:nvSpPr>
            <p:cNvPr id="42" name="Rectangle 41">
              <a:extLst>
                <a:ext uri="{FF2B5EF4-FFF2-40B4-BE49-F238E27FC236}">
                  <a16:creationId xmlns:a16="http://schemas.microsoft.com/office/drawing/2014/main" id="{BC4FC807-E05F-9A4B-B6CB-43264ED6AD75}"/>
                </a:ext>
              </a:extLst>
            </p:cNvPr>
            <p:cNvSpPr/>
            <p:nvPr/>
          </p:nvSpPr>
          <p:spPr>
            <a:xfrm flipV="1">
              <a:off x="607853" y="3642505"/>
              <a:ext cx="10973118" cy="25603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43" name="TextBox 42">
              <a:extLst>
                <a:ext uri="{FF2B5EF4-FFF2-40B4-BE49-F238E27FC236}">
                  <a16:creationId xmlns:a16="http://schemas.microsoft.com/office/drawing/2014/main" id="{1E71A660-B58A-BC45-B2B1-E2D79AD4DF58}"/>
                </a:ext>
              </a:extLst>
            </p:cNvPr>
            <p:cNvSpPr txBox="1"/>
            <p:nvPr/>
          </p:nvSpPr>
          <p:spPr>
            <a:xfrm>
              <a:off x="3420586" y="5039777"/>
              <a:ext cx="1027795" cy="223489"/>
            </a:xfrm>
            <a:prstGeom prst="rect">
              <a:avLst/>
            </a:prstGeom>
            <a:noFill/>
          </p:spPr>
          <p:txBody>
            <a:bodyPr wrap="none" lIns="0" tIns="0" rIns="0" bIns="0" rtlCol="0" anchor="ctr">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2"/>
                  </a:solidFill>
                  <a:effectLst/>
                  <a:uLnTx/>
                  <a:uFillTx/>
                  <a:latin typeface="Metropolis"/>
                  <a:ea typeface="+mn-ea"/>
                  <a:cs typeface="+mn-cs"/>
                </a:rPr>
                <a:t>Consistent </a:t>
              </a:r>
              <a:br>
                <a:rPr kumimoji="0" lang="en-US" sz="1600" b="0" i="0" u="none" strike="noStrike" kern="1200" cap="none" spc="0" normalizeH="0" baseline="0" noProof="0" dirty="0">
                  <a:ln>
                    <a:noFill/>
                  </a:ln>
                  <a:solidFill>
                    <a:schemeClr val="accent2"/>
                  </a:solidFill>
                  <a:effectLst/>
                  <a:uLnTx/>
                  <a:uFillTx/>
                  <a:latin typeface="Metropolis"/>
                  <a:ea typeface="+mn-ea"/>
                  <a:cs typeface="+mn-cs"/>
                </a:rPr>
              </a:br>
              <a:r>
                <a:rPr kumimoji="0" lang="en-US" sz="1600" b="0" i="0" u="none" strike="noStrike" kern="1200" cap="none" spc="0" normalizeH="0" baseline="0" noProof="0" dirty="0">
                  <a:ln>
                    <a:noFill/>
                  </a:ln>
                  <a:solidFill>
                    <a:schemeClr val="accent2"/>
                  </a:solidFill>
                  <a:effectLst/>
                  <a:uLnTx/>
                  <a:uFillTx/>
                  <a:latin typeface="Metropolis"/>
                  <a:ea typeface="+mn-ea"/>
                  <a:cs typeface="+mn-cs"/>
                </a:rPr>
                <a:t>Infrastructure</a:t>
              </a:r>
            </a:p>
          </p:txBody>
        </p:sp>
        <p:sp>
          <p:nvSpPr>
            <p:cNvPr id="44" name="TextBox 43">
              <a:extLst>
                <a:ext uri="{FF2B5EF4-FFF2-40B4-BE49-F238E27FC236}">
                  <a16:creationId xmlns:a16="http://schemas.microsoft.com/office/drawing/2014/main" id="{C125F03C-3271-2846-AE3A-CAD0F7499CC6}"/>
                </a:ext>
              </a:extLst>
            </p:cNvPr>
            <p:cNvSpPr txBox="1"/>
            <p:nvPr/>
          </p:nvSpPr>
          <p:spPr>
            <a:xfrm>
              <a:off x="6236935" y="5039777"/>
              <a:ext cx="1027795" cy="223489"/>
            </a:xfrm>
            <a:prstGeom prst="rect">
              <a:avLst/>
            </a:prstGeom>
            <a:noFill/>
          </p:spPr>
          <p:txBody>
            <a:bodyPr wrap="none" lIns="0" tIns="0" rIns="0" bIns="0" rtlCol="0" anchor="ctr">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2"/>
                  </a:solidFill>
                  <a:effectLst/>
                  <a:uLnTx/>
                  <a:uFillTx/>
                  <a:latin typeface="Metropolis"/>
                  <a:ea typeface="+mn-ea"/>
                  <a:cs typeface="+mn-cs"/>
                </a:rPr>
                <a:t>Consistent </a:t>
              </a:r>
              <a:br>
                <a:rPr kumimoji="0" lang="en-US" sz="1600" b="0" i="0" u="none" strike="noStrike" kern="1200" cap="none" spc="0" normalizeH="0" baseline="0" noProof="0" dirty="0">
                  <a:ln>
                    <a:noFill/>
                  </a:ln>
                  <a:solidFill>
                    <a:schemeClr val="accent2"/>
                  </a:solidFill>
                  <a:effectLst/>
                  <a:uLnTx/>
                  <a:uFillTx/>
                  <a:latin typeface="Metropolis"/>
                  <a:ea typeface="+mn-ea"/>
                  <a:cs typeface="+mn-cs"/>
                </a:rPr>
              </a:br>
              <a:r>
                <a:rPr kumimoji="0" lang="en-US" sz="1600" b="0" i="0" u="none" strike="noStrike" kern="1200" cap="none" spc="0" normalizeH="0" baseline="0" noProof="0" dirty="0">
                  <a:ln>
                    <a:noFill/>
                  </a:ln>
                  <a:solidFill>
                    <a:schemeClr val="accent2"/>
                  </a:solidFill>
                  <a:effectLst/>
                  <a:uLnTx/>
                  <a:uFillTx/>
                  <a:latin typeface="Metropolis"/>
                  <a:ea typeface="+mn-ea"/>
                  <a:cs typeface="+mn-cs"/>
                </a:rPr>
                <a:t>Operations</a:t>
              </a:r>
            </a:p>
          </p:txBody>
        </p:sp>
        <p:sp>
          <p:nvSpPr>
            <p:cNvPr id="45" name="TextBox 44">
              <a:extLst>
                <a:ext uri="{FF2B5EF4-FFF2-40B4-BE49-F238E27FC236}">
                  <a16:creationId xmlns:a16="http://schemas.microsoft.com/office/drawing/2014/main" id="{330F7FBD-66E6-BF4C-9FC8-02B2FD49D8C1}"/>
                </a:ext>
              </a:extLst>
            </p:cNvPr>
            <p:cNvSpPr txBox="1"/>
            <p:nvPr/>
          </p:nvSpPr>
          <p:spPr>
            <a:xfrm>
              <a:off x="9077800" y="5039777"/>
              <a:ext cx="1027795" cy="223489"/>
            </a:xfrm>
            <a:prstGeom prst="rect">
              <a:avLst/>
            </a:prstGeom>
            <a:noFill/>
          </p:spPr>
          <p:txBody>
            <a:bodyPr wrap="none" lIns="0" tIns="0" rIns="0" bIns="0" rtlCol="0" anchor="ctr">
              <a:noAutofit/>
            </a:bodyPr>
            <a:lstStyle/>
            <a:p>
              <a:pPr lvl="0">
                <a:lnSpc>
                  <a:spcPct val="90000"/>
                </a:lnSpc>
                <a:defRPr/>
              </a:pPr>
              <a:r>
                <a:rPr lang="en-US" sz="1600" dirty="0">
                  <a:solidFill>
                    <a:schemeClr val="accent2"/>
                  </a:solidFill>
                </a:rPr>
                <a:t>Intrinsic</a:t>
              </a:r>
              <a:br>
                <a:rPr lang="en-US" sz="1600" dirty="0">
                  <a:solidFill>
                    <a:schemeClr val="accent2"/>
                  </a:solidFill>
                </a:rPr>
              </a:br>
              <a:r>
                <a:rPr lang="en-US" sz="1600" dirty="0">
                  <a:solidFill>
                    <a:schemeClr val="accent2"/>
                  </a:solidFill>
                </a:rPr>
                <a:t>Security</a:t>
              </a:r>
            </a:p>
          </p:txBody>
        </p:sp>
        <p:sp>
          <p:nvSpPr>
            <p:cNvPr id="46" name="Oval 45">
              <a:extLst>
                <a:ext uri="{FF2B5EF4-FFF2-40B4-BE49-F238E27FC236}">
                  <a16:creationId xmlns:a16="http://schemas.microsoft.com/office/drawing/2014/main" id="{15980EB4-6BB7-6942-B57B-D5DE83E53AE1}"/>
                </a:ext>
              </a:extLst>
            </p:cNvPr>
            <p:cNvSpPr/>
            <p:nvPr/>
          </p:nvSpPr>
          <p:spPr>
            <a:xfrm>
              <a:off x="8113860" y="4720481"/>
              <a:ext cx="828880" cy="8221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3D79"/>
                </a:solidFill>
                <a:effectLst/>
                <a:uLnTx/>
                <a:uFillTx/>
                <a:latin typeface="Metropolis"/>
                <a:ea typeface="+mn-ea"/>
                <a:cs typeface="+mn-cs"/>
              </a:endParaRPr>
            </a:p>
          </p:txBody>
        </p:sp>
        <p:sp>
          <p:nvSpPr>
            <p:cNvPr id="47" name="Oval 46">
              <a:extLst>
                <a:ext uri="{FF2B5EF4-FFF2-40B4-BE49-F238E27FC236}">
                  <a16:creationId xmlns:a16="http://schemas.microsoft.com/office/drawing/2014/main" id="{5A8DA715-9E55-5144-8168-1758FD591816}"/>
                </a:ext>
              </a:extLst>
            </p:cNvPr>
            <p:cNvSpPr/>
            <p:nvPr/>
          </p:nvSpPr>
          <p:spPr>
            <a:xfrm>
              <a:off x="2461222" y="4720480"/>
              <a:ext cx="831222" cy="82448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3D79"/>
                </a:solidFill>
                <a:effectLst/>
                <a:uLnTx/>
                <a:uFillTx/>
                <a:latin typeface="Metropolis"/>
                <a:ea typeface="+mn-ea"/>
                <a:cs typeface="+mn-cs"/>
              </a:endParaRPr>
            </a:p>
          </p:txBody>
        </p:sp>
        <p:sp>
          <p:nvSpPr>
            <p:cNvPr id="48" name="Oval 47">
              <a:extLst>
                <a:ext uri="{FF2B5EF4-FFF2-40B4-BE49-F238E27FC236}">
                  <a16:creationId xmlns:a16="http://schemas.microsoft.com/office/drawing/2014/main" id="{D61C5E35-67AB-4E42-B9FC-14398D28B919}"/>
                </a:ext>
              </a:extLst>
            </p:cNvPr>
            <p:cNvSpPr/>
            <p:nvPr/>
          </p:nvSpPr>
          <p:spPr>
            <a:xfrm>
              <a:off x="5288712" y="4720481"/>
              <a:ext cx="828880" cy="8221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3D79"/>
                </a:solidFill>
                <a:effectLst/>
                <a:uLnTx/>
                <a:uFillTx/>
                <a:latin typeface="Metropolis"/>
                <a:ea typeface="+mn-ea"/>
                <a:cs typeface="+mn-cs"/>
              </a:endParaRPr>
            </a:p>
          </p:txBody>
        </p:sp>
        <p:sp>
          <p:nvSpPr>
            <p:cNvPr id="49" name="Freeform 48">
              <a:extLst>
                <a:ext uri="{FF2B5EF4-FFF2-40B4-BE49-F238E27FC236}">
                  <a16:creationId xmlns:a16="http://schemas.microsoft.com/office/drawing/2014/main" id="{AD43DCC5-377F-524C-87A3-168BD780F6FC}"/>
                </a:ext>
              </a:extLst>
            </p:cNvPr>
            <p:cNvSpPr>
              <a:spLocks noChangeAspect="1" noEditPoints="1"/>
            </p:cNvSpPr>
            <p:nvPr/>
          </p:nvSpPr>
          <p:spPr bwMode="auto">
            <a:xfrm>
              <a:off x="8363482" y="4882850"/>
              <a:ext cx="329636" cy="477672"/>
            </a:xfrm>
            <a:custGeom>
              <a:avLst/>
              <a:gdLst>
                <a:gd name="T0" fmla="*/ 233 w 268"/>
                <a:gd name="T1" fmla="*/ 254 h 388"/>
                <a:gd name="T2" fmla="*/ 193 w 268"/>
                <a:gd name="T3" fmla="*/ 333 h 388"/>
                <a:gd name="T4" fmla="*/ 183 w 268"/>
                <a:gd name="T5" fmla="*/ 320 h 388"/>
                <a:gd name="T6" fmla="*/ 217 w 268"/>
                <a:gd name="T7" fmla="*/ 254 h 388"/>
                <a:gd name="T8" fmla="*/ 183 w 268"/>
                <a:gd name="T9" fmla="*/ 187 h 388"/>
                <a:gd name="T10" fmla="*/ 193 w 268"/>
                <a:gd name="T11" fmla="*/ 175 h 388"/>
                <a:gd name="T12" fmla="*/ 233 w 268"/>
                <a:gd name="T13" fmla="*/ 254 h 388"/>
                <a:gd name="T14" fmla="*/ 51 w 268"/>
                <a:gd name="T15" fmla="*/ 254 h 388"/>
                <a:gd name="T16" fmla="*/ 80 w 268"/>
                <a:gd name="T17" fmla="*/ 191 h 388"/>
                <a:gd name="T18" fmla="*/ 70 w 268"/>
                <a:gd name="T19" fmla="*/ 179 h 388"/>
                <a:gd name="T20" fmla="*/ 35 w 268"/>
                <a:gd name="T21" fmla="*/ 254 h 388"/>
                <a:gd name="T22" fmla="*/ 70 w 268"/>
                <a:gd name="T23" fmla="*/ 329 h 388"/>
                <a:gd name="T24" fmla="*/ 80 w 268"/>
                <a:gd name="T25" fmla="*/ 316 h 388"/>
                <a:gd name="T26" fmla="*/ 51 w 268"/>
                <a:gd name="T27" fmla="*/ 254 h 388"/>
                <a:gd name="T28" fmla="*/ 134 w 268"/>
                <a:gd name="T29" fmla="*/ 204 h 388"/>
                <a:gd name="T30" fmla="*/ 110 w 268"/>
                <a:gd name="T31" fmla="*/ 228 h 388"/>
                <a:gd name="T32" fmla="*/ 122 w 268"/>
                <a:gd name="T33" fmla="*/ 249 h 388"/>
                <a:gd name="T34" fmla="*/ 122 w 268"/>
                <a:gd name="T35" fmla="*/ 291 h 388"/>
                <a:gd name="T36" fmla="*/ 134 w 268"/>
                <a:gd name="T37" fmla="*/ 304 h 388"/>
                <a:gd name="T38" fmla="*/ 147 w 268"/>
                <a:gd name="T39" fmla="*/ 291 h 388"/>
                <a:gd name="T40" fmla="*/ 147 w 268"/>
                <a:gd name="T41" fmla="*/ 249 h 388"/>
                <a:gd name="T42" fmla="*/ 158 w 268"/>
                <a:gd name="T43" fmla="*/ 228 h 388"/>
                <a:gd name="T44" fmla="*/ 134 w 268"/>
                <a:gd name="T45" fmla="*/ 204 h 388"/>
                <a:gd name="T46" fmla="*/ 268 w 268"/>
                <a:gd name="T47" fmla="*/ 254 h 388"/>
                <a:gd name="T48" fmla="*/ 134 w 268"/>
                <a:gd name="T49" fmla="*/ 388 h 388"/>
                <a:gd name="T50" fmla="*/ 0 w 268"/>
                <a:gd name="T51" fmla="*/ 254 h 388"/>
                <a:gd name="T52" fmla="*/ 56 w 268"/>
                <a:gd name="T53" fmla="*/ 145 h 388"/>
                <a:gd name="T54" fmla="*/ 56 w 268"/>
                <a:gd name="T55" fmla="*/ 71 h 388"/>
                <a:gd name="T56" fmla="*/ 127 w 268"/>
                <a:gd name="T57" fmla="*/ 0 h 388"/>
                <a:gd name="T58" fmla="*/ 139 w 268"/>
                <a:gd name="T59" fmla="*/ 0 h 388"/>
                <a:gd name="T60" fmla="*/ 210 w 268"/>
                <a:gd name="T61" fmla="*/ 71 h 388"/>
                <a:gd name="T62" fmla="*/ 210 w 268"/>
                <a:gd name="T63" fmla="*/ 143 h 388"/>
                <a:gd name="T64" fmla="*/ 268 w 268"/>
                <a:gd name="T65" fmla="*/ 254 h 388"/>
                <a:gd name="T66" fmla="*/ 72 w 268"/>
                <a:gd name="T67" fmla="*/ 135 h 388"/>
                <a:gd name="T68" fmla="*/ 88 w 268"/>
                <a:gd name="T69" fmla="*/ 128 h 388"/>
                <a:gd name="T70" fmla="*/ 88 w 268"/>
                <a:gd name="T71" fmla="*/ 75 h 388"/>
                <a:gd name="T72" fmla="*/ 133 w 268"/>
                <a:gd name="T73" fmla="*/ 30 h 388"/>
                <a:gd name="T74" fmla="*/ 178 w 268"/>
                <a:gd name="T75" fmla="*/ 75 h 388"/>
                <a:gd name="T76" fmla="*/ 178 w 268"/>
                <a:gd name="T77" fmla="*/ 127 h 388"/>
                <a:gd name="T78" fmla="*/ 194 w 268"/>
                <a:gd name="T79" fmla="*/ 134 h 388"/>
                <a:gd name="T80" fmla="*/ 194 w 268"/>
                <a:gd name="T81" fmla="*/ 71 h 388"/>
                <a:gd name="T82" fmla="*/ 139 w 268"/>
                <a:gd name="T83" fmla="*/ 16 h 388"/>
                <a:gd name="T84" fmla="*/ 127 w 268"/>
                <a:gd name="T85" fmla="*/ 16 h 388"/>
                <a:gd name="T86" fmla="*/ 72 w 268"/>
                <a:gd name="T87" fmla="*/ 71 h 388"/>
                <a:gd name="T88" fmla="*/ 72 w 268"/>
                <a:gd name="T89" fmla="*/ 135 h 388"/>
                <a:gd name="T90" fmla="*/ 162 w 268"/>
                <a:gd name="T91" fmla="*/ 75 h 388"/>
                <a:gd name="T92" fmla="*/ 133 w 268"/>
                <a:gd name="T93" fmla="*/ 46 h 388"/>
                <a:gd name="T94" fmla="*/ 104 w 268"/>
                <a:gd name="T95" fmla="*/ 75 h 388"/>
                <a:gd name="T96" fmla="*/ 104 w 268"/>
                <a:gd name="T97" fmla="*/ 123 h 388"/>
                <a:gd name="T98" fmla="*/ 134 w 268"/>
                <a:gd name="T99" fmla="*/ 120 h 388"/>
                <a:gd name="T100" fmla="*/ 162 w 268"/>
                <a:gd name="T101" fmla="*/ 122 h 388"/>
                <a:gd name="T102" fmla="*/ 162 w 268"/>
                <a:gd name="T103" fmla="*/ 75 h 388"/>
                <a:gd name="T104" fmla="*/ 252 w 268"/>
                <a:gd name="T105" fmla="*/ 254 h 388"/>
                <a:gd name="T106" fmla="*/ 134 w 268"/>
                <a:gd name="T107" fmla="*/ 136 h 388"/>
                <a:gd name="T108" fmla="*/ 16 w 268"/>
                <a:gd name="T109" fmla="*/ 254 h 388"/>
                <a:gd name="T110" fmla="*/ 134 w 268"/>
                <a:gd name="T111" fmla="*/ 372 h 388"/>
                <a:gd name="T112" fmla="*/ 252 w 268"/>
                <a:gd name="T113" fmla="*/ 25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388">
                  <a:moveTo>
                    <a:pt x="233" y="254"/>
                  </a:moveTo>
                  <a:cubicBezTo>
                    <a:pt x="233" y="285"/>
                    <a:pt x="218" y="314"/>
                    <a:pt x="193" y="333"/>
                  </a:cubicBezTo>
                  <a:cubicBezTo>
                    <a:pt x="183" y="320"/>
                    <a:pt x="183" y="320"/>
                    <a:pt x="183" y="320"/>
                  </a:cubicBezTo>
                  <a:cubicBezTo>
                    <a:pt x="205" y="304"/>
                    <a:pt x="217" y="280"/>
                    <a:pt x="217" y="254"/>
                  </a:cubicBezTo>
                  <a:cubicBezTo>
                    <a:pt x="217" y="227"/>
                    <a:pt x="205" y="203"/>
                    <a:pt x="183" y="187"/>
                  </a:cubicBezTo>
                  <a:cubicBezTo>
                    <a:pt x="193" y="175"/>
                    <a:pt x="193" y="175"/>
                    <a:pt x="193" y="175"/>
                  </a:cubicBezTo>
                  <a:cubicBezTo>
                    <a:pt x="218" y="193"/>
                    <a:pt x="233" y="222"/>
                    <a:pt x="233" y="254"/>
                  </a:cubicBezTo>
                  <a:close/>
                  <a:moveTo>
                    <a:pt x="51" y="254"/>
                  </a:moveTo>
                  <a:cubicBezTo>
                    <a:pt x="51" y="230"/>
                    <a:pt x="62" y="207"/>
                    <a:pt x="80" y="191"/>
                  </a:cubicBezTo>
                  <a:cubicBezTo>
                    <a:pt x="70" y="179"/>
                    <a:pt x="70" y="179"/>
                    <a:pt x="70" y="179"/>
                  </a:cubicBezTo>
                  <a:cubicBezTo>
                    <a:pt x="48" y="198"/>
                    <a:pt x="35" y="225"/>
                    <a:pt x="35" y="254"/>
                  </a:cubicBezTo>
                  <a:cubicBezTo>
                    <a:pt x="35" y="283"/>
                    <a:pt x="48" y="310"/>
                    <a:pt x="70" y="329"/>
                  </a:cubicBezTo>
                  <a:cubicBezTo>
                    <a:pt x="80" y="316"/>
                    <a:pt x="80" y="316"/>
                    <a:pt x="80" y="316"/>
                  </a:cubicBezTo>
                  <a:cubicBezTo>
                    <a:pt x="62" y="301"/>
                    <a:pt x="51" y="278"/>
                    <a:pt x="51" y="254"/>
                  </a:cubicBezTo>
                  <a:close/>
                  <a:moveTo>
                    <a:pt x="134" y="204"/>
                  </a:moveTo>
                  <a:cubicBezTo>
                    <a:pt x="121" y="204"/>
                    <a:pt x="110" y="215"/>
                    <a:pt x="110" y="228"/>
                  </a:cubicBezTo>
                  <a:cubicBezTo>
                    <a:pt x="110" y="237"/>
                    <a:pt x="115" y="245"/>
                    <a:pt x="122" y="249"/>
                  </a:cubicBezTo>
                  <a:cubicBezTo>
                    <a:pt x="122" y="291"/>
                    <a:pt x="122" y="291"/>
                    <a:pt x="122" y="291"/>
                  </a:cubicBezTo>
                  <a:cubicBezTo>
                    <a:pt x="122" y="298"/>
                    <a:pt x="127" y="304"/>
                    <a:pt x="134" y="304"/>
                  </a:cubicBezTo>
                  <a:cubicBezTo>
                    <a:pt x="141" y="304"/>
                    <a:pt x="147" y="298"/>
                    <a:pt x="147" y="291"/>
                  </a:cubicBezTo>
                  <a:cubicBezTo>
                    <a:pt x="147" y="249"/>
                    <a:pt x="147" y="249"/>
                    <a:pt x="147" y="249"/>
                  </a:cubicBezTo>
                  <a:cubicBezTo>
                    <a:pt x="154" y="245"/>
                    <a:pt x="158" y="237"/>
                    <a:pt x="158" y="228"/>
                  </a:cubicBezTo>
                  <a:cubicBezTo>
                    <a:pt x="158" y="215"/>
                    <a:pt x="148" y="204"/>
                    <a:pt x="134" y="204"/>
                  </a:cubicBezTo>
                  <a:close/>
                  <a:moveTo>
                    <a:pt x="268" y="254"/>
                  </a:moveTo>
                  <a:cubicBezTo>
                    <a:pt x="268" y="328"/>
                    <a:pt x="208" y="388"/>
                    <a:pt x="134" y="388"/>
                  </a:cubicBezTo>
                  <a:cubicBezTo>
                    <a:pt x="60" y="388"/>
                    <a:pt x="0" y="328"/>
                    <a:pt x="0" y="254"/>
                  </a:cubicBezTo>
                  <a:cubicBezTo>
                    <a:pt x="0" y="209"/>
                    <a:pt x="22" y="169"/>
                    <a:pt x="56" y="145"/>
                  </a:cubicBezTo>
                  <a:cubicBezTo>
                    <a:pt x="56" y="71"/>
                    <a:pt x="56" y="71"/>
                    <a:pt x="56" y="71"/>
                  </a:cubicBezTo>
                  <a:cubicBezTo>
                    <a:pt x="56" y="32"/>
                    <a:pt x="88" y="0"/>
                    <a:pt x="127" y="0"/>
                  </a:cubicBezTo>
                  <a:cubicBezTo>
                    <a:pt x="139" y="0"/>
                    <a:pt x="139" y="0"/>
                    <a:pt x="139" y="0"/>
                  </a:cubicBezTo>
                  <a:cubicBezTo>
                    <a:pt x="178" y="0"/>
                    <a:pt x="210" y="32"/>
                    <a:pt x="210" y="71"/>
                  </a:cubicBezTo>
                  <a:cubicBezTo>
                    <a:pt x="210" y="143"/>
                    <a:pt x="210" y="143"/>
                    <a:pt x="210" y="143"/>
                  </a:cubicBezTo>
                  <a:cubicBezTo>
                    <a:pt x="245" y="167"/>
                    <a:pt x="268" y="208"/>
                    <a:pt x="268" y="254"/>
                  </a:cubicBezTo>
                  <a:close/>
                  <a:moveTo>
                    <a:pt x="72" y="135"/>
                  </a:moveTo>
                  <a:cubicBezTo>
                    <a:pt x="77" y="132"/>
                    <a:pt x="82" y="130"/>
                    <a:pt x="88" y="128"/>
                  </a:cubicBezTo>
                  <a:cubicBezTo>
                    <a:pt x="88" y="75"/>
                    <a:pt x="88" y="75"/>
                    <a:pt x="88" y="75"/>
                  </a:cubicBezTo>
                  <a:cubicBezTo>
                    <a:pt x="88" y="51"/>
                    <a:pt x="108" y="30"/>
                    <a:pt x="133" y="30"/>
                  </a:cubicBezTo>
                  <a:cubicBezTo>
                    <a:pt x="158" y="30"/>
                    <a:pt x="178" y="51"/>
                    <a:pt x="178" y="75"/>
                  </a:cubicBezTo>
                  <a:cubicBezTo>
                    <a:pt x="178" y="127"/>
                    <a:pt x="178" y="127"/>
                    <a:pt x="178" y="127"/>
                  </a:cubicBezTo>
                  <a:cubicBezTo>
                    <a:pt x="184" y="129"/>
                    <a:pt x="189" y="131"/>
                    <a:pt x="194" y="134"/>
                  </a:cubicBezTo>
                  <a:cubicBezTo>
                    <a:pt x="194" y="71"/>
                    <a:pt x="194" y="71"/>
                    <a:pt x="194" y="71"/>
                  </a:cubicBezTo>
                  <a:cubicBezTo>
                    <a:pt x="194" y="41"/>
                    <a:pt x="169" y="16"/>
                    <a:pt x="139" y="16"/>
                  </a:cubicBezTo>
                  <a:cubicBezTo>
                    <a:pt x="127" y="16"/>
                    <a:pt x="127" y="16"/>
                    <a:pt x="127" y="16"/>
                  </a:cubicBezTo>
                  <a:cubicBezTo>
                    <a:pt x="96" y="16"/>
                    <a:pt x="72" y="41"/>
                    <a:pt x="72" y="71"/>
                  </a:cubicBezTo>
                  <a:lnTo>
                    <a:pt x="72" y="135"/>
                  </a:lnTo>
                  <a:close/>
                  <a:moveTo>
                    <a:pt x="162" y="75"/>
                  </a:moveTo>
                  <a:cubicBezTo>
                    <a:pt x="162" y="59"/>
                    <a:pt x="149" y="46"/>
                    <a:pt x="133" y="46"/>
                  </a:cubicBezTo>
                  <a:cubicBezTo>
                    <a:pt x="117" y="46"/>
                    <a:pt x="104" y="59"/>
                    <a:pt x="104" y="75"/>
                  </a:cubicBezTo>
                  <a:cubicBezTo>
                    <a:pt x="104" y="123"/>
                    <a:pt x="104" y="123"/>
                    <a:pt x="104" y="123"/>
                  </a:cubicBezTo>
                  <a:cubicBezTo>
                    <a:pt x="113" y="121"/>
                    <a:pt x="124" y="120"/>
                    <a:pt x="134" y="120"/>
                  </a:cubicBezTo>
                  <a:cubicBezTo>
                    <a:pt x="144" y="120"/>
                    <a:pt x="153" y="121"/>
                    <a:pt x="162" y="122"/>
                  </a:cubicBezTo>
                  <a:lnTo>
                    <a:pt x="162" y="75"/>
                  </a:lnTo>
                  <a:close/>
                  <a:moveTo>
                    <a:pt x="252" y="254"/>
                  </a:moveTo>
                  <a:cubicBezTo>
                    <a:pt x="252" y="189"/>
                    <a:pt x="199" y="136"/>
                    <a:pt x="134" y="136"/>
                  </a:cubicBezTo>
                  <a:cubicBezTo>
                    <a:pt x="69" y="136"/>
                    <a:pt x="16" y="189"/>
                    <a:pt x="16" y="254"/>
                  </a:cubicBezTo>
                  <a:cubicBezTo>
                    <a:pt x="16" y="319"/>
                    <a:pt x="69" y="372"/>
                    <a:pt x="134" y="372"/>
                  </a:cubicBezTo>
                  <a:cubicBezTo>
                    <a:pt x="199" y="372"/>
                    <a:pt x="252" y="319"/>
                    <a:pt x="252" y="2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50" name="Freeform 22">
              <a:extLst>
                <a:ext uri="{FF2B5EF4-FFF2-40B4-BE49-F238E27FC236}">
                  <a16:creationId xmlns:a16="http://schemas.microsoft.com/office/drawing/2014/main" id="{C36FE6B7-3052-0245-B760-CF92F7A1930E}"/>
                </a:ext>
              </a:extLst>
            </p:cNvPr>
            <p:cNvSpPr>
              <a:spLocks noChangeAspect="1" noEditPoints="1"/>
            </p:cNvSpPr>
            <p:nvPr/>
          </p:nvSpPr>
          <p:spPr bwMode="auto">
            <a:xfrm>
              <a:off x="5441864" y="4875436"/>
              <a:ext cx="522577" cy="523874"/>
            </a:xfrm>
            <a:custGeom>
              <a:avLst/>
              <a:gdLst>
                <a:gd name="T0" fmla="*/ 179 w 392"/>
                <a:gd name="T1" fmla="*/ 27 h 393"/>
                <a:gd name="T2" fmla="*/ 209 w 392"/>
                <a:gd name="T3" fmla="*/ 34 h 393"/>
                <a:gd name="T4" fmla="*/ 178 w 392"/>
                <a:gd name="T5" fmla="*/ 43 h 393"/>
                <a:gd name="T6" fmla="*/ 336 w 392"/>
                <a:gd name="T7" fmla="*/ 162 h 393"/>
                <a:gd name="T8" fmla="*/ 392 w 392"/>
                <a:gd name="T9" fmla="*/ 174 h 393"/>
                <a:gd name="T10" fmla="*/ 233 w 392"/>
                <a:gd name="T11" fmla="*/ 28 h 393"/>
                <a:gd name="T12" fmla="*/ 217 w 392"/>
                <a:gd name="T13" fmla="*/ 351 h 393"/>
                <a:gd name="T14" fmla="*/ 186 w 392"/>
                <a:gd name="T15" fmla="*/ 359 h 393"/>
                <a:gd name="T16" fmla="*/ 216 w 392"/>
                <a:gd name="T17" fmla="*/ 367 h 393"/>
                <a:gd name="T18" fmla="*/ 217 w 392"/>
                <a:gd name="T19" fmla="*/ 351 h 393"/>
                <a:gd name="T20" fmla="*/ 68 w 392"/>
                <a:gd name="T21" fmla="*/ 218 h 393"/>
                <a:gd name="T22" fmla="*/ 12 w 392"/>
                <a:gd name="T23" fmla="*/ 230 h 393"/>
                <a:gd name="T24" fmla="*/ 163 w 392"/>
                <a:gd name="T25" fmla="*/ 348 h 393"/>
                <a:gd name="T26" fmla="*/ 175 w 392"/>
                <a:gd name="T27" fmla="*/ 292 h 393"/>
                <a:gd name="T28" fmla="*/ 146 w 392"/>
                <a:gd name="T29" fmla="*/ 281 h 393"/>
                <a:gd name="T30" fmla="*/ 124 w 392"/>
                <a:gd name="T31" fmla="*/ 224 h 393"/>
                <a:gd name="T32" fmla="*/ 103 w 392"/>
                <a:gd name="T33" fmla="*/ 176 h 393"/>
                <a:gd name="T34" fmla="*/ 115 w 392"/>
                <a:gd name="T35" fmla="*/ 148 h 393"/>
                <a:gd name="T36" fmla="*/ 171 w 392"/>
                <a:gd name="T37" fmla="*/ 125 h 393"/>
                <a:gd name="T38" fmla="*/ 224 w 392"/>
                <a:gd name="T39" fmla="*/ 125 h 393"/>
                <a:gd name="T40" fmla="*/ 281 w 392"/>
                <a:gd name="T41" fmla="*/ 148 h 393"/>
                <a:gd name="T42" fmla="*/ 271 w 392"/>
                <a:gd name="T43" fmla="*/ 172 h 393"/>
                <a:gd name="T44" fmla="*/ 292 w 392"/>
                <a:gd name="T45" fmla="*/ 182 h 393"/>
                <a:gd name="T46" fmla="*/ 271 w 392"/>
                <a:gd name="T47" fmla="*/ 225 h 393"/>
                <a:gd name="T48" fmla="*/ 249 w 392"/>
                <a:gd name="T49" fmla="*/ 281 h 393"/>
                <a:gd name="T50" fmla="*/ 221 w 392"/>
                <a:gd name="T51" fmla="*/ 285 h 393"/>
                <a:gd name="T52" fmla="*/ 212 w 392"/>
                <a:gd name="T53" fmla="*/ 258 h 393"/>
                <a:gd name="T54" fmla="*/ 235 w 392"/>
                <a:gd name="T55" fmla="*/ 252 h 393"/>
                <a:gd name="T56" fmla="*/ 251 w 392"/>
                <a:gd name="T57" fmla="*/ 235 h 393"/>
                <a:gd name="T58" fmla="*/ 262 w 392"/>
                <a:gd name="T59" fmla="*/ 210 h 393"/>
                <a:gd name="T60" fmla="*/ 262 w 392"/>
                <a:gd name="T61" fmla="*/ 187 h 393"/>
                <a:gd name="T62" fmla="*/ 251 w 392"/>
                <a:gd name="T63" fmla="*/ 161 h 393"/>
                <a:gd name="T64" fmla="*/ 235 w 392"/>
                <a:gd name="T65" fmla="*/ 145 h 393"/>
                <a:gd name="T66" fmla="*/ 209 w 392"/>
                <a:gd name="T67" fmla="*/ 134 h 393"/>
                <a:gd name="T68" fmla="*/ 186 w 392"/>
                <a:gd name="T69" fmla="*/ 134 h 393"/>
                <a:gd name="T70" fmla="*/ 161 w 392"/>
                <a:gd name="T71" fmla="*/ 145 h 393"/>
                <a:gd name="T72" fmla="*/ 146 w 392"/>
                <a:gd name="T73" fmla="*/ 163 h 393"/>
                <a:gd name="T74" fmla="*/ 134 w 392"/>
                <a:gd name="T75" fmla="*/ 187 h 393"/>
                <a:gd name="T76" fmla="*/ 134 w 392"/>
                <a:gd name="T77" fmla="*/ 209 h 393"/>
                <a:gd name="T78" fmla="*/ 144 w 392"/>
                <a:gd name="T79" fmla="*/ 230 h 393"/>
                <a:gd name="T80" fmla="*/ 148 w 392"/>
                <a:gd name="T81" fmla="*/ 260 h 393"/>
                <a:gd name="T82" fmla="*/ 183 w 392"/>
                <a:gd name="T83" fmla="*/ 258 h 393"/>
                <a:gd name="T84" fmla="*/ 207 w 392"/>
                <a:gd name="T85" fmla="*/ 276 h 393"/>
                <a:gd name="T86" fmla="*/ 198 w 392"/>
                <a:gd name="T87" fmla="*/ 238 h 393"/>
                <a:gd name="T88" fmla="*/ 238 w 392"/>
                <a:gd name="T89" fmla="*/ 198 h 393"/>
                <a:gd name="T90" fmla="*/ 198 w 392"/>
                <a:gd name="T91" fmla="*/ 174 h 393"/>
                <a:gd name="T92" fmla="*/ 222 w 392"/>
                <a:gd name="T93"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2" h="393">
                  <a:moveTo>
                    <a:pt x="45" y="163"/>
                  </a:moveTo>
                  <a:cubicBezTo>
                    <a:pt x="30" y="160"/>
                    <a:pt x="30" y="160"/>
                    <a:pt x="30" y="160"/>
                  </a:cubicBezTo>
                  <a:cubicBezTo>
                    <a:pt x="46" y="88"/>
                    <a:pt x="107" y="35"/>
                    <a:pt x="179" y="27"/>
                  </a:cubicBezTo>
                  <a:cubicBezTo>
                    <a:pt x="164" y="12"/>
                    <a:pt x="164" y="12"/>
                    <a:pt x="164" y="12"/>
                  </a:cubicBezTo>
                  <a:cubicBezTo>
                    <a:pt x="175" y="0"/>
                    <a:pt x="175" y="0"/>
                    <a:pt x="175" y="0"/>
                  </a:cubicBezTo>
                  <a:cubicBezTo>
                    <a:pt x="209" y="34"/>
                    <a:pt x="209" y="34"/>
                    <a:pt x="209" y="34"/>
                  </a:cubicBezTo>
                  <a:cubicBezTo>
                    <a:pt x="175" y="68"/>
                    <a:pt x="175" y="68"/>
                    <a:pt x="175" y="68"/>
                  </a:cubicBezTo>
                  <a:cubicBezTo>
                    <a:pt x="164" y="57"/>
                    <a:pt x="164" y="57"/>
                    <a:pt x="164" y="57"/>
                  </a:cubicBezTo>
                  <a:cubicBezTo>
                    <a:pt x="178" y="43"/>
                    <a:pt x="178" y="43"/>
                    <a:pt x="178" y="43"/>
                  </a:cubicBezTo>
                  <a:cubicBezTo>
                    <a:pt x="114" y="51"/>
                    <a:pt x="60" y="99"/>
                    <a:pt x="45" y="163"/>
                  </a:cubicBezTo>
                  <a:close/>
                  <a:moveTo>
                    <a:pt x="350" y="177"/>
                  </a:moveTo>
                  <a:cubicBezTo>
                    <a:pt x="336" y="162"/>
                    <a:pt x="336" y="162"/>
                    <a:pt x="336" y="162"/>
                  </a:cubicBezTo>
                  <a:cubicBezTo>
                    <a:pt x="324" y="174"/>
                    <a:pt x="324" y="174"/>
                    <a:pt x="324" y="174"/>
                  </a:cubicBezTo>
                  <a:cubicBezTo>
                    <a:pt x="358" y="208"/>
                    <a:pt x="358" y="208"/>
                    <a:pt x="358" y="208"/>
                  </a:cubicBezTo>
                  <a:cubicBezTo>
                    <a:pt x="392" y="174"/>
                    <a:pt x="392" y="174"/>
                    <a:pt x="392" y="174"/>
                  </a:cubicBezTo>
                  <a:cubicBezTo>
                    <a:pt x="381" y="162"/>
                    <a:pt x="381" y="162"/>
                    <a:pt x="381" y="162"/>
                  </a:cubicBezTo>
                  <a:cubicBezTo>
                    <a:pt x="366" y="177"/>
                    <a:pt x="366" y="177"/>
                    <a:pt x="366" y="177"/>
                  </a:cubicBezTo>
                  <a:cubicBezTo>
                    <a:pt x="358" y="105"/>
                    <a:pt x="305" y="44"/>
                    <a:pt x="233" y="28"/>
                  </a:cubicBezTo>
                  <a:cubicBezTo>
                    <a:pt x="230" y="44"/>
                    <a:pt x="230" y="44"/>
                    <a:pt x="230" y="44"/>
                  </a:cubicBezTo>
                  <a:cubicBezTo>
                    <a:pt x="294" y="58"/>
                    <a:pt x="342" y="113"/>
                    <a:pt x="350" y="177"/>
                  </a:cubicBezTo>
                  <a:close/>
                  <a:moveTo>
                    <a:pt x="217" y="351"/>
                  </a:moveTo>
                  <a:cubicBezTo>
                    <a:pt x="231" y="337"/>
                    <a:pt x="231" y="337"/>
                    <a:pt x="231" y="337"/>
                  </a:cubicBezTo>
                  <a:cubicBezTo>
                    <a:pt x="220" y="325"/>
                    <a:pt x="220" y="325"/>
                    <a:pt x="220" y="325"/>
                  </a:cubicBezTo>
                  <a:cubicBezTo>
                    <a:pt x="186" y="359"/>
                    <a:pt x="186" y="359"/>
                    <a:pt x="186" y="359"/>
                  </a:cubicBezTo>
                  <a:cubicBezTo>
                    <a:pt x="220" y="393"/>
                    <a:pt x="220" y="393"/>
                    <a:pt x="220" y="393"/>
                  </a:cubicBezTo>
                  <a:cubicBezTo>
                    <a:pt x="231" y="382"/>
                    <a:pt x="231" y="382"/>
                    <a:pt x="231" y="382"/>
                  </a:cubicBezTo>
                  <a:cubicBezTo>
                    <a:pt x="216" y="367"/>
                    <a:pt x="216" y="367"/>
                    <a:pt x="216" y="367"/>
                  </a:cubicBezTo>
                  <a:cubicBezTo>
                    <a:pt x="288" y="359"/>
                    <a:pt x="349" y="306"/>
                    <a:pt x="365" y="234"/>
                  </a:cubicBezTo>
                  <a:cubicBezTo>
                    <a:pt x="350" y="231"/>
                    <a:pt x="350" y="231"/>
                    <a:pt x="350" y="231"/>
                  </a:cubicBezTo>
                  <a:cubicBezTo>
                    <a:pt x="335" y="295"/>
                    <a:pt x="281" y="343"/>
                    <a:pt x="217" y="351"/>
                  </a:cubicBezTo>
                  <a:close/>
                  <a:moveTo>
                    <a:pt x="43" y="215"/>
                  </a:moveTo>
                  <a:cubicBezTo>
                    <a:pt x="57" y="230"/>
                    <a:pt x="57" y="230"/>
                    <a:pt x="57" y="230"/>
                  </a:cubicBezTo>
                  <a:cubicBezTo>
                    <a:pt x="68" y="218"/>
                    <a:pt x="68" y="218"/>
                    <a:pt x="68" y="218"/>
                  </a:cubicBezTo>
                  <a:cubicBezTo>
                    <a:pt x="34" y="184"/>
                    <a:pt x="34" y="184"/>
                    <a:pt x="34" y="184"/>
                  </a:cubicBezTo>
                  <a:cubicBezTo>
                    <a:pt x="0" y="218"/>
                    <a:pt x="0" y="218"/>
                    <a:pt x="0" y="218"/>
                  </a:cubicBezTo>
                  <a:cubicBezTo>
                    <a:pt x="12" y="230"/>
                    <a:pt x="12" y="230"/>
                    <a:pt x="12" y="230"/>
                  </a:cubicBezTo>
                  <a:cubicBezTo>
                    <a:pt x="27" y="215"/>
                    <a:pt x="27" y="215"/>
                    <a:pt x="27" y="215"/>
                  </a:cubicBezTo>
                  <a:cubicBezTo>
                    <a:pt x="35" y="286"/>
                    <a:pt x="88" y="347"/>
                    <a:pt x="159" y="363"/>
                  </a:cubicBezTo>
                  <a:cubicBezTo>
                    <a:pt x="163" y="348"/>
                    <a:pt x="163" y="348"/>
                    <a:pt x="163" y="348"/>
                  </a:cubicBezTo>
                  <a:cubicBezTo>
                    <a:pt x="99" y="333"/>
                    <a:pt x="51" y="279"/>
                    <a:pt x="43" y="215"/>
                  </a:cubicBezTo>
                  <a:close/>
                  <a:moveTo>
                    <a:pt x="213" y="292"/>
                  </a:moveTo>
                  <a:cubicBezTo>
                    <a:pt x="175" y="292"/>
                    <a:pt x="175" y="292"/>
                    <a:pt x="175" y="292"/>
                  </a:cubicBezTo>
                  <a:cubicBezTo>
                    <a:pt x="171" y="271"/>
                    <a:pt x="171" y="271"/>
                    <a:pt x="171" y="271"/>
                  </a:cubicBezTo>
                  <a:cubicBezTo>
                    <a:pt x="164" y="268"/>
                    <a:pt x="164" y="268"/>
                    <a:pt x="164" y="268"/>
                  </a:cubicBezTo>
                  <a:cubicBezTo>
                    <a:pt x="146" y="281"/>
                    <a:pt x="146" y="281"/>
                    <a:pt x="146" y="281"/>
                  </a:cubicBezTo>
                  <a:cubicBezTo>
                    <a:pt x="115" y="249"/>
                    <a:pt x="115" y="249"/>
                    <a:pt x="115" y="249"/>
                  </a:cubicBezTo>
                  <a:cubicBezTo>
                    <a:pt x="127" y="231"/>
                    <a:pt x="127" y="231"/>
                    <a:pt x="127" y="231"/>
                  </a:cubicBezTo>
                  <a:cubicBezTo>
                    <a:pt x="124" y="224"/>
                    <a:pt x="124" y="224"/>
                    <a:pt x="124" y="224"/>
                  </a:cubicBezTo>
                  <a:cubicBezTo>
                    <a:pt x="111" y="222"/>
                    <a:pt x="111" y="222"/>
                    <a:pt x="111" y="222"/>
                  </a:cubicBezTo>
                  <a:cubicBezTo>
                    <a:pt x="103" y="222"/>
                    <a:pt x="103" y="222"/>
                    <a:pt x="103" y="222"/>
                  </a:cubicBezTo>
                  <a:cubicBezTo>
                    <a:pt x="103" y="176"/>
                    <a:pt x="103" y="176"/>
                    <a:pt x="103" y="176"/>
                  </a:cubicBezTo>
                  <a:cubicBezTo>
                    <a:pt x="125" y="172"/>
                    <a:pt x="125" y="172"/>
                    <a:pt x="125" y="172"/>
                  </a:cubicBezTo>
                  <a:cubicBezTo>
                    <a:pt x="128" y="165"/>
                    <a:pt x="128" y="165"/>
                    <a:pt x="128" y="165"/>
                  </a:cubicBezTo>
                  <a:cubicBezTo>
                    <a:pt x="115" y="148"/>
                    <a:pt x="115" y="148"/>
                    <a:pt x="115" y="148"/>
                  </a:cubicBezTo>
                  <a:cubicBezTo>
                    <a:pt x="147" y="115"/>
                    <a:pt x="147" y="115"/>
                    <a:pt x="147" y="115"/>
                  </a:cubicBezTo>
                  <a:cubicBezTo>
                    <a:pt x="165" y="128"/>
                    <a:pt x="165" y="128"/>
                    <a:pt x="165" y="128"/>
                  </a:cubicBezTo>
                  <a:cubicBezTo>
                    <a:pt x="171" y="125"/>
                    <a:pt x="171" y="125"/>
                    <a:pt x="171" y="125"/>
                  </a:cubicBezTo>
                  <a:cubicBezTo>
                    <a:pt x="175" y="104"/>
                    <a:pt x="175" y="104"/>
                    <a:pt x="175" y="104"/>
                  </a:cubicBezTo>
                  <a:cubicBezTo>
                    <a:pt x="220" y="104"/>
                    <a:pt x="220" y="104"/>
                    <a:pt x="220" y="104"/>
                  </a:cubicBezTo>
                  <a:cubicBezTo>
                    <a:pt x="224" y="125"/>
                    <a:pt x="224" y="125"/>
                    <a:pt x="224" y="125"/>
                  </a:cubicBezTo>
                  <a:cubicBezTo>
                    <a:pt x="231" y="128"/>
                    <a:pt x="231" y="128"/>
                    <a:pt x="231" y="128"/>
                  </a:cubicBezTo>
                  <a:cubicBezTo>
                    <a:pt x="248" y="116"/>
                    <a:pt x="248" y="116"/>
                    <a:pt x="248" y="116"/>
                  </a:cubicBezTo>
                  <a:cubicBezTo>
                    <a:pt x="281" y="148"/>
                    <a:pt x="281" y="148"/>
                    <a:pt x="281" y="148"/>
                  </a:cubicBezTo>
                  <a:cubicBezTo>
                    <a:pt x="277" y="153"/>
                    <a:pt x="277" y="153"/>
                    <a:pt x="277" y="153"/>
                  </a:cubicBezTo>
                  <a:cubicBezTo>
                    <a:pt x="268" y="165"/>
                    <a:pt x="268" y="165"/>
                    <a:pt x="268" y="165"/>
                  </a:cubicBezTo>
                  <a:cubicBezTo>
                    <a:pt x="271" y="172"/>
                    <a:pt x="271" y="172"/>
                    <a:pt x="271" y="172"/>
                  </a:cubicBezTo>
                  <a:cubicBezTo>
                    <a:pt x="287" y="175"/>
                    <a:pt x="287" y="175"/>
                    <a:pt x="287" y="175"/>
                  </a:cubicBezTo>
                  <a:cubicBezTo>
                    <a:pt x="292" y="177"/>
                    <a:pt x="292" y="177"/>
                    <a:pt x="292" y="177"/>
                  </a:cubicBezTo>
                  <a:cubicBezTo>
                    <a:pt x="292" y="182"/>
                    <a:pt x="292" y="182"/>
                    <a:pt x="292" y="182"/>
                  </a:cubicBezTo>
                  <a:cubicBezTo>
                    <a:pt x="292" y="221"/>
                    <a:pt x="292" y="221"/>
                    <a:pt x="292" y="221"/>
                  </a:cubicBezTo>
                  <a:cubicBezTo>
                    <a:pt x="283" y="223"/>
                    <a:pt x="283" y="223"/>
                    <a:pt x="283" y="223"/>
                  </a:cubicBezTo>
                  <a:cubicBezTo>
                    <a:pt x="271" y="225"/>
                    <a:pt x="271" y="225"/>
                    <a:pt x="271" y="225"/>
                  </a:cubicBezTo>
                  <a:cubicBezTo>
                    <a:pt x="268" y="231"/>
                    <a:pt x="268" y="231"/>
                    <a:pt x="268" y="231"/>
                  </a:cubicBezTo>
                  <a:cubicBezTo>
                    <a:pt x="281" y="249"/>
                    <a:pt x="281" y="249"/>
                    <a:pt x="281" y="249"/>
                  </a:cubicBezTo>
                  <a:cubicBezTo>
                    <a:pt x="249" y="281"/>
                    <a:pt x="249" y="281"/>
                    <a:pt x="249" y="281"/>
                  </a:cubicBezTo>
                  <a:cubicBezTo>
                    <a:pt x="231" y="268"/>
                    <a:pt x="231" y="268"/>
                    <a:pt x="231" y="268"/>
                  </a:cubicBezTo>
                  <a:cubicBezTo>
                    <a:pt x="224" y="272"/>
                    <a:pt x="224" y="272"/>
                    <a:pt x="224" y="272"/>
                  </a:cubicBezTo>
                  <a:cubicBezTo>
                    <a:pt x="221" y="285"/>
                    <a:pt x="221" y="285"/>
                    <a:pt x="221" y="285"/>
                  </a:cubicBezTo>
                  <a:cubicBezTo>
                    <a:pt x="221" y="292"/>
                    <a:pt x="221" y="292"/>
                    <a:pt x="221" y="292"/>
                  </a:cubicBezTo>
                  <a:lnTo>
                    <a:pt x="213" y="292"/>
                  </a:lnTo>
                  <a:close/>
                  <a:moveTo>
                    <a:pt x="212" y="258"/>
                  </a:moveTo>
                  <a:cubicBezTo>
                    <a:pt x="219" y="256"/>
                    <a:pt x="219" y="256"/>
                    <a:pt x="219" y="256"/>
                  </a:cubicBezTo>
                  <a:cubicBezTo>
                    <a:pt x="230" y="251"/>
                    <a:pt x="230" y="251"/>
                    <a:pt x="230" y="251"/>
                  </a:cubicBezTo>
                  <a:cubicBezTo>
                    <a:pt x="235" y="252"/>
                    <a:pt x="235" y="252"/>
                    <a:pt x="235" y="252"/>
                  </a:cubicBezTo>
                  <a:cubicBezTo>
                    <a:pt x="247" y="260"/>
                    <a:pt x="247" y="260"/>
                    <a:pt x="247" y="260"/>
                  </a:cubicBezTo>
                  <a:cubicBezTo>
                    <a:pt x="260" y="248"/>
                    <a:pt x="260" y="248"/>
                    <a:pt x="260" y="248"/>
                  </a:cubicBezTo>
                  <a:cubicBezTo>
                    <a:pt x="251" y="235"/>
                    <a:pt x="251" y="235"/>
                    <a:pt x="251" y="235"/>
                  </a:cubicBezTo>
                  <a:cubicBezTo>
                    <a:pt x="251" y="230"/>
                    <a:pt x="251" y="230"/>
                    <a:pt x="251" y="230"/>
                  </a:cubicBezTo>
                  <a:cubicBezTo>
                    <a:pt x="258" y="213"/>
                    <a:pt x="258" y="213"/>
                    <a:pt x="258" y="213"/>
                  </a:cubicBezTo>
                  <a:cubicBezTo>
                    <a:pt x="262" y="210"/>
                    <a:pt x="262" y="210"/>
                    <a:pt x="262" y="210"/>
                  </a:cubicBezTo>
                  <a:cubicBezTo>
                    <a:pt x="276" y="207"/>
                    <a:pt x="276" y="207"/>
                    <a:pt x="276" y="207"/>
                  </a:cubicBezTo>
                  <a:cubicBezTo>
                    <a:pt x="276" y="189"/>
                    <a:pt x="276" y="189"/>
                    <a:pt x="276" y="189"/>
                  </a:cubicBezTo>
                  <a:cubicBezTo>
                    <a:pt x="262" y="187"/>
                    <a:pt x="262" y="187"/>
                    <a:pt x="262" y="187"/>
                  </a:cubicBezTo>
                  <a:cubicBezTo>
                    <a:pt x="258" y="184"/>
                    <a:pt x="258" y="184"/>
                    <a:pt x="258" y="184"/>
                  </a:cubicBezTo>
                  <a:cubicBezTo>
                    <a:pt x="251" y="166"/>
                    <a:pt x="251" y="166"/>
                    <a:pt x="251" y="166"/>
                  </a:cubicBezTo>
                  <a:cubicBezTo>
                    <a:pt x="251" y="161"/>
                    <a:pt x="251" y="161"/>
                    <a:pt x="251" y="161"/>
                  </a:cubicBezTo>
                  <a:cubicBezTo>
                    <a:pt x="260" y="149"/>
                    <a:pt x="260" y="149"/>
                    <a:pt x="260" y="149"/>
                  </a:cubicBezTo>
                  <a:cubicBezTo>
                    <a:pt x="247" y="137"/>
                    <a:pt x="247" y="137"/>
                    <a:pt x="247" y="137"/>
                  </a:cubicBezTo>
                  <a:cubicBezTo>
                    <a:pt x="235" y="145"/>
                    <a:pt x="235" y="145"/>
                    <a:pt x="235" y="145"/>
                  </a:cubicBezTo>
                  <a:cubicBezTo>
                    <a:pt x="229" y="145"/>
                    <a:pt x="229" y="145"/>
                    <a:pt x="229" y="145"/>
                  </a:cubicBezTo>
                  <a:cubicBezTo>
                    <a:pt x="213" y="138"/>
                    <a:pt x="213" y="138"/>
                    <a:pt x="213" y="138"/>
                  </a:cubicBezTo>
                  <a:cubicBezTo>
                    <a:pt x="209" y="134"/>
                    <a:pt x="209" y="134"/>
                    <a:pt x="209" y="134"/>
                  </a:cubicBezTo>
                  <a:cubicBezTo>
                    <a:pt x="207" y="120"/>
                    <a:pt x="207" y="120"/>
                    <a:pt x="207" y="120"/>
                  </a:cubicBezTo>
                  <a:cubicBezTo>
                    <a:pt x="189" y="120"/>
                    <a:pt x="189" y="120"/>
                    <a:pt x="189" y="120"/>
                  </a:cubicBezTo>
                  <a:cubicBezTo>
                    <a:pt x="186" y="134"/>
                    <a:pt x="186" y="134"/>
                    <a:pt x="186" y="134"/>
                  </a:cubicBezTo>
                  <a:cubicBezTo>
                    <a:pt x="183" y="138"/>
                    <a:pt x="183" y="138"/>
                    <a:pt x="183" y="138"/>
                  </a:cubicBezTo>
                  <a:cubicBezTo>
                    <a:pt x="165" y="145"/>
                    <a:pt x="165" y="145"/>
                    <a:pt x="165" y="145"/>
                  </a:cubicBezTo>
                  <a:cubicBezTo>
                    <a:pt x="161" y="145"/>
                    <a:pt x="161" y="145"/>
                    <a:pt x="161" y="145"/>
                  </a:cubicBezTo>
                  <a:cubicBezTo>
                    <a:pt x="149" y="136"/>
                    <a:pt x="149" y="136"/>
                    <a:pt x="149" y="136"/>
                  </a:cubicBezTo>
                  <a:cubicBezTo>
                    <a:pt x="136" y="149"/>
                    <a:pt x="136" y="149"/>
                    <a:pt x="136" y="149"/>
                  </a:cubicBezTo>
                  <a:cubicBezTo>
                    <a:pt x="146" y="163"/>
                    <a:pt x="146" y="163"/>
                    <a:pt x="146" y="163"/>
                  </a:cubicBezTo>
                  <a:cubicBezTo>
                    <a:pt x="144" y="168"/>
                    <a:pt x="144" y="168"/>
                    <a:pt x="144" y="168"/>
                  </a:cubicBezTo>
                  <a:cubicBezTo>
                    <a:pt x="137" y="184"/>
                    <a:pt x="137" y="184"/>
                    <a:pt x="137" y="184"/>
                  </a:cubicBezTo>
                  <a:cubicBezTo>
                    <a:pt x="134" y="187"/>
                    <a:pt x="134" y="187"/>
                    <a:pt x="134" y="187"/>
                  </a:cubicBezTo>
                  <a:cubicBezTo>
                    <a:pt x="119" y="189"/>
                    <a:pt x="119" y="189"/>
                    <a:pt x="119" y="189"/>
                  </a:cubicBezTo>
                  <a:cubicBezTo>
                    <a:pt x="119" y="207"/>
                    <a:pt x="119" y="207"/>
                    <a:pt x="119" y="207"/>
                  </a:cubicBezTo>
                  <a:cubicBezTo>
                    <a:pt x="134" y="209"/>
                    <a:pt x="134" y="209"/>
                    <a:pt x="134" y="209"/>
                  </a:cubicBezTo>
                  <a:cubicBezTo>
                    <a:pt x="137" y="213"/>
                    <a:pt x="137" y="213"/>
                    <a:pt x="137" y="213"/>
                  </a:cubicBezTo>
                  <a:cubicBezTo>
                    <a:pt x="138" y="216"/>
                    <a:pt x="138" y="216"/>
                    <a:pt x="138" y="216"/>
                  </a:cubicBezTo>
                  <a:cubicBezTo>
                    <a:pt x="144" y="230"/>
                    <a:pt x="144" y="230"/>
                    <a:pt x="144" y="230"/>
                  </a:cubicBezTo>
                  <a:cubicBezTo>
                    <a:pt x="144" y="235"/>
                    <a:pt x="144" y="235"/>
                    <a:pt x="144" y="235"/>
                  </a:cubicBezTo>
                  <a:cubicBezTo>
                    <a:pt x="135" y="247"/>
                    <a:pt x="135" y="247"/>
                    <a:pt x="135" y="247"/>
                  </a:cubicBezTo>
                  <a:cubicBezTo>
                    <a:pt x="148" y="260"/>
                    <a:pt x="148" y="260"/>
                    <a:pt x="148" y="260"/>
                  </a:cubicBezTo>
                  <a:cubicBezTo>
                    <a:pt x="160" y="251"/>
                    <a:pt x="160" y="251"/>
                    <a:pt x="160" y="251"/>
                  </a:cubicBezTo>
                  <a:cubicBezTo>
                    <a:pt x="165" y="251"/>
                    <a:pt x="165" y="251"/>
                    <a:pt x="165" y="251"/>
                  </a:cubicBezTo>
                  <a:cubicBezTo>
                    <a:pt x="183" y="258"/>
                    <a:pt x="183" y="258"/>
                    <a:pt x="183" y="258"/>
                  </a:cubicBezTo>
                  <a:cubicBezTo>
                    <a:pt x="186" y="262"/>
                    <a:pt x="186" y="262"/>
                    <a:pt x="186" y="262"/>
                  </a:cubicBezTo>
                  <a:cubicBezTo>
                    <a:pt x="188" y="276"/>
                    <a:pt x="188" y="276"/>
                    <a:pt x="188" y="276"/>
                  </a:cubicBezTo>
                  <a:cubicBezTo>
                    <a:pt x="207" y="276"/>
                    <a:pt x="207" y="276"/>
                    <a:pt x="207" y="276"/>
                  </a:cubicBezTo>
                  <a:cubicBezTo>
                    <a:pt x="209" y="262"/>
                    <a:pt x="209" y="262"/>
                    <a:pt x="209" y="262"/>
                  </a:cubicBezTo>
                  <a:lnTo>
                    <a:pt x="212" y="258"/>
                  </a:lnTo>
                  <a:close/>
                  <a:moveTo>
                    <a:pt x="198" y="238"/>
                  </a:moveTo>
                  <a:cubicBezTo>
                    <a:pt x="176" y="238"/>
                    <a:pt x="158" y="220"/>
                    <a:pt x="158" y="198"/>
                  </a:cubicBezTo>
                  <a:cubicBezTo>
                    <a:pt x="158" y="176"/>
                    <a:pt x="176" y="158"/>
                    <a:pt x="198" y="158"/>
                  </a:cubicBezTo>
                  <a:cubicBezTo>
                    <a:pt x="220" y="158"/>
                    <a:pt x="238" y="176"/>
                    <a:pt x="238" y="198"/>
                  </a:cubicBezTo>
                  <a:cubicBezTo>
                    <a:pt x="238" y="220"/>
                    <a:pt x="220" y="238"/>
                    <a:pt x="198" y="238"/>
                  </a:cubicBezTo>
                  <a:close/>
                  <a:moveTo>
                    <a:pt x="222" y="198"/>
                  </a:moveTo>
                  <a:cubicBezTo>
                    <a:pt x="222" y="185"/>
                    <a:pt x="211" y="174"/>
                    <a:pt x="198" y="174"/>
                  </a:cubicBezTo>
                  <a:cubicBezTo>
                    <a:pt x="184" y="174"/>
                    <a:pt x="174" y="185"/>
                    <a:pt x="174" y="198"/>
                  </a:cubicBezTo>
                  <a:cubicBezTo>
                    <a:pt x="174" y="211"/>
                    <a:pt x="184" y="222"/>
                    <a:pt x="198" y="222"/>
                  </a:cubicBezTo>
                  <a:cubicBezTo>
                    <a:pt x="211" y="222"/>
                    <a:pt x="222" y="211"/>
                    <a:pt x="222" y="1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17074"/>
                </a:solidFill>
                <a:effectLst/>
                <a:uLnTx/>
                <a:uFillTx/>
                <a:latin typeface="Metropolis"/>
                <a:ea typeface="+mn-ea"/>
                <a:cs typeface="+mn-cs"/>
              </a:endParaRPr>
            </a:p>
          </p:txBody>
        </p:sp>
        <p:sp>
          <p:nvSpPr>
            <p:cNvPr id="51" name="Freeform 17">
              <a:extLst>
                <a:ext uri="{FF2B5EF4-FFF2-40B4-BE49-F238E27FC236}">
                  <a16:creationId xmlns:a16="http://schemas.microsoft.com/office/drawing/2014/main" id="{BD17D843-D2C8-3046-9679-1190150D7ED5}"/>
                </a:ext>
              </a:extLst>
            </p:cNvPr>
            <p:cNvSpPr>
              <a:spLocks noChangeAspect="1" noEditPoints="1"/>
            </p:cNvSpPr>
            <p:nvPr/>
          </p:nvSpPr>
          <p:spPr bwMode="auto">
            <a:xfrm>
              <a:off x="2655368" y="4914628"/>
              <a:ext cx="442931" cy="436186"/>
            </a:xfrm>
            <a:custGeom>
              <a:avLst/>
              <a:gdLst>
                <a:gd name="T0" fmla="*/ 313 w 384"/>
                <a:gd name="T1" fmla="*/ 362 h 378"/>
                <a:gd name="T2" fmla="*/ 258 w 384"/>
                <a:gd name="T3" fmla="*/ 307 h 378"/>
                <a:gd name="T4" fmla="*/ 313 w 384"/>
                <a:gd name="T5" fmla="*/ 252 h 378"/>
                <a:gd name="T6" fmla="*/ 365 w 384"/>
                <a:gd name="T7" fmla="*/ 292 h 378"/>
                <a:gd name="T8" fmla="*/ 382 w 384"/>
                <a:gd name="T9" fmla="*/ 292 h 378"/>
                <a:gd name="T10" fmla="*/ 321 w 384"/>
                <a:gd name="T11" fmla="*/ 237 h 378"/>
                <a:gd name="T12" fmla="*/ 321 w 384"/>
                <a:gd name="T13" fmla="*/ 142 h 378"/>
                <a:gd name="T14" fmla="*/ 384 w 384"/>
                <a:gd name="T15" fmla="*/ 71 h 378"/>
                <a:gd name="T16" fmla="*/ 313 w 384"/>
                <a:gd name="T17" fmla="*/ 0 h 378"/>
                <a:gd name="T18" fmla="*/ 242 w 384"/>
                <a:gd name="T19" fmla="*/ 63 h 378"/>
                <a:gd name="T20" fmla="*/ 99 w 384"/>
                <a:gd name="T21" fmla="*/ 63 h 378"/>
                <a:gd name="T22" fmla="*/ 71 w 384"/>
                <a:gd name="T23" fmla="*/ 42 h 378"/>
                <a:gd name="T24" fmla="*/ 42 w 384"/>
                <a:gd name="T25" fmla="*/ 71 h 378"/>
                <a:gd name="T26" fmla="*/ 71 w 384"/>
                <a:gd name="T27" fmla="*/ 100 h 378"/>
                <a:gd name="T28" fmla="*/ 99 w 384"/>
                <a:gd name="T29" fmla="*/ 79 h 378"/>
                <a:gd name="T30" fmla="*/ 242 w 384"/>
                <a:gd name="T31" fmla="*/ 79 h 378"/>
                <a:gd name="T32" fmla="*/ 305 w 384"/>
                <a:gd name="T33" fmla="*/ 142 h 378"/>
                <a:gd name="T34" fmla="*/ 305 w 384"/>
                <a:gd name="T35" fmla="*/ 237 h 378"/>
                <a:gd name="T36" fmla="*/ 242 w 384"/>
                <a:gd name="T37" fmla="*/ 299 h 378"/>
                <a:gd name="T38" fmla="*/ 142 w 384"/>
                <a:gd name="T39" fmla="*/ 299 h 378"/>
                <a:gd name="T40" fmla="*/ 79 w 384"/>
                <a:gd name="T41" fmla="*/ 237 h 378"/>
                <a:gd name="T42" fmla="*/ 79 w 384"/>
                <a:gd name="T43" fmla="*/ 142 h 378"/>
                <a:gd name="T44" fmla="*/ 141 w 384"/>
                <a:gd name="T45" fmla="*/ 87 h 378"/>
                <a:gd name="T46" fmla="*/ 124 w 384"/>
                <a:gd name="T47" fmla="*/ 87 h 378"/>
                <a:gd name="T48" fmla="*/ 71 w 384"/>
                <a:gd name="T49" fmla="*/ 126 h 378"/>
                <a:gd name="T50" fmla="*/ 16 w 384"/>
                <a:gd name="T51" fmla="*/ 71 h 378"/>
                <a:gd name="T52" fmla="*/ 71 w 384"/>
                <a:gd name="T53" fmla="*/ 16 h 378"/>
                <a:gd name="T54" fmla="*/ 124 w 384"/>
                <a:gd name="T55" fmla="*/ 55 h 378"/>
                <a:gd name="T56" fmla="*/ 141 w 384"/>
                <a:gd name="T57" fmla="*/ 55 h 378"/>
                <a:gd name="T58" fmla="*/ 71 w 384"/>
                <a:gd name="T59" fmla="*/ 0 h 378"/>
                <a:gd name="T60" fmla="*/ 0 w 384"/>
                <a:gd name="T61" fmla="*/ 71 h 378"/>
                <a:gd name="T62" fmla="*/ 63 w 384"/>
                <a:gd name="T63" fmla="*/ 142 h 378"/>
                <a:gd name="T64" fmla="*/ 63 w 384"/>
                <a:gd name="T65" fmla="*/ 237 h 378"/>
                <a:gd name="T66" fmla="*/ 0 w 384"/>
                <a:gd name="T67" fmla="*/ 307 h 378"/>
                <a:gd name="T68" fmla="*/ 71 w 384"/>
                <a:gd name="T69" fmla="*/ 378 h 378"/>
                <a:gd name="T70" fmla="*/ 142 w 384"/>
                <a:gd name="T71" fmla="*/ 315 h 378"/>
                <a:gd name="T72" fmla="*/ 242 w 384"/>
                <a:gd name="T73" fmla="*/ 315 h 378"/>
                <a:gd name="T74" fmla="*/ 313 w 384"/>
                <a:gd name="T75" fmla="*/ 378 h 378"/>
                <a:gd name="T76" fmla="*/ 383 w 384"/>
                <a:gd name="T77" fmla="*/ 321 h 378"/>
                <a:gd name="T78" fmla="*/ 366 w 384"/>
                <a:gd name="T79" fmla="*/ 321 h 378"/>
                <a:gd name="T80" fmla="*/ 313 w 384"/>
                <a:gd name="T81" fmla="*/ 362 h 378"/>
                <a:gd name="T82" fmla="*/ 258 w 384"/>
                <a:gd name="T83" fmla="*/ 71 h 378"/>
                <a:gd name="T84" fmla="*/ 313 w 384"/>
                <a:gd name="T85" fmla="*/ 16 h 378"/>
                <a:gd name="T86" fmla="*/ 368 w 384"/>
                <a:gd name="T87" fmla="*/ 71 h 378"/>
                <a:gd name="T88" fmla="*/ 313 w 384"/>
                <a:gd name="T89" fmla="*/ 126 h 378"/>
                <a:gd name="T90" fmla="*/ 258 w 384"/>
                <a:gd name="T91" fmla="*/ 71 h 378"/>
                <a:gd name="T92" fmla="*/ 71 w 384"/>
                <a:gd name="T93" fmla="*/ 362 h 378"/>
                <a:gd name="T94" fmla="*/ 16 w 384"/>
                <a:gd name="T95" fmla="*/ 307 h 378"/>
                <a:gd name="T96" fmla="*/ 71 w 384"/>
                <a:gd name="T97" fmla="*/ 252 h 378"/>
                <a:gd name="T98" fmla="*/ 126 w 384"/>
                <a:gd name="T99" fmla="*/ 307 h 378"/>
                <a:gd name="T100" fmla="*/ 71 w 384"/>
                <a:gd name="T101" fmla="*/ 362 h 378"/>
                <a:gd name="T102" fmla="*/ 313 w 384"/>
                <a:gd name="T103" fmla="*/ 278 h 378"/>
                <a:gd name="T104" fmla="*/ 342 w 384"/>
                <a:gd name="T105" fmla="*/ 307 h 378"/>
                <a:gd name="T106" fmla="*/ 313 w 384"/>
                <a:gd name="T107" fmla="*/ 336 h 378"/>
                <a:gd name="T108" fmla="*/ 284 w 384"/>
                <a:gd name="T109" fmla="*/ 307 h 378"/>
                <a:gd name="T110" fmla="*/ 313 w 384"/>
                <a:gd name="T111" fmla="*/ 2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4" h="378">
                  <a:moveTo>
                    <a:pt x="313" y="362"/>
                  </a:moveTo>
                  <a:cubicBezTo>
                    <a:pt x="282" y="362"/>
                    <a:pt x="258" y="338"/>
                    <a:pt x="258" y="307"/>
                  </a:cubicBezTo>
                  <a:cubicBezTo>
                    <a:pt x="258" y="277"/>
                    <a:pt x="282" y="252"/>
                    <a:pt x="313" y="252"/>
                  </a:cubicBezTo>
                  <a:cubicBezTo>
                    <a:pt x="338" y="252"/>
                    <a:pt x="359" y="269"/>
                    <a:pt x="365" y="292"/>
                  </a:cubicBezTo>
                  <a:cubicBezTo>
                    <a:pt x="382" y="292"/>
                    <a:pt x="382" y="292"/>
                    <a:pt x="382" y="292"/>
                  </a:cubicBezTo>
                  <a:cubicBezTo>
                    <a:pt x="376" y="263"/>
                    <a:pt x="351" y="240"/>
                    <a:pt x="321" y="237"/>
                  </a:cubicBezTo>
                  <a:cubicBezTo>
                    <a:pt x="321" y="142"/>
                    <a:pt x="321" y="142"/>
                    <a:pt x="321" y="142"/>
                  </a:cubicBezTo>
                  <a:cubicBezTo>
                    <a:pt x="356" y="138"/>
                    <a:pt x="384" y="107"/>
                    <a:pt x="384" y="71"/>
                  </a:cubicBezTo>
                  <a:cubicBezTo>
                    <a:pt x="384" y="32"/>
                    <a:pt x="352" y="0"/>
                    <a:pt x="313" y="0"/>
                  </a:cubicBezTo>
                  <a:cubicBezTo>
                    <a:pt x="276" y="0"/>
                    <a:pt x="246" y="27"/>
                    <a:pt x="242" y="63"/>
                  </a:cubicBezTo>
                  <a:cubicBezTo>
                    <a:pt x="99" y="63"/>
                    <a:pt x="99" y="63"/>
                    <a:pt x="99" y="63"/>
                  </a:cubicBezTo>
                  <a:cubicBezTo>
                    <a:pt x="95" y="51"/>
                    <a:pt x="84" y="42"/>
                    <a:pt x="71" y="42"/>
                  </a:cubicBezTo>
                  <a:cubicBezTo>
                    <a:pt x="55" y="42"/>
                    <a:pt x="42" y="55"/>
                    <a:pt x="42" y="71"/>
                  </a:cubicBezTo>
                  <a:cubicBezTo>
                    <a:pt x="42" y="87"/>
                    <a:pt x="55" y="100"/>
                    <a:pt x="71" y="100"/>
                  </a:cubicBezTo>
                  <a:cubicBezTo>
                    <a:pt x="84" y="100"/>
                    <a:pt x="95" y="91"/>
                    <a:pt x="99" y="79"/>
                  </a:cubicBezTo>
                  <a:cubicBezTo>
                    <a:pt x="242" y="79"/>
                    <a:pt x="242" y="79"/>
                    <a:pt x="242" y="79"/>
                  </a:cubicBezTo>
                  <a:cubicBezTo>
                    <a:pt x="246" y="112"/>
                    <a:pt x="272" y="138"/>
                    <a:pt x="305" y="142"/>
                  </a:cubicBezTo>
                  <a:cubicBezTo>
                    <a:pt x="305" y="237"/>
                    <a:pt x="305" y="237"/>
                    <a:pt x="305" y="237"/>
                  </a:cubicBezTo>
                  <a:cubicBezTo>
                    <a:pt x="272" y="240"/>
                    <a:pt x="246" y="266"/>
                    <a:pt x="242" y="299"/>
                  </a:cubicBezTo>
                  <a:cubicBezTo>
                    <a:pt x="142" y="299"/>
                    <a:pt x="142" y="299"/>
                    <a:pt x="142" y="299"/>
                  </a:cubicBezTo>
                  <a:cubicBezTo>
                    <a:pt x="138" y="266"/>
                    <a:pt x="112" y="240"/>
                    <a:pt x="79" y="237"/>
                  </a:cubicBezTo>
                  <a:cubicBezTo>
                    <a:pt x="79" y="142"/>
                    <a:pt x="79" y="142"/>
                    <a:pt x="79" y="142"/>
                  </a:cubicBezTo>
                  <a:cubicBezTo>
                    <a:pt x="110" y="138"/>
                    <a:pt x="134" y="116"/>
                    <a:pt x="141" y="87"/>
                  </a:cubicBezTo>
                  <a:cubicBezTo>
                    <a:pt x="124" y="87"/>
                    <a:pt x="124" y="87"/>
                    <a:pt x="124" y="87"/>
                  </a:cubicBezTo>
                  <a:cubicBezTo>
                    <a:pt x="117" y="109"/>
                    <a:pt x="96" y="126"/>
                    <a:pt x="71" y="126"/>
                  </a:cubicBezTo>
                  <a:cubicBezTo>
                    <a:pt x="41" y="126"/>
                    <a:pt x="16" y="101"/>
                    <a:pt x="16" y="71"/>
                  </a:cubicBezTo>
                  <a:cubicBezTo>
                    <a:pt x="16" y="41"/>
                    <a:pt x="41" y="16"/>
                    <a:pt x="71" y="16"/>
                  </a:cubicBezTo>
                  <a:cubicBezTo>
                    <a:pt x="96" y="16"/>
                    <a:pt x="117" y="32"/>
                    <a:pt x="124" y="55"/>
                  </a:cubicBezTo>
                  <a:cubicBezTo>
                    <a:pt x="141" y="55"/>
                    <a:pt x="141" y="55"/>
                    <a:pt x="141" y="55"/>
                  </a:cubicBezTo>
                  <a:cubicBezTo>
                    <a:pt x="133" y="23"/>
                    <a:pt x="105" y="0"/>
                    <a:pt x="71" y="0"/>
                  </a:cubicBezTo>
                  <a:cubicBezTo>
                    <a:pt x="32" y="0"/>
                    <a:pt x="0" y="32"/>
                    <a:pt x="0" y="71"/>
                  </a:cubicBezTo>
                  <a:cubicBezTo>
                    <a:pt x="0" y="107"/>
                    <a:pt x="28" y="138"/>
                    <a:pt x="63" y="142"/>
                  </a:cubicBezTo>
                  <a:cubicBezTo>
                    <a:pt x="63" y="237"/>
                    <a:pt x="63" y="237"/>
                    <a:pt x="63" y="237"/>
                  </a:cubicBezTo>
                  <a:cubicBezTo>
                    <a:pt x="28" y="241"/>
                    <a:pt x="0" y="271"/>
                    <a:pt x="0" y="307"/>
                  </a:cubicBezTo>
                  <a:cubicBezTo>
                    <a:pt x="0" y="347"/>
                    <a:pt x="32" y="378"/>
                    <a:pt x="71" y="378"/>
                  </a:cubicBezTo>
                  <a:cubicBezTo>
                    <a:pt x="108" y="378"/>
                    <a:pt x="138" y="351"/>
                    <a:pt x="142" y="315"/>
                  </a:cubicBezTo>
                  <a:cubicBezTo>
                    <a:pt x="242" y="315"/>
                    <a:pt x="242" y="315"/>
                    <a:pt x="242" y="315"/>
                  </a:cubicBezTo>
                  <a:cubicBezTo>
                    <a:pt x="246" y="351"/>
                    <a:pt x="276" y="378"/>
                    <a:pt x="313" y="378"/>
                  </a:cubicBezTo>
                  <a:cubicBezTo>
                    <a:pt x="347" y="378"/>
                    <a:pt x="376" y="354"/>
                    <a:pt x="383" y="321"/>
                  </a:cubicBezTo>
                  <a:cubicBezTo>
                    <a:pt x="366" y="321"/>
                    <a:pt x="366" y="321"/>
                    <a:pt x="366" y="321"/>
                  </a:cubicBezTo>
                  <a:cubicBezTo>
                    <a:pt x="360" y="345"/>
                    <a:pt x="338" y="362"/>
                    <a:pt x="313" y="362"/>
                  </a:cubicBezTo>
                  <a:close/>
                  <a:moveTo>
                    <a:pt x="258" y="71"/>
                  </a:moveTo>
                  <a:cubicBezTo>
                    <a:pt x="258" y="41"/>
                    <a:pt x="282" y="16"/>
                    <a:pt x="313" y="16"/>
                  </a:cubicBezTo>
                  <a:cubicBezTo>
                    <a:pt x="343" y="16"/>
                    <a:pt x="368" y="41"/>
                    <a:pt x="368" y="71"/>
                  </a:cubicBezTo>
                  <a:cubicBezTo>
                    <a:pt x="368" y="101"/>
                    <a:pt x="343" y="126"/>
                    <a:pt x="313" y="126"/>
                  </a:cubicBezTo>
                  <a:cubicBezTo>
                    <a:pt x="282" y="126"/>
                    <a:pt x="258" y="101"/>
                    <a:pt x="258" y="71"/>
                  </a:cubicBezTo>
                  <a:close/>
                  <a:moveTo>
                    <a:pt x="71" y="362"/>
                  </a:moveTo>
                  <a:cubicBezTo>
                    <a:pt x="41" y="362"/>
                    <a:pt x="16" y="338"/>
                    <a:pt x="16" y="307"/>
                  </a:cubicBezTo>
                  <a:cubicBezTo>
                    <a:pt x="16" y="277"/>
                    <a:pt x="41" y="252"/>
                    <a:pt x="71" y="252"/>
                  </a:cubicBezTo>
                  <a:cubicBezTo>
                    <a:pt x="101" y="252"/>
                    <a:pt x="126" y="277"/>
                    <a:pt x="126" y="307"/>
                  </a:cubicBezTo>
                  <a:cubicBezTo>
                    <a:pt x="126" y="338"/>
                    <a:pt x="101" y="362"/>
                    <a:pt x="71" y="362"/>
                  </a:cubicBezTo>
                  <a:close/>
                  <a:moveTo>
                    <a:pt x="313" y="278"/>
                  </a:moveTo>
                  <a:cubicBezTo>
                    <a:pt x="329" y="278"/>
                    <a:pt x="342" y="291"/>
                    <a:pt x="342" y="307"/>
                  </a:cubicBezTo>
                  <a:cubicBezTo>
                    <a:pt x="342" y="323"/>
                    <a:pt x="329" y="336"/>
                    <a:pt x="313" y="336"/>
                  </a:cubicBezTo>
                  <a:cubicBezTo>
                    <a:pt x="297" y="336"/>
                    <a:pt x="284" y="323"/>
                    <a:pt x="284" y="307"/>
                  </a:cubicBezTo>
                  <a:cubicBezTo>
                    <a:pt x="284" y="291"/>
                    <a:pt x="297" y="278"/>
                    <a:pt x="313" y="2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51">
              <a:extLst>
                <a:ext uri="{FF2B5EF4-FFF2-40B4-BE49-F238E27FC236}">
                  <a16:creationId xmlns:a16="http://schemas.microsoft.com/office/drawing/2014/main" id="{530AD0BF-7BB1-674B-B4B1-67CE9CB2BA7C}"/>
                </a:ext>
              </a:extLst>
            </p:cNvPr>
            <p:cNvSpPr/>
            <p:nvPr/>
          </p:nvSpPr>
          <p:spPr>
            <a:xfrm>
              <a:off x="4430335" y="3978456"/>
              <a:ext cx="3328154" cy="523220"/>
            </a:xfrm>
            <a:prstGeom prst="rect">
              <a:avLst/>
            </a:prstGeom>
          </p:spPr>
          <p:txBody>
            <a:bodyPr wrap="none">
              <a:spAutoFit/>
            </a:bodyPr>
            <a:lstStyle/>
            <a:p>
              <a:pPr lvl="0" algn="ctr"/>
              <a:r>
                <a:rPr lang="en-US" sz="2800" dirty="0">
                  <a:solidFill>
                    <a:schemeClr val="accent2"/>
                  </a:solidFill>
                </a:rPr>
                <a:t>Digital Foundation</a:t>
              </a:r>
            </a:p>
          </p:txBody>
        </p:sp>
      </p:grpSp>
    </p:spTree>
    <p:extLst>
      <p:ext uri="{BB962C8B-B14F-4D97-AF65-F5344CB8AC3E}">
        <p14:creationId xmlns:p14="http://schemas.microsoft.com/office/powerpoint/2010/main" val="338709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50000" fill="hold" nodeType="withEffect">
                                  <p:stCondLst>
                                    <p:cond delay="0"/>
                                  </p:stCondLst>
                                  <p:childTnLst>
                                    <p:animMotion origin="layout" path="M -2.03178E-6 -3.7037E-7 L 0.08036 0.00093 " pathEditMode="relative" rAng="0" ptsTypes="AA">
                                      <p:cBhvr>
                                        <p:cTn id="6" dur="750" fill="hold"/>
                                        <p:tgtEl>
                                          <p:spTgt spid="13"/>
                                        </p:tgtEl>
                                        <p:attrNameLst>
                                          <p:attrName>ppt_x</p:attrName>
                                          <p:attrName>ppt_y</p:attrName>
                                        </p:attrNameLst>
                                      </p:cBhvr>
                                      <p:rCtr x="4011" y="46"/>
                                    </p:animMotion>
                                  </p:childTnLst>
                                </p:cTn>
                              </p:par>
                              <p:par>
                                <p:cTn id="7" presetID="42" presetClass="path" presetSubtype="0" decel="50000" fill="hold" nodeType="withEffect">
                                  <p:stCondLst>
                                    <p:cond delay="0"/>
                                  </p:stCondLst>
                                  <p:childTnLst>
                                    <p:animMotion origin="layout" path="M 3.04767E-6 3.33333E-6 L 0.09012 3.33333E-6 " pathEditMode="relative" rAng="0" ptsTypes="AA">
                                      <p:cBhvr>
                                        <p:cTn id="8" dur="750" fill="hold"/>
                                        <p:tgtEl>
                                          <p:spTgt spid="5"/>
                                        </p:tgtEl>
                                        <p:attrNameLst>
                                          <p:attrName>ppt_x</p:attrName>
                                          <p:attrName>ppt_y</p:attrName>
                                        </p:attrNameLst>
                                      </p:cBhvr>
                                      <p:rCtr x="4506" y="0"/>
                                    </p:animMotion>
                                  </p:childTnLst>
                                </p:cTn>
                              </p:par>
                              <p:par>
                                <p:cTn id="9" presetID="42" presetClass="path" presetSubtype="0" decel="50000" fill="hold" nodeType="withEffect">
                                  <p:stCondLst>
                                    <p:cond delay="0"/>
                                  </p:stCondLst>
                                  <p:childTnLst>
                                    <p:animMotion origin="layout" path="M -4.17817E-6 4.81481E-6 L 0.12829 4.81481E-6 " pathEditMode="relative" rAng="0" ptsTypes="AA">
                                      <p:cBhvr>
                                        <p:cTn id="10" dur="750" fill="hold"/>
                                        <p:tgtEl>
                                          <p:spTgt spid="12"/>
                                        </p:tgtEl>
                                        <p:attrNameLst>
                                          <p:attrName>ppt_x</p:attrName>
                                          <p:attrName>ppt_y</p:attrName>
                                        </p:attrNameLst>
                                      </p:cBhvr>
                                      <p:rCtr x="6408" y="0"/>
                                    </p:animMotion>
                                  </p:childTnLst>
                                </p:cTn>
                              </p:par>
                              <p:par>
                                <p:cTn id="11" presetID="42" presetClass="path" presetSubtype="0" decel="50000" fill="hold" grpId="0" nodeType="withEffect">
                                  <p:stCondLst>
                                    <p:cond delay="0"/>
                                  </p:stCondLst>
                                  <p:childTnLst>
                                    <p:animMotion origin="layout" path="M 3.90466E-6 -1.85185E-6 L 0.15811 -1.85185E-6 " pathEditMode="relative" rAng="0" ptsTypes="AA">
                                      <p:cBhvr>
                                        <p:cTn id="12" dur="750" fill="hold"/>
                                        <p:tgtEl>
                                          <p:spTgt spid="10"/>
                                        </p:tgtEl>
                                        <p:attrNameLst>
                                          <p:attrName>ppt_x</p:attrName>
                                          <p:attrName>ppt_y</p:attrName>
                                        </p:attrNameLst>
                                      </p:cBhvr>
                                      <p:rCtr x="7906" y="0"/>
                                    </p:animMotion>
                                  </p:childTnLst>
                                </p:cTn>
                              </p:par>
                              <p:par>
                                <p:cTn id="13" presetID="42" presetClass="path" presetSubtype="0" decel="50000" fill="hold" nodeType="withEffect">
                                  <p:stCondLst>
                                    <p:cond delay="0"/>
                                  </p:stCondLst>
                                  <p:childTnLst>
                                    <p:animMotion origin="layout" path="M -1.12269E-6 5.55112E-17 L 0.16293 0.01019 " pathEditMode="relative" rAng="0" ptsTypes="AA">
                                      <p:cBhvr>
                                        <p:cTn id="14" dur="750" fill="hold"/>
                                        <p:tgtEl>
                                          <p:spTgt spid="16"/>
                                        </p:tgtEl>
                                        <p:attrNameLst>
                                          <p:attrName>ppt_x</p:attrName>
                                          <p:attrName>ppt_y</p:attrName>
                                        </p:attrNameLst>
                                      </p:cBhvr>
                                      <p:rCtr x="7580" y="208"/>
                                    </p:animMotion>
                                  </p:childTnLst>
                                </p:cTn>
                              </p:par>
                              <p:par>
                                <p:cTn id="15" presetID="42" presetClass="path" presetSubtype="0" decel="50000" fill="hold" nodeType="withEffect">
                                  <p:stCondLst>
                                    <p:cond delay="0"/>
                                  </p:stCondLst>
                                  <p:childTnLst>
                                    <p:animMotion origin="layout" path="M -2.65173E-6 -1.11111E-6 L 0.14418 -1.11111E-6 " pathEditMode="relative" rAng="0" ptsTypes="AA">
                                      <p:cBhvr>
                                        <p:cTn id="16" dur="750" fill="hold"/>
                                        <p:tgtEl>
                                          <p:spTgt spid="14"/>
                                        </p:tgtEl>
                                        <p:attrNameLst>
                                          <p:attrName>ppt_x</p:attrName>
                                          <p:attrName>ppt_y</p:attrName>
                                        </p:attrNameLst>
                                      </p:cBhvr>
                                      <p:rCtr x="7202" y="0"/>
                                    </p:animMotion>
                                  </p:childTnLst>
                                </p:cTn>
                              </p:par>
                              <p:par>
                                <p:cTn id="17" presetID="42" presetClass="path" presetSubtype="0" decel="50000" fill="hold" nodeType="withEffect">
                                  <p:stCondLst>
                                    <p:cond delay="0"/>
                                  </p:stCondLst>
                                  <p:childTnLst>
                                    <p:animMotion origin="layout" path="M -2.87314E-6 -2.59259E-6 L 0.18456 0.00023 " pathEditMode="relative" rAng="0" ptsTypes="AA">
                                      <p:cBhvr>
                                        <p:cTn id="18" dur="750" fill="hold"/>
                                        <p:tgtEl>
                                          <p:spTgt spid="11"/>
                                        </p:tgtEl>
                                        <p:attrNameLst>
                                          <p:attrName>ppt_x</p:attrName>
                                          <p:attrName>ppt_y</p:attrName>
                                        </p:attrNameLst>
                                      </p:cBhvr>
                                      <p:rCtr x="9221" y="0"/>
                                    </p:animMotion>
                                  </p:childTnLst>
                                </p:cTn>
                              </p:par>
                              <p:par>
                                <p:cTn id="19" presetID="42" presetClass="path" presetSubtype="0" decel="50000" fill="hold" nodeType="withEffect">
                                  <p:stCondLst>
                                    <p:cond delay="0"/>
                                  </p:stCondLst>
                                  <p:childTnLst>
                                    <p:animMotion origin="layout" path="M 6.17348E-7 -4.81481E-6 L 0.18898 -4.81481E-6 " pathEditMode="relative" rAng="0" ptsTypes="AA">
                                      <p:cBhvr>
                                        <p:cTn id="20" dur="750" fill="hold"/>
                                        <p:tgtEl>
                                          <p:spTgt spid="6"/>
                                        </p:tgtEl>
                                        <p:attrNameLst>
                                          <p:attrName>ppt_x</p:attrName>
                                          <p:attrName>ppt_y</p:attrName>
                                        </p:attrNameLst>
                                      </p:cBhvr>
                                      <p:rCtr x="9443" y="0"/>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05BC0D0E-A61E-6940-BD37-15A3D388D566}"/>
              </a:ext>
            </a:extLst>
          </p:cNvPr>
          <p:cNvGraphicFramePr>
            <a:graphicFrameLocks noGrp="1"/>
          </p:cNvGraphicFramePr>
          <p:nvPr/>
        </p:nvGraphicFramePr>
        <p:xfrm>
          <a:off x="576643" y="1408195"/>
          <a:ext cx="11139761" cy="4743730"/>
        </p:xfrm>
        <a:graphic>
          <a:graphicData uri="http://schemas.openxmlformats.org/drawingml/2006/table">
            <a:tbl>
              <a:tblPr>
                <a:tableStyleId>{EB9631B5-78F2-41C9-869B-9F39066F8104}</a:tableStyleId>
              </a:tblPr>
              <a:tblGrid>
                <a:gridCol w="11139761">
                  <a:extLst>
                    <a:ext uri="{9D8B030D-6E8A-4147-A177-3AD203B41FA5}">
                      <a16:colId xmlns:a16="http://schemas.microsoft.com/office/drawing/2014/main" val="2568574486"/>
                    </a:ext>
                  </a:extLst>
                </a:gridCol>
              </a:tblGrid>
              <a:tr h="1265455">
                <a:tc>
                  <a:txBody>
                    <a:bodyPr/>
                    <a:lstStyle/>
                    <a:p>
                      <a:pPr algn="l"/>
                      <a:r>
                        <a:rPr lang="en-US" sz="2400" dirty="0">
                          <a:solidFill>
                            <a:schemeClr val="accent2"/>
                          </a:solidFill>
                        </a:rPr>
                        <a:t>Any Device</a:t>
                      </a:r>
                    </a:p>
                  </a:txBody>
                  <a:tcPr marL="274249" marR="137124" marT="137124" marB="137124" anchor="ctr">
                    <a:lnL>
                      <a:noFill/>
                    </a:lnL>
                    <a:lnR>
                      <a:noFill/>
                    </a:lnR>
                    <a:lnT w="254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68263072"/>
                  </a:ext>
                </a:extLst>
              </a:tr>
              <a:tr h="1404688">
                <a:tc>
                  <a:txBody>
                    <a:bodyPr/>
                    <a:lstStyle/>
                    <a:p>
                      <a:pPr algn="l"/>
                      <a:r>
                        <a:rPr lang="en-US" sz="2400" dirty="0">
                          <a:solidFill>
                            <a:schemeClr val="accent2"/>
                          </a:solidFill>
                        </a:rPr>
                        <a:t>Any App</a:t>
                      </a:r>
                    </a:p>
                  </a:txBody>
                  <a:tcPr marL="274249" marR="137124" marT="137124" marB="137124" anchor="ctr">
                    <a:lnL>
                      <a:noFill/>
                    </a:lnL>
                    <a:lnR>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4665276"/>
                  </a:ext>
                </a:extLst>
              </a:tr>
              <a:tr h="2073587">
                <a:tc>
                  <a:txBody>
                    <a:bodyPr/>
                    <a:lstStyle/>
                    <a:p>
                      <a:pPr algn="l"/>
                      <a:r>
                        <a:rPr lang="en-US" sz="2400" dirty="0">
                          <a:solidFill>
                            <a:schemeClr val="accent2"/>
                          </a:solidFill>
                        </a:rPr>
                        <a:t>Any Cloud</a:t>
                      </a:r>
                    </a:p>
                  </a:txBody>
                  <a:tcPr marL="274249" marR="137124" marT="137124" marB="137124" anchor="ctr">
                    <a:lnL>
                      <a:noFill/>
                    </a:lnL>
                    <a:lnR>
                      <a:noFill/>
                    </a:lnR>
                    <a:lnT w="76200" cap="flat" cmpd="sng" algn="ctr">
                      <a:solidFill>
                        <a:schemeClr val="bg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84000780"/>
                  </a:ext>
                </a:extLst>
              </a:tr>
            </a:tbl>
          </a:graphicData>
        </a:graphic>
      </p:graphicFrame>
      <p:grpSp>
        <p:nvGrpSpPr>
          <p:cNvPr id="456" name="Group 455">
            <a:extLst>
              <a:ext uri="{FF2B5EF4-FFF2-40B4-BE49-F238E27FC236}">
                <a16:creationId xmlns:a16="http://schemas.microsoft.com/office/drawing/2014/main" id="{24DB2F70-F829-2C4B-9850-84A3D84BC978}"/>
              </a:ext>
            </a:extLst>
          </p:cNvPr>
          <p:cNvGrpSpPr/>
          <p:nvPr/>
        </p:nvGrpSpPr>
        <p:grpSpPr>
          <a:xfrm>
            <a:off x="6201224" y="4644503"/>
            <a:ext cx="1428809" cy="930738"/>
            <a:chOff x="3656950" y="1799344"/>
            <a:chExt cx="5344786" cy="3481658"/>
          </a:xfrm>
        </p:grpSpPr>
        <p:sp>
          <p:nvSpPr>
            <p:cNvPr id="457" name="Rectangle 456">
              <a:extLst>
                <a:ext uri="{FF2B5EF4-FFF2-40B4-BE49-F238E27FC236}">
                  <a16:creationId xmlns:a16="http://schemas.microsoft.com/office/drawing/2014/main" id="{284AF9B5-47EE-1740-9E6C-1FCEB4FBD799}"/>
                </a:ext>
              </a:extLst>
            </p:cNvPr>
            <p:cNvSpPr/>
            <p:nvPr/>
          </p:nvSpPr>
          <p:spPr>
            <a:xfrm>
              <a:off x="6584456" y="2054771"/>
              <a:ext cx="170978" cy="17097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458" name="Rectangle 457">
              <a:extLst>
                <a:ext uri="{FF2B5EF4-FFF2-40B4-BE49-F238E27FC236}">
                  <a16:creationId xmlns:a16="http://schemas.microsoft.com/office/drawing/2014/main" id="{E16ACFB0-4C65-8E42-8A18-AD2BFAB1B4D3}"/>
                </a:ext>
              </a:extLst>
            </p:cNvPr>
            <p:cNvSpPr/>
            <p:nvPr/>
          </p:nvSpPr>
          <p:spPr>
            <a:xfrm rot="5400000">
              <a:off x="6930187" y="4696363"/>
              <a:ext cx="99465"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459" name="Rectangle 458">
              <a:extLst>
                <a:ext uri="{FF2B5EF4-FFF2-40B4-BE49-F238E27FC236}">
                  <a16:creationId xmlns:a16="http://schemas.microsoft.com/office/drawing/2014/main" id="{3C0D2C7F-CE28-794C-9756-6DC34E01E808}"/>
                </a:ext>
              </a:extLst>
            </p:cNvPr>
            <p:cNvSpPr/>
            <p:nvPr/>
          </p:nvSpPr>
          <p:spPr>
            <a:xfrm>
              <a:off x="6539125" y="2413529"/>
              <a:ext cx="150033" cy="15003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460" name="Rectangle 459">
              <a:extLst>
                <a:ext uri="{FF2B5EF4-FFF2-40B4-BE49-F238E27FC236}">
                  <a16:creationId xmlns:a16="http://schemas.microsoft.com/office/drawing/2014/main" id="{CCCFF54B-AD5E-4842-B75A-95CFDEF59529}"/>
                </a:ext>
              </a:extLst>
            </p:cNvPr>
            <p:cNvSpPr/>
            <p:nvPr/>
          </p:nvSpPr>
          <p:spPr>
            <a:xfrm>
              <a:off x="4249799" y="3471394"/>
              <a:ext cx="164428" cy="1644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461" name="Rectangle 460">
              <a:extLst>
                <a:ext uri="{FF2B5EF4-FFF2-40B4-BE49-F238E27FC236}">
                  <a16:creationId xmlns:a16="http://schemas.microsoft.com/office/drawing/2014/main" id="{C89E20FA-78CA-DB4C-B040-05418EE1ABE9}"/>
                </a:ext>
              </a:extLst>
            </p:cNvPr>
            <p:cNvSpPr/>
            <p:nvPr/>
          </p:nvSpPr>
          <p:spPr>
            <a:xfrm>
              <a:off x="4700781" y="3834091"/>
              <a:ext cx="151457" cy="15145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462" name="Rectangle 461">
              <a:extLst>
                <a:ext uri="{FF2B5EF4-FFF2-40B4-BE49-F238E27FC236}">
                  <a16:creationId xmlns:a16="http://schemas.microsoft.com/office/drawing/2014/main" id="{145361F8-BDDE-ED4F-99AB-81A8D266A8FF}"/>
                </a:ext>
              </a:extLst>
            </p:cNvPr>
            <p:cNvSpPr/>
            <p:nvPr/>
          </p:nvSpPr>
          <p:spPr>
            <a:xfrm>
              <a:off x="6059090" y="3347147"/>
              <a:ext cx="213214" cy="2132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463" name="Rectangle 462">
              <a:extLst>
                <a:ext uri="{FF2B5EF4-FFF2-40B4-BE49-F238E27FC236}">
                  <a16:creationId xmlns:a16="http://schemas.microsoft.com/office/drawing/2014/main" id="{3E29FF4B-DF14-A64C-A09A-AE719E949578}"/>
                </a:ext>
              </a:extLst>
            </p:cNvPr>
            <p:cNvSpPr/>
            <p:nvPr/>
          </p:nvSpPr>
          <p:spPr>
            <a:xfrm>
              <a:off x="6546032" y="3650416"/>
              <a:ext cx="213214" cy="2132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497" name="Rectangle 496">
              <a:extLst>
                <a:ext uri="{FF2B5EF4-FFF2-40B4-BE49-F238E27FC236}">
                  <a16:creationId xmlns:a16="http://schemas.microsoft.com/office/drawing/2014/main" id="{D4BA4B51-9D56-264F-9C65-45F8767CACBC}"/>
                </a:ext>
              </a:extLst>
            </p:cNvPr>
            <p:cNvSpPr/>
            <p:nvPr/>
          </p:nvSpPr>
          <p:spPr>
            <a:xfrm>
              <a:off x="8437101" y="3432247"/>
              <a:ext cx="213215" cy="2132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499" name="Rectangle 498">
              <a:extLst>
                <a:ext uri="{FF2B5EF4-FFF2-40B4-BE49-F238E27FC236}">
                  <a16:creationId xmlns:a16="http://schemas.microsoft.com/office/drawing/2014/main" id="{3DD8847E-257D-8B43-8E5C-F4D679AA36B0}"/>
                </a:ext>
              </a:extLst>
            </p:cNvPr>
            <p:cNvSpPr/>
            <p:nvPr/>
          </p:nvSpPr>
          <p:spPr>
            <a:xfrm>
              <a:off x="8634058" y="3227651"/>
              <a:ext cx="131523" cy="1315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00" name="Rectangle 499">
              <a:extLst>
                <a:ext uri="{FF2B5EF4-FFF2-40B4-BE49-F238E27FC236}">
                  <a16:creationId xmlns:a16="http://schemas.microsoft.com/office/drawing/2014/main" id="{83B2C44F-75A9-0A45-9D2C-20DA8566A985}"/>
                </a:ext>
              </a:extLst>
            </p:cNvPr>
            <p:cNvSpPr/>
            <p:nvPr/>
          </p:nvSpPr>
          <p:spPr>
            <a:xfrm>
              <a:off x="6178849" y="3661326"/>
              <a:ext cx="295674" cy="29567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01" name="Rectangle 500">
              <a:extLst>
                <a:ext uri="{FF2B5EF4-FFF2-40B4-BE49-F238E27FC236}">
                  <a16:creationId xmlns:a16="http://schemas.microsoft.com/office/drawing/2014/main" id="{4FA3938A-3657-7F45-8085-43DCE03C13C3}"/>
                </a:ext>
              </a:extLst>
            </p:cNvPr>
            <p:cNvSpPr/>
            <p:nvPr/>
          </p:nvSpPr>
          <p:spPr>
            <a:xfrm>
              <a:off x="4341983" y="3552179"/>
              <a:ext cx="213214" cy="21321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02" name="Rectangle 501">
              <a:extLst>
                <a:ext uri="{FF2B5EF4-FFF2-40B4-BE49-F238E27FC236}">
                  <a16:creationId xmlns:a16="http://schemas.microsoft.com/office/drawing/2014/main" id="{F518DFBC-9F64-4140-B1F7-BACA56583AE7}"/>
                </a:ext>
              </a:extLst>
            </p:cNvPr>
            <p:cNvSpPr/>
            <p:nvPr/>
          </p:nvSpPr>
          <p:spPr>
            <a:xfrm>
              <a:off x="5121330" y="3664205"/>
              <a:ext cx="235202" cy="23520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03" name="Rectangle 502">
              <a:extLst>
                <a:ext uri="{FF2B5EF4-FFF2-40B4-BE49-F238E27FC236}">
                  <a16:creationId xmlns:a16="http://schemas.microsoft.com/office/drawing/2014/main" id="{09090A47-EBDF-124B-A013-9BD0F52A60C3}"/>
                </a:ext>
              </a:extLst>
            </p:cNvPr>
            <p:cNvSpPr/>
            <p:nvPr/>
          </p:nvSpPr>
          <p:spPr>
            <a:xfrm>
              <a:off x="5036515" y="3560543"/>
              <a:ext cx="235202" cy="23520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51" name="Rectangle 550">
              <a:extLst>
                <a:ext uri="{FF2B5EF4-FFF2-40B4-BE49-F238E27FC236}">
                  <a16:creationId xmlns:a16="http://schemas.microsoft.com/office/drawing/2014/main" id="{B60CE366-961B-3040-87EC-1CEE4609986D}"/>
                </a:ext>
              </a:extLst>
            </p:cNvPr>
            <p:cNvSpPr/>
            <p:nvPr/>
          </p:nvSpPr>
          <p:spPr>
            <a:xfrm>
              <a:off x="7700734" y="3569262"/>
              <a:ext cx="213214" cy="21321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52" name="Rectangle 551">
              <a:extLst>
                <a:ext uri="{FF2B5EF4-FFF2-40B4-BE49-F238E27FC236}">
                  <a16:creationId xmlns:a16="http://schemas.microsoft.com/office/drawing/2014/main" id="{2902FC26-A298-D84C-A029-B944D3223D51}"/>
                </a:ext>
              </a:extLst>
            </p:cNvPr>
            <p:cNvSpPr/>
            <p:nvPr/>
          </p:nvSpPr>
          <p:spPr>
            <a:xfrm>
              <a:off x="7705772" y="3893343"/>
              <a:ext cx="154306" cy="15430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53" name="Rectangle 552">
              <a:extLst>
                <a:ext uri="{FF2B5EF4-FFF2-40B4-BE49-F238E27FC236}">
                  <a16:creationId xmlns:a16="http://schemas.microsoft.com/office/drawing/2014/main" id="{140A8B1D-292C-1B45-A6C3-1EE3AEFB26B4}"/>
                </a:ext>
              </a:extLst>
            </p:cNvPr>
            <p:cNvSpPr/>
            <p:nvPr/>
          </p:nvSpPr>
          <p:spPr>
            <a:xfrm>
              <a:off x="8466083" y="3839237"/>
              <a:ext cx="213214" cy="21321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54" name="Rectangle 553">
              <a:extLst>
                <a:ext uri="{FF2B5EF4-FFF2-40B4-BE49-F238E27FC236}">
                  <a16:creationId xmlns:a16="http://schemas.microsoft.com/office/drawing/2014/main" id="{A2995BA5-A524-254F-8703-5A896E482739}"/>
                </a:ext>
              </a:extLst>
            </p:cNvPr>
            <p:cNvSpPr/>
            <p:nvPr/>
          </p:nvSpPr>
          <p:spPr>
            <a:xfrm>
              <a:off x="6106100" y="1799344"/>
              <a:ext cx="213214" cy="21321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55" name="Rectangle 554">
              <a:extLst>
                <a:ext uri="{FF2B5EF4-FFF2-40B4-BE49-F238E27FC236}">
                  <a16:creationId xmlns:a16="http://schemas.microsoft.com/office/drawing/2014/main" id="{D1C6DA20-FD39-BA4B-9F6E-708C37007816}"/>
                </a:ext>
              </a:extLst>
            </p:cNvPr>
            <p:cNvSpPr/>
            <p:nvPr/>
          </p:nvSpPr>
          <p:spPr>
            <a:xfrm>
              <a:off x="8271270" y="3987961"/>
              <a:ext cx="141375" cy="1413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56" name="Rectangle 555">
              <a:extLst>
                <a:ext uri="{FF2B5EF4-FFF2-40B4-BE49-F238E27FC236}">
                  <a16:creationId xmlns:a16="http://schemas.microsoft.com/office/drawing/2014/main" id="{DFBBF57B-AB45-3642-8721-5AF93F2F327F}"/>
                </a:ext>
              </a:extLst>
            </p:cNvPr>
            <p:cNvSpPr/>
            <p:nvPr/>
          </p:nvSpPr>
          <p:spPr>
            <a:xfrm>
              <a:off x="7039205" y="3385245"/>
              <a:ext cx="268879" cy="26887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57" name="Rectangle 556">
              <a:extLst>
                <a:ext uri="{FF2B5EF4-FFF2-40B4-BE49-F238E27FC236}">
                  <a16:creationId xmlns:a16="http://schemas.microsoft.com/office/drawing/2014/main" id="{F9741A86-B0CD-5B41-9E77-F1C7EE97B6AC}"/>
                </a:ext>
              </a:extLst>
            </p:cNvPr>
            <p:cNvSpPr/>
            <p:nvPr/>
          </p:nvSpPr>
          <p:spPr>
            <a:xfrm>
              <a:off x="4388996" y="3170596"/>
              <a:ext cx="223990" cy="22399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58" name="Rectangle 557">
              <a:extLst>
                <a:ext uri="{FF2B5EF4-FFF2-40B4-BE49-F238E27FC236}">
                  <a16:creationId xmlns:a16="http://schemas.microsoft.com/office/drawing/2014/main" id="{727B202F-4B0B-7A4D-97D4-1B8FB3521F9A}"/>
                </a:ext>
              </a:extLst>
            </p:cNvPr>
            <p:cNvSpPr/>
            <p:nvPr/>
          </p:nvSpPr>
          <p:spPr>
            <a:xfrm>
              <a:off x="5741638" y="3403267"/>
              <a:ext cx="141374" cy="1413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59" name="Rectangle 558">
              <a:extLst>
                <a:ext uri="{FF2B5EF4-FFF2-40B4-BE49-F238E27FC236}">
                  <a16:creationId xmlns:a16="http://schemas.microsoft.com/office/drawing/2014/main" id="{6FC78830-4A06-B04B-B97F-6B466AEA9AB6}"/>
                </a:ext>
              </a:extLst>
            </p:cNvPr>
            <p:cNvSpPr/>
            <p:nvPr/>
          </p:nvSpPr>
          <p:spPr>
            <a:xfrm>
              <a:off x="4287221" y="4180663"/>
              <a:ext cx="141374" cy="1413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60" name="Rectangle 559">
              <a:extLst>
                <a:ext uri="{FF2B5EF4-FFF2-40B4-BE49-F238E27FC236}">
                  <a16:creationId xmlns:a16="http://schemas.microsoft.com/office/drawing/2014/main" id="{4A81F6C8-66E0-624C-BD37-AC82DC7B0A6E}"/>
                </a:ext>
              </a:extLst>
            </p:cNvPr>
            <p:cNvSpPr/>
            <p:nvPr/>
          </p:nvSpPr>
          <p:spPr>
            <a:xfrm>
              <a:off x="7266531" y="3816169"/>
              <a:ext cx="141374" cy="1413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61" name="Rectangle 560">
              <a:extLst>
                <a:ext uri="{FF2B5EF4-FFF2-40B4-BE49-F238E27FC236}">
                  <a16:creationId xmlns:a16="http://schemas.microsoft.com/office/drawing/2014/main" id="{F6129218-1CCA-374A-BD17-20B95BCB2F82}"/>
                </a:ext>
              </a:extLst>
            </p:cNvPr>
            <p:cNvSpPr/>
            <p:nvPr/>
          </p:nvSpPr>
          <p:spPr>
            <a:xfrm>
              <a:off x="5834051" y="3728651"/>
              <a:ext cx="99464" cy="9946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62" name="Rectangle 561">
              <a:extLst>
                <a:ext uri="{FF2B5EF4-FFF2-40B4-BE49-F238E27FC236}">
                  <a16:creationId xmlns:a16="http://schemas.microsoft.com/office/drawing/2014/main" id="{6F5349C0-DA88-DB4E-AC10-A9A12772CE4E}"/>
                </a:ext>
              </a:extLst>
            </p:cNvPr>
            <p:cNvSpPr/>
            <p:nvPr/>
          </p:nvSpPr>
          <p:spPr>
            <a:xfrm>
              <a:off x="6470776" y="3385231"/>
              <a:ext cx="99464" cy="9946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63" name="Rectangle 562">
              <a:extLst>
                <a:ext uri="{FF2B5EF4-FFF2-40B4-BE49-F238E27FC236}">
                  <a16:creationId xmlns:a16="http://schemas.microsoft.com/office/drawing/2014/main" id="{AE47F7DE-DB71-034E-B155-2A82A2E58B19}"/>
                </a:ext>
              </a:extLst>
            </p:cNvPr>
            <p:cNvSpPr/>
            <p:nvPr/>
          </p:nvSpPr>
          <p:spPr>
            <a:xfrm>
              <a:off x="7858700" y="3464436"/>
              <a:ext cx="150110" cy="1501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64" name="Rectangle 563">
              <a:extLst>
                <a:ext uri="{FF2B5EF4-FFF2-40B4-BE49-F238E27FC236}">
                  <a16:creationId xmlns:a16="http://schemas.microsoft.com/office/drawing/2014/main" id="{D8BE1791-702B-CD40-8A37-5C0BFE18DAE2}"/>
                </a:ext>
              </a:extLst>
            </p:cNvPr>
            <p:cNvSpPr/>
            <p:nvPr/>
          </p:nvSpPr>
          <p:spPr>
            <a:xfrm>
              <a:off x="8202158" y="3543564"/>
              <a:ext cx="99464"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71" name="Rectangle 570">
              <a:extLst>
                <a:ext uri="{FF2B5EF4-FFF2-40B4-BE49-F238E27FC236}">
                  <a16:creationId xmlns:a16="http://schemas.microsoft.com/office/drawing/2014/main" id="{E921BDE6-442A-1548-8AF6-ECBA72F69AF9}"/>
                </a:ext>
              </a:extLst>
            </p:cNvPr>
            <p:cNvSpPr/>
            <p:nvPr/>
          </p:nvSpPr>
          <p:spPr>
            <a:xfrm>
              <a:off x="6275479" y="3015374"/>
              <a:ext cx="99464"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72" name="Rectangle 571">
              <a:extLst>
                <a:ext uri="{FF2B5EF4-FFF2-40B4-BE49-F238E27FC236}">
                  <a16:creationId xmlns:a16="http://schemas.microsoft.com/office/drawing/2014/main" id="{5DB1E33F-19EC-3749-AB41-0B426AF509F4}"/>
                </a:ext>
              </a:extLst>
            </p:cNvPr>
            <p:cNvSpPr/>
            <p:nvPr/>
          </p:nvSpPr>
          <p:spPr>
            <a:xfrm>
              <a:off x="6483306" y="3617596"/>
              <a:ext cx="99464" cy="9946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74" name="Rectangle 573">
              <a:extLst>
                <a:ext uri="{FF2B5EF4-FFF2-40B4-BE49-F238E27FC236}">
                  <a16:creationId xmlns:a16="http://schemas.microsoft.com/office/drawing/2014/main" id="{E35FBD63-6E79-DC4A-915D-AB9CE2CD4E08}"/>
                </a:ext>
              </a:extLst>
            </p:cNvPr>
            <p:cNvSpPr/>
            <p:nvPr/>
          </p:nvSpPr>
          <p:spPr>
            <a:xfrm>
              <a:off x="5512350" y="3768593"/>
              <a:ext cx="150033" cy="1500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75" name="Rectangle 574">
              <a:extLst>
                <a:ext uri="{FF2B5EF4-FFF2-40B4-BE49-F238E27FC236}">
                  <a16:creationId xmlns:a16="http://schemas.microsoft.com/office/drawing/2014/main" id="{85ABC9B3-EE1B-5F45-818D-F9F801FE09FF}"/>
                </a:ext>
              </a:extLst>
            </p:cNvPr>
            <p:cNvSpPr/>
            <p:nvPr/>
          </p:nvSpPr>
          <p:spPr>
            <a:xfrm>
              <a:off x="8182801" y="3754553"/>
              <a:ext cx="141375" cy="1413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77" name="Rectangle 576">
              <a:extLst>
                <a:ext uri="{FF2B5EF4-FFF2-40B4-BE49-F238E27FC236}">
                  <a16:creationId xmlns:a16="http://schemas.microsoft.com/office/drawing/2014/main" id="{0BF94843-1334-2A4D-96FC-584259992237}"/>
                </a:ext>
              </a:extLst>
            </p:cNvPr>
            <p:cNvSpPr/>
            <p:nvPr/>
          </p:nvSpPr>
          <p:spPr>
            <a:xfrm>
              <a:off x="8808914" y="4090234"/>
              <a:ext cx="192822" cy="19282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78" name="Rectangle 577">
              <a:extLst>
                <a:ext uri="{FF2B5EF4-FFF2-40B4-BE49-F238E27FC236}">
                  <a16:creationId xmlns:a16="http://schemas.microsoft.com/office/drawing/2014/main" id="{C01DC037-E5E8-6D43-9EB1-64AFDFFE57DF}"/>
                </a:ext>
              </a:extLst>
            </p:cNvPr>
            <p:cNvSpPr/>
            <p:nvPr/>
          </p:nvSpPr>
          <p:spPr>
            <a:xfrm>
              <a:off x="5449627" y="3453146"/>
              <a:ext cx="99464" cy="9946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85" name="Rectangle 584">
              <a:extLst>
                <a:ext uri="{FF2B5EF4-FFF2-40B4-BE49-F238E27FC236}">
                  <a16:creationId xmlns:a16="http://schemas.microsoft.com/office/drawing/2014/main" id="{CFEAE8C3-76E3-6F48-8713-0C033F0DFAE5}"/>
                </a:ext>
              </a:extLst>
            </p:cNvPr>
            <p:cNvSpPr/>
            <p:nvPr/>
          </p:nvSpPr>
          <p:spPr>
            <a:xfrm>
              <a:off x="5998500" y="3879477"/>
              <a:ext cx="150822" cy="150822"/>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86" name="Rectangle 585">
              <a:extLst>
                <a:ext uri="{FF2B5EF4-FFF2-40B4-BE49-F238E27FC236}">
                  <a16:creationId xmlns:a16="http://schemas.microsoft.com/office/drawing/2014/main" id="{B38D2309-749B-1C47-AC36-04200008CF7A}"/>
                </a:ext>
              </a:extLst>
            </p:cNvPr>
            <p:cNvSpPr/>
            <p:nvPr/>
          </p:nvSpPr>
          <p:spPr>
            <a:xfrm>
              <a:off x="7994837" y="3991976"/>
              <a:ext cx="99463" cy="9946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87" name="Rectangle 586">
              <a:extLst>
                <a:ext uri="{FF2B5EF4-FFF2-40B4-BE49-F238E27FC236}">
                  <a16:creationId xmlns:a16="http://schemas.microsoft.com/office/drawing/2014/main" id="{04A3D43A-158D-9E41-8AD8-861E088544B8}"/>
                </a:ext>
              </a:extLst>
            </p:cNvPr>
            <p:cNvSpPr/>
            <p:nvPr/>
          </p:nvSpPr>
          <p:spPr>
            <a:xfrm>
              <a:off x="7987608" y="3736649"/>
              <a:ext cx="99464"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88" name="Rectangle 587">
              <a:extLst>
                <a:ext uri="{FF2B5EF4-FFF2-40B4-BE49-F238E27FC236}">
                  <a16:creationId xmlns:a16="http://schemas.microsoft.com/office/drawing/2014/main" id="{0CF869B8-CC08-3F47-B8D6-7B931BE219A1}"/>
                </a:ext>
              </a:extLst>
            </p:cNvPr>
            <p:cNvSpPr/>
            <p:nvPr/>
          </p:nvSpPr>
          <p:spPr>
            <a:xfrm>
              <a:off x="6746951" y="5003754"/>
              <a:ext cx="99464"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89" name="Rectangle 588">
              <a:extLst>
                <a:ext uri="{FF2B5EF4-FFF2-40B4-BE49-F238E27FC236}">
                  <a16:creationId xmlns:a16="http://schemas.microsoft.com/office/drawing/2014/main" id="{833346FA-176E-E34C-803E-08D1E9C8733E}"/>
                </a:ext>
              </a:extLst>
            </p:cNvPr>
            <p:cNvSpPr/>
            <p:nvPr/>
          </p:nvSpPr>
          <p:spPr>
            <a:xfrm>
              <a:off x="8752481" y="3661413"/>
              <a:ext cx="229782" cy="2297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90" name="Rectangle 589">
              <a:extLst>
                <a:ext uri="{FF2B5EF4-FFF2-40B4-BE49-F238E27FC236}">
                  <a16:creationId xmlns:a16="http://schemas.microsoft.com/office/drawing/2014/main" id="{9BDECE62-D083-AF42-84EF-278461B3BD69}"/>
                </a:ext>
              </a:extLst>
            </p:cNvPr>
            <p:cNvSpPr/>
            <p:nvPr/>
          </p:nvSpPr>
          <p:spPr>
            <a:xfrm>
              <a:off x="8327114" y="3180339"/>
              <a:ext cx="139126" cy="13912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591" name="Rectangle 590">
              <a:extLst>
                <a:ext uri="{FF2B5EF4-FFF2-40B4-BE49-F238E27FC236}">
                  <a16:creationId xmlns:a16="http://schemas.microsoft.com/office/drawing/2014/main" id="{08F5B9C4-039C-5744-A200-25DBD112C6DA}"/>
                </a:ext>
              </a:extLst>
            </p:cNvPr>
            <p:cNvSpPr/>
            <p:nvPr/>
          </p:nvSpPr>
          <p:spPr>
            <a:xfrm>
              <a:off x="4061418" y="3254526"/>
              <a:ext cx="99464" cy="9946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15" name="Rectangle 614">
              <a:extLst>
                <a:ext uri="{FF2B5EF4-FFF2-40B4-BE49-F238E27FC236}">
                  <a16:creationId xmlns:a16="http://schemas.microsoft.com/office/drawing/2014/main" id="{F42CA424-C7EC-5344-B555-E6EE0B649B37}"/>
                </a:ext>
              </a:extLst>
            </p:cNvPr>
            <p:cNvSpPr/>
            <p:nvPr/>
          </p:nvSpPr>
          <p:spPr>
            <a:xfrm>
              <a:off x="4312007" y="3900934"/>
              <a:ext cx="99464" cy="9946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16" name="Rectangle 615">
              <a:extLst>
                <a:ext uri="{FF2B5EF4-FFF2-40B4-BE49-F238E27FC236}">
                  <a16:creationId xmlns:a16="http://schemas.microsoft.com/office/drawing/2014/main" id="{210DB1B2-BAA9-C846-870A-C6FF70557E0C}"/>
                </a:ext>
              </a:extLst>
            </p:cNvPr>
            <p:cNvSpPr/>
            <p:nvPr/>
          </p:nvSpPr>
          <p:spPr>
            <a:xfrm>
              <a:off x="4724911" y="3536440"/>
              <a:ext cx="99464" cy="9946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17" name="Rectangle 616">
              <a:extLst>
                <a:ext uri="{FF2B5EF4-FFF2-40B4-BE49-F238E27FC236}">
                  <a16:creationId xmlns:a16="http://schemas.microsoft.com/office/drawing/2014/main" id="{56D598B0-ACDF-5E44-B76D-EEC906B79EF7}"/>
                </a:ext>
              </a:extLst>
            </p:cNvPr>
            <p:cNvSpPr/>
            <p:nvPr/>
          </p:nvSpPr>
          <p:spPr>
            <a:xfrm>
              <a:off x="6775471" y="3427944"/>
              <a:ext cx="99464" cy="994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18" name="Rectangle 617">
              <a:extLst>
                <a:ext uri="{FF2B5EF4-FFF2-40B4-BE49-F238E27FC236}">
                  <a16:creationId xmlns:a16="http://schemas.microsoft.com/office/drawing/2014/main" id="{B8F60DAB-5EF8-FB4E-AD7B-A3EBE52597FF}"/>
                </a:ext>
              </a:extLst>
            </p:cNvPr>
            <p:cNvSpPr/>
            <p:nvPr/>
          </p:nvSpPr>
          <p:spPr>
            <a:xfrm>
              <a:off x="6917851" y="3752571"/>
              <a:ext cx="99464" cy="994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19" name="Rectangle 618">
              <a:extLst>
                <a:ext uri="{FF2B5EF4-FFF2-40B4-BE49-F238E27FC236}">
                  <a16:creationId xmlns:a16="http://schemas.microsoft.com/office/drawing/2014/main" id="{75C94A02-6431-904C-A3FE-8EFFDA8818C9}"/>
                </a:ext>
              </a:extLst>
            </p:cNvPr>
            <p:cNvSpPr/>
            <p:nvPr/>
          </p:nvSpPr>
          <p:spPr>
            <a:xfrm>
              <a:off x="7444659" y="3578868"/>
              <a:ext cx="99464" cy="994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21" name="Rectangle 620">
              <a:extLst>
                <a:ext uri="{FF2B5EF4-FFF2-40B4-BE49-F238E27FC236}">
                  <a16:creationId xmlns:a16="http://schemas.microsoft.com/office/drawing/2014/main" id="{664B2C9D-51E4-7C45-A83E-F2DCAC5E6D38}"/>
                </a:ext>
              </a:extLst>
            </p:cNvPr>
            <p:cNvSpPr/>
            <p:nvPr/>
          </p:nvSpPr>
          <p:spPr>
            <a:xfrm>
              <a:off x="7510636" y="3742342"/>
              <a:ext cx="99464"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22" name="Rectangle 621">
              <a:extLst>
                <a:ext uri="{FF2B5EF4-FFF2-40B4-BE49-F238E27FC236}">
                  <a16:creationId xmlns:a16="http://schemas.microsoft.com/office/drawing/2014/main" id="{B16B6FF1-8883-194C-BA1C-D2A621133278}"/>
                </a:ext>
              </a:extLst>
            </p:cNvPr>
            <p:cNvSpPr/>
            <p:nvPr/>
          </p:nvSpPr>
          <p:spPr>
            <a:xfrm>
              <a:off x="7884616" y="3234505"/>
              <a:ext cx="99464"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23" name="Rectangle 622">
              <a:extLst>
                <a:ext uri="{FF2B5EF4-FFF2-40B4-BE49-F238E27FC236}">
                  <a16:creationId xmlns:a16="http://schemas.microsoft.com/office/drawing/2014/main" id="{02589020-CAC5-8649-9FD9-B25995A71617}"/>
                </a:ext>
              </a:extLst>
            </p:cNvPr>
            <p:cNvSpPr/>
            <p:nvPr/>
          </p:nvSpPr>
          <p:spPr>
            <a:xfrm>
              <a:off x="8223446" y="3350558"/>
              <a:ext cx="99464" cy="994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24" name="Rectangle 623">
              <a:extLst>
                <a:ext uri="{FF2B5EF4-FFF2-40B4-BE49-F238E27FC236}">
                  <a16:creationId xmlns:a16="http://schemas.microsoft.com/office/drawing/2014/main" id="{8BFED6A5-C1F8-DF4D-8BAB-328C17A6827F}"/>
                </a:ext>
              </a:extLst>
            </p:cNvPr>
            <p:cNvSpPr/>
            <p:nvPr/>
          </p:nvSpPr>
          <p:spPr>
            <a:xfrm rot="5400000">
              <a:off x="6287722" y="3790486"/>
              <a:ext cx="99465"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25" name="Rectangle 624">
              <a:extLst>
                <a:ext uri="{FF2B5EF4-FFF2-40B4-BE49-F238E27FC236}">
                  <a16:creationId xmlns:a16="http://schemas.microsoft.com/office/drawing/2014/main" id="{D2A209BC-4520-9A44-96BE-0BC126AC4E44}"/>
                </a:ext>
              </a:extLst>
            </p:cNvPr>
            <p:cNvSpPr/>
            <p:nvPr/>
          </p:nvSpPr>
          <p:spPr>
            <a:xfrm rot="5400000">
              <a:off x="6566866" y="4086717"/>
              <a:ext cx="213215" cy="2132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33" name="Rectangle 632">
              <a:extLst>
                <a:ext uri="{FF2B5EF4-FFF2-40B4-BE49-F238E27FC236}">
                  <a16:creationId xmlns:a16="http://schemas.microsoft.com/office/drawing/2014/main" id="{C14F61D0-46E8-B14B-A0E1-6DF6B49F0A37}"/>
                </a:ext>
              </a:extLst>
            </p:cNvPr>
            <p:cNvSpPr/>
            <p:nvPr/>
          </p:nvSpPr>
          <p:spPr>
            <a:xfrm rot="5400000">
              <a:off x="6682380" y="4451406"/>
              <a:ext cx="99465"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34" name="Rectangle 633">
              <a:extLst>
                <a:ext uri="{FF2B5EF4-FFF2-40B4-BE49-F238E27FC236}">
                  <a16:creationId xmlns:a16="http://schemas.microsoft.com/office/drawing/2014/main" id="{43A8B8A9-5C8B-9748-B0F0-C95B2E60D482}"/>
                </a:ext>
              </a:extLst>
            </p:cNvPr>
            <p:cNvSpPr/>
            <p:nvPr/>
          </p:nvSpPr>
          <p:spPr>
            <a:xfrm rot="5400000">
              <a:off x="6525495" y="4047485"/>
              <a:ext cx="99465"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35" name="Rectangle 634">
              <a:extLst>
                <a:ext uri="{FF2B5EF4-FFF2-40B4-BE49-F238E27FC236}">
                  <a16:creationId xmlns:a16="http://schemas.microsoft.com/office/drawing/2014/main" id="{570E8895-3175-C644-8C8D-A7DD4BE8D0ED}"/>
                </a:ext>
              </a:extLst>
            </p:cNvPr>
            <p:cNvSpPr/>
            <p:nvPr/>
          </p:nvSpPr>
          <p:spPr>
            <a:xfrm rot="5400000">
              <a:off x="6269497" y="4153843"/>
              <a:ext cx="99465"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36" name="Rectangle 635">
              <a:extLst>
                <a:ext uri="{FF2B5EF4-FFF2-40B4-BE49-F238E27FC236}">
                  <a16:creationId xmlns:a16="http://schemas.microsoft.com/office/drawing/2014/main" id="{C7D9B0DA-58A5-A44A-B193-86549D8AC5CA}"/>
                </a:ext>
              </a:extLst>
            </p:cNvPr>
            <p:cNvSpPr/>
            <p:nvPr/>
          </p:nvSpPr>
          <p:spPr>
            <a:xfrm rot="16200000">
              <a:off x="5885782" y="3081734"/>
              <a:ext cx="213215" cy="2132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37" name="Rectangle 636">
              <a:extLst>
                <a:ext uri="{FF2B5EF4-FFF2-40B4-BE49-F238E27FC236}">
                  <a16:creationId xmlns:a16="http://schemas.microsoft.com/office/drawing/2014/main" id="{F85232C5-F616-5044-A959-521A8B878F34}"/>
                </a:ext>
              </a:extLst>
            </p:cNvPr>
            <p:cNvSpPr/>
            <p:nvPr/>
          </p:nvSpPr>
          <p:spPr>
            <a:xfrm rot="16200000">
              <a:off x="6257394" y="2701577"/>
              <a:ext cx="213215" cy="2132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38" name="Rectangle 637">
              <a:extLst>
                <a:ext uri="{FF2B5EF4-FFF2-40B4-BE49-F238E27FC236}">
                  <a16:creationId xmlns:a16="http://schemas.microsoft.com/office/drawing/2014/main" id="{8B6D4608-E0A1-4843-AB68-AF59403C5ABB}"/>
                </a:ext>
              </a:extLst>
            </p:cNvPr>
            <p:cNvSpPr/>
            <p:nvPr/>
          </p:nvSpPr>
          <p:spPr>
            <a:xfrm rot="16200000">
              <a:off x="5757295" y="2362038"/>
              <a:ext cx="268880" cy="26887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639" name="Rectangle 638">
              <a:extLst>
                <a:ext uri="{FF2B5EF4-FFF2-40B4-BE49-F238E27FC236}">
                  <a16:creationId xmlns:a16="http://schemas.microsoft.com/office/drawing/2014/main" id="{BBAA8BD6-4874-6A46-A379-BA4C656F7DDC}"/>
                </a:ext>
              </a:extLst>
            </p:cNvPr>
            <p:cNvSpPr/>
            <p:nvPr/>
          </p:nvSpPr>
          <p:spPr>
            <a:xfrm rot="16200000">
              <a:off x="5629649" y="2220862"/>
              <a:ext cx="223993" cy="2239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45" name="Rectangle 744">
              <a:extLst>
                <a:ext uri="{FF2B5EF4-FFF2-40B4-BE49-F238E27FC236}">
                  <a16:creationId xmlns:a16="http://schemas.microsoft.com/office/drawing/2014/main" id="{4986C297-38DE-3842-B0B3-DD0F6DE8F9CA}"/>
                </a:ext>
              </a:extLst>
            </p:cNvPr>
            <p:cNvSpPr/>
            <p:nvPr/>
          </p:nvSpPr>
          <p:spPr>
            <a:xfrm rot="16200000">
              <a:off x="6307820" y="2245130"/>
              <a:ext cx="141375" cy="1413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46" name="Rectangle 745">
              <a:extLst>
                <a:ext uri="{FF2B5EF4-FFF2-40B4-BE49-F238E27FC236}">
                  <a16:creationId xmlns:a16="http://schemas.microsoft.com/office/drawing/2014/main" id="{05A47CC4-8476-494D-937C-6AD0E5B8B5FF}"/>
                </a:ext>
              </a:extLst>
            </p:cNvPr>
            <p:cNvSpPr/>
            <p:nvPr/>
          </p:nvSpPr>
          <p:spPr>
            <a:xfrm rot="16200000">
              <a:off x="5923866" y="2783799"/>
              <a:ext cx="99466" cy="9946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47" name="Rectangle 746">
              <a:extLst>
                <a:ext uri="{FF2B5EF4-FFF2-40B4-BE49-F238E27FC236}">
                  <a16:creationId xmlns:a16="http://schemas.microsoft.com/office/drawing/2014/main" id="{49892085-C26F-9748-A15B-5750619FF231}"/>
                </a:ext>
              </a:extLst>
            </p:cNvPr>
            <p:cNvSpPr/>
            <p:nvPr/>
          </p:nvSpPr>
          <p:spPr>
            <a:xfrm rot="16200000">
              <a:off x="6020074" y="2157419"/>
              <a:ext cx="99467" cy="9946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48" name="Rectangle 747">
              <a:extLst>
                <a:ext uri="{FF2B5EF4-FFF2-40B4-BE49-F238E27FC236}">
                  <a16:creationId xmlns:a16="http://schemas.microsoft.com/office/drawing/2014/main" id="{F1720F38-8269-804F-B15A-A3EA86A5EE80}"/>
                </a:ext>
              </a:extLst>
            </p:cNvPr>
            <p:cNvSpPr/>
            <p:nvPr/>
          </p:nvSpPr>
          <p:spPr>
            <a:xfrm rot="16200000">
              <a:off x="6040906" y="3234717"/>
              <a:ext cx="99466" cy="9946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49" name="Rectangle 748">
              <a:extLst>
                <a:ext uri="{FF2B5EF4-FFF2-40B4-BE49-F238E27FC236}">
                  <a16:creationId xmlns:a16="http://schemas.microsoft.com/office/drawing/2014/main" id="{220538CF-8C7D-8A40-8587-2BCD1DFE5F67}"/>
                </a:ext>
              </a:extLst>
            </p:cNvPr>
            <p:cNvSpPr/>
            <p:nvPr/>
          </p:nvSpPr>
          <p:spPr>
            <a:xfrm rot="16200000">
              <a:off x="6197236" y="2507578"/>
              <a:ext cx="99466" cy="994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50" name="Rectangle 749">
              <a:extLst>
                <a:ext uri="{FF2B5EF4-FFF2-40B4-BE49-F238E27FC236}">
                  <a16:creationId xmlns:a16="http://schemas.microsoft.com/office/drawing/2014/main" id="{406B6696-2F40-4F42-840A-8CF5D3089DF2}"/>
                </a:ext>
              </a:extLst>
            </p:cNvPr>
            <p:cNvSpPr/>
            <p:nvPr/>
          </p:nvSpPr>
          <p:spPr>
            <a:xfrm rot="5400000">
              <a:off x="6230904" y="4995175"/>
              <a:ext cx="141374" cy="1413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51" name="Rectangle 750">
              <a:extLst>
                <a:ext uri="{FF2B5EF4-FFF2-40B4-BE49-F238E27FC236}">
                  <a16:creationId xmlns:a16="http://schemas.microsoft.com/office/drawing/2014/main" id="{CD9C1B4C-4158-BA4A-A6DB-600C921C648B}"/>
                </a:ext>
              </a:extLst>
            </p:cNvPr>
            <p:cNvSpPr/>
            <p:nvPr/>
          </p:nvSpPr>
          <p:spPr>
            <a:xfrm rot="5400000">
              <a:off x="6936862" y="4982593"/>
              <a:ext cx="213215" cy="2132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52" name="Rectangle 751">
              <a:extLst>
                <a:ext uri="{FF2B5EF4-FFF2-40B4-BE49-F238E27FC236}">
                  <a16:creationId xmlns:a16="http://schemas.microsoft.com/office/drawing/2014/main" id="{CE7F504F-D12B-4849-A064-40D3F02E8750}"/>
                </a:ext>
              </a:extLst>
            </p:cNvPr>
            <p:cNvSpPr/>
            <p:nvPr/>
          </p:nvSpPr>
          <p:spPr>
            <a:xfrm rot="5400000">
              <a:off x="6515529" y="4768643"/>
              <a:ext cx="99465"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59" name="Rectangle 758">
              <a:extLst>
                <a:ext uri="{FF2B5EF4-FFF2-40B4-BE49-F238E27FC236}">
                  <a16:creationId xmlns:a16="http://schemas.microsoft.com/office/drawing/2014/main" id="{808D279A-BE47-9947-8DE3-53958003EBCA}"/>
                </a:ext>
              </a:extLst>
            </p:cNvPr>
            <p:cNvSpPr/>
            <p:nvPr/>
          </p:nvSpPr>
          <p:spPr>
            <a:xfrm>
              <a:off x="6189190" y="4426677"/>
              <a:ext cx="221893" cy="22189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0" name="Rectangle 759">
              <a:extLst>
                <a:ext uri="{FF2B5EF4-FFF2-40B4-BE49-F238E27FC236}">
                  <a16:creationId xmlns:a16="http://schemas.microsoft.com/office/drawing/2014/main" id="{9CF4DFF1-ABE2-C443-B0DC-ED9E29AAEFEE}"/>
                </a:ext>
              </a:extLst>
            </p:cNvPr>
            <p:cNvSpPr/>
            <p:nvPr/>
          </p:nvSpPr>
          <p:spPr>
            <a:xfrm>
              <a:off x="6365451" y="4399588"/>
              <a:ext cx="99464" cy="994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1" name="Rectangle 760">
              <a:extLst>
                <a:ext uri="{FF2B5EF4-FFF2-40B4-BE49-F238E27FC236}">
                  <a16:creationId xmlns:a16="http://schemas.microsoft.com/office/drawing/2014/main" id="{EDBE7752-44A3-5B4E-8894-CBD6D789D6D5}"/>
                </a:ext>
              </a:extLst>
            </p:cNvPr>
            <p:cNvSpPr/>
            <p:nvPr/>
          </p:nvSpPr>
          <p:spPr>
            <a:xfrm rot="5400000">
              <a:off x="5906281" y="3989955"/>
              <a:ext cx="141374" cy="1413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2" name="Rectangle 761">
              <a:extLst>
                <a:ext uri="{FF2B5EF4-FFF2-40B4-BE49-F238E27FC236}">
                  <a16:creationId xmlns:a16="http://schemas.microsoft.com/office/drawing/2014/main" id="{6C4172FD-AA0F-734C-B3AF-9728C82C019D}"/>
                </a:ext>
              </a:extLst>
            </p:cNvPr>
            <p:cNvSpPr/>
            <p:nvPr/>
          </p:nvSpPr>
          <p:spPr>
            <a:xfrm>
              <a:off x="4677109" y="4130775"/>
              <a:ext cx="176553" cy="17655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3" name="Rectangle 762">
              <a:extLst>
                <a:ext uri="{FF2B5EF4-FFF2-40B4-BE49-F238E27FC236}">
                  <a16:creationId xmlns:a16="http://schemas.microsoft.com/office/drawing/2014/main" id="{3A033D3B-B944-4644-A823-CA4EA6CCA8C7}"/>
                </a:ext>
              </a:extLst>
            </p:cNvPr>
            <p:cNvSpPr/>
            <p:nvPr/>
          </p:nvSpPr>
          <p:spPr>
            <a:xfrm>
              <a:off x="5064060" y="4023093"/>
              <a:ext cx="99464" cy="994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4" name="Rectangle 763">
              <a:extLst>
                <a:ext uri="{FF2B5EF4-FFF2-40B4-BE49-F238E27FC236}">
                  <a16:creationId xmlns:a16="http://schemas.microsoft.com/office/drawing/2014/main" id="{D9245B5D-7A59-AA48-9266-AD33170BD0C2}"/>
                </a:ext>
              </a:extLst>
            </p:cNvPr>
            <p:cNvSpPr/>
            <p:nvPr/>
          </p:nvSpPr>
          <p:spPr>
            <a:xfrm rot="5400000">
              <a:off x="6942672" y="4012600"/>
              <a:ext cx="99465" cy="9946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5" name="Rectangle 764">
              <a:extLst>
                <a:ext uri="{FF2B5EF4-FFF2-40B4-BE49-F238E27FC236}">
                  <a16:creationId xmlns:a16="http://schemas.microsoft.com/office/drawing/2014/main" id="{B606A57A-5115-474F-988F-7780068FDCF9}"/>
                </a:ext>
              </a:extLst>
            </p:cNvPr>
            <p:cNvSpPr/>
            <p:nvPr/>
          </p:nvSpPr>
          <p:spPr>
            <a:xfrm>
              <a:off x="4628376" y="4074350"/>
              <a:ext cx="99464" cy="994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6" name="Rectangle 765">
              <a:extLst>
                <a:ext uri="{FF2B5EF4-FFF2-40B4-BE49-F238E27FC236}">
                  <a16:creationId xmlns:a16="http://schemas.microsoft.com/office/drawing/2014/main" id="{74AB1B04-BA8F-E14D-B141-FC5728F80D79}"/>
                </a:ext>
              </a:extLst>
            </p:cNvPr>
            <p:cNvSpPr/>
            <p:nvPr/>
          </p:nvSpPr>
          <p:spPr>
            <a:xfrm>
              <a:off x="4093451" y="4523135"/>
              <a:ext cx="99464" cy="9946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7" name="Rectangle 766">
              <a:extLst>
                <a:ext uri="{FF2B5EF4-FFF2-40B4-BE49-F238E27FC236}">
                  <a16:creationId xmlns:a16="http://schemas.microsoft.com/office/drawing/2014/main" id="{286BABAF-F669-7449-B0B0-E9C8DC6384DA}"/>
                </a:ext>
              </a:extLst>
            </p:cNvPr>
            <p:cNvSpPr/>
            <p:nvPr/>
          </p:nvSpPr>
          <p:spPr>
            <a:xfrm>
              <a:off x="4377503" y="4283936"/>
              <a:ext cx="99464" cy="99465"/>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8" name="Rectangle 767">
              <a:extLst>
                <a:ext uri="{FF2B5EF4-FFF2-40B4-BE49-F238E27FC236}">
                  <a16:creationId xmlns:a16="http://schemas.microsoft.com/office/drawing/2014/main" id="{64FAD7B6-FED8-494C-830C-405FFB92B399}"/>
                </a:ext>
              </a:extLst>
            </p:cNvPr>
            <p:cNvSpPr/>
            <p:nvPr/>
          </p:nvSpPr>
          <p:spPr>
            <a:xfrm>
              <a:off x="6367472" y="3112073"/>
              <a:ext cx="141375" cy="1413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69" name="Rectangle 768">
              <a:extLst>
                <a:ext uri="{FF2B5EF4-FFF2-40B4-BE49-F238E27FC236}">
                  <a16:creationId xmlns:a16="http://schemas.microsoft.com/office/drawing/2014/main" id="{D4AA06E5-6CDA-EB42-B2BF-622A44BB41AB}"/>
                </a:ext>
              </a:extLst>
            </p:cNvPr>
            <p:cNvSpPr/>
            <p:nvPr/>
          </p:nvSpPr>
          <p:spPr>
            <a:xfrm>
              <a:off x="6658076" y="3042779"/>
              <a:ext cx="99463" cy="99466"/>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70" name="Rectangle 769">
              <a:extLst>
                <a:ext uri="{FF2B5EF4-FFF2-40B4-BE49-F238E27FC236}">
                  <a16:creationId xmlns:a16="http://schemas.microsoft.com/office/drawing/2014/main" id="{1EFD45D1-4F03-5E46-9A45-F2C91537251F}"/>
                </a:ext>
              </a:extLst>
            </p:cNvPr>
            <p:cNvSpPr/>
            <p:nvPr/>
          </p:nvSpPr>
          <p:spPr>
            <a:xfrm>
              <a:off x="3792085" y="3966304"/>
              <a:ext cx="268879" cy="268877"/>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71" name="Rectangle 770">
              <a:extLst>
                <a:ext uri="{FF2B5EF4-FFF2-40B4-BE49-F238E27FC236}">
                  <a16:creationId xmlns:a16="http://schemas.microsoft.com/office/drawing/2014/main" id="{E338BDEC-2925-1245-AEAF-E14B663DB165}"/>
                </a:ext>
              </a:extLst>
            </p:cNvPr>
            <p:cNvSpPr/>
            <p:nvPr/>
          </p:nvSpPr>
          <p:spPr>
            <a:xfrm>
              <a:off x="3978167" y="3838656"/>
              <a:ext cx="223991" cy="2239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72" name="Rectangle 771">
              <a:extLst>
                <a:ext uri="{FF2B5EF4-FFF2-40B4-BE49-F238E27FC236}">
                  <a16:creationId xmlns:a16="http://schemas.microsoft.com/office/drawing/2014/main" id="{CF55BEAE-4026-3341-8238-1B0F5FDAF9F8}"/>
                </a:ext>
              </a:extLst>
            </p:cNvPr>
            <p:cNvSpPr/>
            <p:nvPr/>
          </p:nvSpPr>
          <p:spPr>
            <a:xfrm>
              <a:off x="3913694" y="3442911"/>
              <a:ext cx="164428" cy="1644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73" name="Rectangle 772">
              <a:extLst>
                <a:ext uri="{FF2B5EF4-FFF2-40B4-BE49-F238E27FC236}">
                  <a16:creationId xmlns:a16="http://schemas.microsoft.com/office/drawing/2014/main" id="{93468CAC-3D36-0E4D-8600-80B429EF973C}"/>
                </a:ext>
              </a:extLst>
            </p:cNvPr>
            <p:cNvSpPr/>
            <p:nvPr/>
          </p:nvSpPr>
          <p:spPr>
            <a:xfrm>
              <a:off x="3731707" y="4403502"/>
              <a:ext cx="170476" cy="170476"/>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74" name="Rectangle 773">
              <a:extLst>
                <a:ext uri="{FF2B5EF4-FFF2-40B4-BE49-F238E27FC236}">
                  <a16:creationId xmlns:a16="http://schemas.microsoft.com/office/drawing/2014/main" id="{F876C2AC-593F-C444-8F76-B981C9A7B79C}"/>
                </a:ext>
              </a:extLst>
            </p:cNvPr>
            <p:cNvSpPr/>
            <p:nvPr/>
          </p:nvSpPr>
          <p:spPr>
            <a:xfrm>
              <a:off x="3656950" y="3370803"/>
              <a:ext cx="193965" cy="193966"/>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sp>
          <p:nvSpPr>
            <p:cNvPr id="775" name="Rectangle 774">
              <a:extLst>
                <a:ext uri="{FF2B5EF4-FFF2-40B4-BE49-F238E27FC236}">
                  <a16:creationId xmlns:a16="http://schemas.microsoft.com/office/drawing/2014/main" id="{E532B430-08C5-AE44-A37B-9B0F68B0D3D1}"/>
                </a:ext>
              </a:extLst>
            </p:cNvPr>
            <p:cNvSpPr/>
            <p:nvPr/>
          </p:nvSpPr>
          <p:spPr>
            <a:xfrm rot="5400000">
              <a:off x="6300551" y="5067788"/>
              <a:ext cx="213215" cy="213214"/>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pPr>
              <a:endParaRPr lang="en-US" sz="1729" dirty="0">
                <a:solidFill>
                  <a:srgbClr val="002142"/>
                </a:solidFill>
                <a:latin typeface="Metropolis"/>
              </a:endParaRPr>
            </a:p>
          </p:txBody>
        </p:sp>
        <p:sp>
          <p:nvSpPr>
            <p:cNvPr id="776" name="Rectangle 775">
              <a:extLst>
                <a:ext uri="{FF2B5EF4-FFF2-40B4-BE49-F238E27FC236}">
                  <a16:creationId xmlns:a16="http://schemas.microsoft.com/office/drawing/2014/main" id="{7B27D410-AA2B-3446-BFF1-1AB6588234D4}"/>
                </a:ext>
              </a:extLst>
            </p:cNvPr>
            <p:cNvSpPr/>
            <p:nvPr/>
          </p:nvSpPr>
          <p:spPr>
            <a:xfrm>
              <a:off x="5815276" y="1936168"/>
              <a:ext cx="140224" cy="1402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pPr>
              <a:endParaRPr lang="en-US" sz="1729" dirty="0">
                <a:solidFill>
                  <a:srgbClr val="002142"/>
                </a:solidFill>
                <a:latin typeface="Metropolis"/>
              </a:endParaRPr>
            </a:p>
          </p:txBody>
        </p:sp>
        <p:sp>
          <p:nvSpPr>
            <p:cNvPr id="777" name="Rectangle 776">
              <a:extLst>
                <a:ext uri="{FF2B5EF4-FFF2-40B4-BE49-F238E27FC236}">
                  <a16:creationId xmlns:a16="http://schemas.microsoft.com/office/drawing/2014/main" id="{B8F44F5B-9B59-D948-8129-20353FD172F1}"/>
                </a:ext>
              </a:extLst>
            </p:cNvPr>
            <p:cNvSpPr/>
            <p:nvPr/>
          </p:nvSpPr>
          <p:spPr>
            <a:xfrm>
              <a:off x="6648464" y="4657390"/>
              <a:ext cx="213214" cy="2132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9402" tIns="24702" rIns="49402" bIns="24702" numCol="1" spcCol="0" rtlCol="0" fromWordArt="0" anchor="ctr" anchorCtr="0" forceAA="0" compatLnSpc="1">
              <a:prstTxWarp prst="textNoShape">
                <a:avLst/>
              </a:prstTxWarp>
              <a:noAutofit/>
            </a:bodyPr>
            <a:lstStyle/>
            <a:p>
              <a:pPr algn="ctr">
                <a:spcAft>
                  <a:spcPts val="324"/>
                </a:spcAft>
                <a:defRPr/>
              </a:pPr>
              <a:endParaRPr lang="en-US" sz="1729" dirty="0">
                <a:solidFill>
                  <a:srgbClr val="002142"/>
                </a:solidFill>
                <a:latin typeface="Metropolis"/>
              </a:endParaRPr>
            </a:p>
          </p:txBody>
        </p:sp>
      </p:grpSp>
      <p:sp>
        <p:nvSpPr>
          <p:cNvPr id="6" name="Title 5">
            <a:extLst>
              <a:ext uri="{FF2B5EF4-FFF2-40B4-BE49-F238E27FC236}">
                <a16:creationId xmlns:a16="http://schemas.microsoft.com/office/drawing/2014/main" id="{BD0C71AC-96BF-9945-8172-125EEB12874D}"/>
              </a:ext>
            </a:extLst>
          </p:cNvPr>
          <p:cNvSpPr>
            <a:spLocks noGrp="1"/>
          </p:cNvSpPr>
          <p:nvPr>
            <p:ph type="title"/>
          </p:nvPr>
        </p:nvSpPr>
        <p:spPr/>
        <p:txBody>
          <a:bodyPr/>
          <a:lstStyle/>
          <a:p>
            <a:r>
              <a:rPr lang="en-US" dirty="0"/>
              <a:t>VMware Vision</a:t>
            </a:r>
          </a:p>
        </p:txBody>
      </p:sp>
      <p:sp>
        <p:nvSpPr>
          <p:cNvPr id="7" name="Subtitle 6">
            <a:extLst>
              <a:ext uri="{FF2B5EF4-FFF2-40B4-BE49-F238E27FC236}">
                <a16:creationId xmlns:a16="http://schemas.microsoft.com/office/drawing/2014/main" id="{5237AA54-E420-4B49-ADB4-E1FB7E42F164}"/>
              </a:ext>
            </a:extLst>
          </p:cNvPr>
          <p:cNvSpPr>
            <a:spLocks noGrp="1"/>
          </p:cNvSpPr>
          <p:nvPr>
            <p:ph type="subTitle" idx="10"/>
          </p:nvPr>
        </p:nvSpPr>
        <p:spPr/>
        <p:txBody>
          <a:bodyPr/>
          <a:lstStyle/>
          <a:p>
            <a:r>
              <a:rPr lang="en-US" dirty="0"/>
              <a:t>Deliver the essential, ubiquitous digital foundation</a:t>
            </a:r>
          </a:p>
        </p:txBody>
      </p:sp>
      <p:pic>
        <p:nvPicPr>
          <p:cNvPr id="328" name="Graphic 327">
            <a:extLst>
              <a:ext uri="{FF2B5EF4-FFF2-40B4-BE49-F238E27FC236}">
                <a16:creationId xmlns:a16="http://schemas.microsoft.com/office/drawing/2014/main" id="{889F9071-7D77-EF4D-9FD2-A55BCBCEF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6744" y="3027150"/>
            <a:ext cx="527597" cy="527597"/>
          </a:xfrm>
          <a:prstGeom prst="rect">
            <a:avLst/>
          </a:prstGeom>
        </p:spPr>
      </p:pic>
      <p:pic>
        <p:nvPicPr>
          <p:cNvPr id="329" name="Graphic 328">
            <a:extLst>
              <a:ext uri="{FF2B5EF4-FFF2-40B4-BE49-F238E27FC236}">
                <a16:creationId xmlns:a16="http://schemas.microsoft.com/office/drawing/2014/main" id="{19A11C4F-3C09-864A-9937-60F9E2E73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8372" y="2977550"/>
            <a:ext cx="638700" cy="638704"/>
          </a:xfrm>
          <a:prstGeom prst="rect">
            <a:avLst/>
          </a:prstGeom>
        </p:spPr>
      </p:pic>
      <p:pic>
        <p:nvPicPr>
          <p:cNvPr id="330" name="Graphic 329">
            <a:extLst>
              <a:ext uri="{FF2B5EF4-FFF2-40B4-BE49-F238E27FC236}">
                <a16:creationId xmlns:a16="http://schemas.microsoft.com/office/drawing/2014/main" id="{C816D683-EEC8-594B-AC49-9614B4F6C5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0793" y="1731538"/>
            <a:ext cx="336868" cy="652684"/>
          </a:xfrm>
          <a:prstGeom prst="rect">
            <a:avLst/>
          </a:prstGeom>
        </p:spPr>
      </p:pic>
      <p:pic>
        <p:nvPicPr>
          <p:cNvPr id="331" name="Graphic 330">
            <a:extLst>
              <a:ext uri="{FF2B5EF4-FFF2-40B4-BE49-F238E27FC236}">
                <a16:creationId xmlns:a16="http://schemas.microsoft.com/office/drawing/2014/main" id="{F0C82710-507D-2F4A-BFDE-405BDD05EA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22067" y="1734249"/>
            <a:ext cx="375828" cy="647263"/>
          </a:xfrm>
          <a:prstGeom prst="rect">
            <a:avLst/>
          </a:prstGeom>
        </p:spPr>
      </p:pic>
      <p:pic>
        <p:nvPicPr>
          <p:cNvPr id="332" name="Graphic 331">
            <a:extLst>
              <a:ext uri="{FF2B5EF4-FFF2-40B4-BE49-F238E27FC236}">
                <a16:creationId xmlns:a16="http://schemas.microsoft.com/office/drawing/2014/main" id="{5B711A02-E991-064D-BD8E-7DE8CD5DF1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47351" y="1849965"/>
            <a:ext cx="736612" cy="415832"/>
          </a:xfrm>
          <a:prstGeom prst="rect">
            <a:avLst/>
          </a:prstGeom>
        </p:spPr>
      </p:pic>
      <p:pic>
        <p:nvPicPr>
          <p:cNvPr id="333" name="Graphic 332">
            <a:extLst>
              <a:ext uri="{FF2B5EF4-FFF2-40B4-BE49-F238E27FC236}">
                <a16:creationId xmlns:a16="http://schemas.microsoft.com/office/drawing/2014/main" id="{29FDE847-A2F6-BC41-9EFB-031D6913CD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54627" y="1849712"/>
            <a:ext cx="742163" cy="416336"/>
          </a:xfrm>
          <a:prstGeom prst="rect">
            <a:avLst/>
          </a:prstGeom>
        </p:spPr>
      </p:pic>
      <p:pic>
        <p:nvPicPr>
          <p:cNvPr id="334" name="Graphic 333">
            <a:extLst>
              <a:ext uri="{FF2B5EF4-FFF2-40B4-BE49-F238E27FC236}">
                <a16:creationId xmlns:a16="http://schemas.microsoft.com/office/drawing/2014/main" id="{DF646F68-B23F-7642-8699-CCBF1CAE0E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33242" y="1730098"/>
            <a:ext cx="655565" cy="655565"/>
          </a:xfrm>
          <a:prstGeom prst="rect">
            <a:avLst/>
          </a:prstGeom>
        </p:spPr>
      </p:pic>
      <p:pic>
        <p:nvPicPr>
          <p:cNvPr id="335" name="Graphic 334">
            <a:extLst>
              <a:ext uri="{FF2B5EF4-FFF2-40B4-BE49-F238E27FC236}">
                <a16:creationId xmlns:a16="http://schemas.microsoft.com/office/drawing/2014/main" id="{13156DC0-C2F8-DC4A-993C-74CAA24B087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88195" y="4449869"/>
            <a:ext cx="1849756" cy="1059134"/>
          </a:xfrm>
          <a:prstGeom prst="rect">
            <a:avLst/>
          </a:prstGeom>
        </p:spPr>
      </p:pic>
      <p:grpSp>
        <p:nvGrpSpPr>
          <p:cNvPr id="23" name="Group 22">
            <a:extLst>
              <a:ext uri="{FF2B5EF4-FFF2-40B4-BE49-F238E27FC236}">
                <a16:creationId xmlns:a16="http://schemas.microsoft.com/office/drawing/2014/main" id="{774890CE-27DF-4349-872F-E0CA3B3E33DA}"/>
              </a:ext>
            </a:extLst>
          </p:cNvPr>
          <p:cNvGrpSpPr/>
          <p:nvPr/>
        </p:nvGrpSpPr>
        <p:grpSpPr>
          <a:xfrm>
            <a:off x="7475072" y="4615781"/>
            <a:ext cx="1371482" cy="669016"/>
            <a:chOff x="7415527" y="4424461"/>
            <a:chExt cx="1371839" cy="669190"/>
          </a:xfrm>
        </p:grpSpPr>
        <p:pic>
          <p:nvPicPr>
            <p:cNvPr id="336" name="Graphic 335">
              <a:extLst>
                <a:ext uri="{FF2B5EF4-FFF2-40B4-BE49-F238E27FC236}">
                  <a16:creationId xmlns:a16="http://schemas.microsoft.com/office/drawing/2014/main" id="{1DD3A911-C7D5-BF45-8FA5-88074CF3C8B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15527" y="4424461"/>
              <a:ext cx="1371839" cy="669190"/>
            </a:xfrm>
            <a:prstGeom prst="rect">
              <a:avLst/>
            </a:prstGeom>
          </p:spPr>
        </p:pic>
        <p:pic>
          <p:nvPicPr>
            <p:cNvPr id="376" name="Graphic 375">
              <a:extLst>
                <a:ext uri="{FF2B5EF4-FFF2-40B4-BE49-F238E27FC236}">
                  <a16:creationId xmlns:a16="http://schemas.microsoft.com/office/drawing/2014/main" id="{AF8713F1-4974-5B43-9871-C65990957540}"/>
                </a:ext>
              </a:extLst>
            </p:cNvPr>
            <p:cNvPicPr>
              <a:picLocks noChangeAspect="1"/>
            </p:cNvPicPr>
            <p:nvPr/>
          </p:nvPicPr>
          <p:blipFill>
            <a:blip r:embed="rId17">
              <a:extLst>
                <a:ext uri="{96DAC541-7B7A-43D3-8B79-37D633B846F1}">
                  <asvg:svgBlip xmlns:asvg="http://schemas.microsoft.com/office/drawing/2016/SVG/main" r:embed="rId21"/>
                </a:ext>
              </a:extLst>
            </a:blip>
            <a:stretch>
              <a:fillRect/>
            </a:stretch>
          </p:blipFill>
          <p:spPr>
            <a:xfrm>
              <a:off x="7579212" y="4546757"/>
              <a:ext cx="945911" cy="541610"/>
            </a:xfrm>
            <a:prstGeom prst="rect">
              <a:avLst/>
            </a:prstGeom>
          </p:spPr>
        </p:pic>
      </p:grpSp>
      <p:pic>
        <p:nvPicPr>
          <p:cNvPr id="342" name="Graphic 341">
            <a:extLst>
              <a:ext uri="{FF2B5EF4-FFF2-40B4-BE49-F238E27FC236}">
                <a16:creationId xmlns:a16="http://schemas.microsoft.com/office/drawing/2014/main" id="{C692CF0F-EA54-2840-A0F5-5762DAA6F0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83125" y="1785139"/>
            <a:ext cx="615374" cy="582238"/>
          </a:xfrm>
          <a:prstGeom prst="rect">
            <a:avLst/>
          </a:prstGeom>
        </p:spPr>
      </p:pic>
      <p:pic>
        <p:nvPicPr>
          <p:cNvPr id="346" name="Graphic 345">
            <a:extLst>
              <a:ext uri="{FF2B5EF4-FFF2-40B4-BE49-F238E27FC236}">
                <a16:creationId xmlns:a16="http://schemas.microsoft.com/office/drawing/2014/main" id="{2A04F933-463C-9C4B-908F-3D03BAF2640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83125" y="3101376"/>
            <a:ext cx="615374" cy="582238"/>
          </a:xfrm>
          <a:prstGeom prst="rect">
            <a:avLst/>
          </a:prstGeom>
        </p:spPr>
      </p:pic>
      <p:pic>
        <p:nvPicPr>
          <p:cNvPr id="347" name="Graphic 346">
            <a:extLst>
              <a:ext uri="{FF2B5EF4-FFF2-40B4-BE49-F238E27FC236}">
                <a16:creationId xmlns:a16="http://schemas.microsoft.com/office/drawing/2014/main" id="{8357BAA3-76DB-4743-80B5-8CCE5FFE73C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83125" y="4835910"/>
            <a:ext cx="615374" cy="582238"/>
          </a:xfrm>
          <a:prstGeom prst="rect">
            <a:avLst/>
          </a:prstGeom>
        </p:spPr>
      </p:pic>
      <p:pic>
        <p:nvPicPr>
          <p:cNvPr id="343" name="Graphic 342">
            <a:extLst>
              <a:ext uri="{FF2B5EF4-FFF2-40B4-BE49-F238E27FC236}">
                <a16:creationId xmlns:a16="http://schemas.microsoft.com/office/drawing/2014/main" id="{442FCE90-21E0-C543-A1AE-7C9220C3DA6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67476" y="5187526"/>
            <a:ext cx="259161" cy="235814"/>
          </a:xfrm>
          <a:prstGeom prst="rect">
            <a:avLst/>
          </a:prstGeom>
        </p:spPr>
      </p:pic>
      <p:pic>
        <p:nvPicPr>
          <p:cNvPr id="344" name="Graphic 343">
            <a:extLst>
              <a:ext uri="{FF2B5EF4-FFF2-40B4-BE49-F238E27FC236}">
                <a16:creationId xmlns:a16="http://schemas.microsoft.com/office/drawing/2014/main" id="{304A5D99-4BA0-454A-BB2C-1B167DD0971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398680" y="5183337"/>
            <a:ext cx="226474" cy="266167"/>
          </a:xfrm>
          <a:prstGeom prst="rect">
            <a:avLst/>
          </a:prstGeom>
        </p:spPr>
      </p:pic>
      <p:pic>
        <p:nvPicPr>
          <p:cNvPr id="345" name="Graphic 344">
            <a:extLst>
              <a:ext uri="{FF2B5EF4-FFF2-40B4-BE49-F238E27FC236}">
                <a16:creationId xmlns:a16="http://schemas.microsoft.com/office/drawing/2014/main" id="{2574D47F-4059-AD42-A5AD-9F48FE05354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324555" y="4635686"/>
            <a:ext cx="312463" cy="312463"/>
          </a:xfrm>
          <a:prstGeom prst="rect">
            <a:avLst/>
          </a:prstGeom>
        </p:spPr>
      </p:pic>
      <p:pic>
        <p:nvPicPr>
          <p:cNvPr id="348" name="Graphic 347">
            <a:extLst>
              <a:ext uri="{FF2B5EF4-FFF2-40B4-BE49-F238E27FC236}">
                <a16:creationId xmlns:a16="http://schemas.microsoft.com/office/drawing/2014/main" id="{928F9AAA-E649-0049-9CF3-102FBE76CDC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63422" y="5283223"/>
            <a:ext cx="1221994" cy="699690"/>
          </a:xfrm>
          <a:prstGeom prst="rect">
            <a:avLst/>
          </a:prstGeom>
        </p:spPr>
      </p:pic>
      <p:pic>
        <p:nvPicPr>
          <p:cNvPr id="338" name="Graphic 337">
            <a:extLst>
              <a:ext uri="{FF2B5EF4-FFF2-40B4-BE49-F238E27FC236}">
                <a16:creationId xmlns:a16="http://schemas.microsoft.com/office/drawing/2014/main" id="{F63442C6-B110-7449-9ACE-B5852C91C13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894557" y="5345464"/>
            <a:ext cx="286656" cy="286656"/>
          </a:xfrm>
          <a:prstGeom prst="rect">
            <a:avLst/>
          </a:prstGeom>
        </p:spPr>
      </p:pic>
      <p:grpSp>
        <p:nvGrpSpPr>
          <p:cNvPr id="20" name="Group 19">
            <a:extLst>
              <a:ext uri="{FF2B5EF4-FFF2-40B4-BE49-F238E27FC236}">
                <a16:creationId xmlns:a16="http://schemas.microsoft.com/office/drawing/2014/main" id="{783F92A4-655B-D747-8B22-635FDE80B985}"/>
              </a:ext>
            </a:extLst>
          </p:cNvPr>
          <p:cNvGrpSpPr/>
          <p:nvPr/>
        </p:nvGrpSpPr>
        <p:grpSpPr>
          <a:xfrm>
            <a:off x="7193303" y="3073486"/>
            <a:ext cx="677212" cy="539744"/>
            <a:chOff x="6706736" y="3054592"/>
            <a:chExt cx="677388" cy="539885"/>
          </a:xfrm>
        </p:grpSpPr>
        <p:sp>
          <p:nvSpPr>
            <p:cNvPr id="18" name="Rounded Rectangle 17">
              <a:extLst>
                <a:ext uri="{FF2B5EF4-FFF2-40B4-BE49-F238E27FC236}">
                  <a16:creationId xmlns:a16="http://schemas.microsoft.com/office/drawing/2014/main" id="{95E9C845-C373-BA48-9BB4-48258FED9E06}"/>
                </a:ext>
              </a:extLst>
            </p:cNvPr>
            <p:cNvSpPr/>
            <p:nvPr/>
          </p:nvSpPr>
          <p:spPr>
            <a:xfrm>
              <a:off x="6706736" y="3054592"/>
              <a:ext cx="316694" cy="323812"/>
            </a:xfrm>
            <a:prstGeom prst="roundRect">
              <a:avLst>
                <a:gd name="adj" fmla="val 7678"/>
              </a:avLst>
            </a:prstGeom>
            <a:noFill/>
            <a:ln w="1079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59" name="Rounded Rectangle 358">
              <a:extLst>
                <a:ext uri="{FF2B5EF4-FFF2-40B4-BE49-F238E27FC236}">
                  <a16:creationId xmlns:a16="http://schemas.microsoft.com/office/drawing/2014/main" id="{1D44556F-EC0F-654A-AC82-65293BF47D1D}"/>
                </a:ext>
              </a:extLst>
            </p:cNvPr>
            <p:cNvSpPr/>
            <p:nvPr/>
          </p:nvSpPr>
          <p:spPr>
            <a:xfrm>
              <a:off x="7067430" y="3054592"/>
              <a:ext cx="316694" cy="323812"/>
            </a:xfrm>
            <a:prstGeom prst="roundRect">
              <a:avLst>
                <a:gd name="adj" fmla="val 7678"/>
              </a:avLst>
            </a:prstGeom>
            <a:noFill/>
            <a:ln w="1079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7" name="Group 16">
              <a:extLst>
                <a:ext uri="{FF2B5EF4-FFF2-40B4-BE49-F238E27FC236}">
                  <a16:creationId xmlns:a16="http://schemas.microsoft.com/office/drawing/2014/main" id="{03951530-740B-D244-B1BF-7AB4E58E97ED}"/>
                </a:ext>
              </a:extLst>
            </p:cNvPr>
            <p:cNvGrpSpPr/>
            <p:nvPr/>
          </p:nvGrpSpPr>
          <p:grpSpPr>
            <a:xfrm>
              <a:off x="6806106" y="3137835"/>
              <a:ext cx="478648" cy="456642"/>
              <a:chOff x="4353313" y="3238500"/>
              <a:chExt cx="276225" cy="263525"/>
            </a:xfrm>
          </p:grpSpPr>
          <p:sp>
            <p:nvSpPr>
              <p:cNvPr id="16" name="Rounded Rectangle 15">
                <a:extLst>
                  <a:ext uri="{FF2B5EF4-FFF2-40B4-BE49-F238E27FC236}">
                    <a16:creationId xmlns:a16="http://schemas.microsoft.com/office/drawing/2014/main" id="{7B1DDD46-BA4C-FC45-9CDE-57E6736A7351}"/>
                  </a:ext>
                </a:extLst>
              </p:cNvPr>
              <p:cNvSpPr/>
              <p:nvPr/>
            </p:nvSpPr>
            <p:spPr>
              <a:xfrm>
                <a:off x="4353313" y="3238500"/>
                <a:ext cx="276225" cy="263525"/>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350" name="Graphic 349">
                <a:extLst>
                  <a:ext uri="{FF2B5EF4-FFF2-40B4-BE49-F238E27FC236}">
                    <a16:creationId xmlns:a16="http://schemas.microsoft.com/office/drawing/2014/main" id="{D354E92C-37AB-8546-B0E7-7ADA0798FA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6523" y="3253827"/>
                <a:ext cx="247298" cy="247298"/>
              </a:xfrm>
              <a:prstGeom prst="rect">
                <a:avLst/>
              </a:prstGeom>
            </p:spPr>
          </p:pic>
        </p:grpSp>
      </p:grpSp>
      <p:pic>
        <p:nvPicPr>
          <p:cNvPr id="360" name="Graphic 359">
            <a:extLst>
              <a:ext uri="{FF2B5EF4-FFF2-40B4-BE49-F238E27FC236}">
                <a16:creationId xmlns:a16="http://schemas.microsoft.com/office/drawing/2014/main" id="{6DE04384-0424-BF42-A166-E016BC29F33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49393" y="4529583"/>
            <a:ext cx="240026" cy="137434"/>
          </a:xfrm>
          <a:prstGeom prst="rect">
            <a:avLst/>
          </a:prstGeom>
        </p:spPr>
      </p:pic>
      <p:pic>
        <p:nvPicPr>
          <p:cNvPr id="361" name="Graphic 360">
            <a:extLst>
              <a:ext uri="{FF2B5EF4-FFF2-40B4-BE49-F238E27FC236}">
                <a16:creationId xmlns:a16="http://schemas.microsoft.com/office/drawing/2014/main" id="{5AAD83A9-99A5-184A-BDCA-3A1925B826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5069" y="4511560"/>
            <a:ext cx="321399" cy="184027"/>
          </a:xfrm>
          <a:prstGeom prst="rect">
            <a:avLst/>
          </a:prstGeom>
        </p:spPr>
      </p:pic>
      <p:grpSp>
        <p:nvGrpSpPr>
          <p:cNvPr id="21" name="Group 20">
            <a:extLst>
              <a:ext uri="{FF2B5EF4-FFF2-40B4-BE49-F238E27FC236}">
                <a16:creationId xmlns:a16="http://schemas.microsoft.com/office/drawing/2014/main" id="{3E2F0216-C28E-3544-96AE-DF56B98A6F1B}"/>
              </a:ext>
            </a:extLst>
          </p:cNvPr>
          <p:cNvGrpSpPr/>
          <p:nvPr/>
        </p:nvGrpSpPr>
        <p:grpSpPr>
          <a:xfrm>
            <a:off x="3785348" y="3010716"/>
            <a:ext cx="756793" cy="575701"/>
            <a:chOff x="3838698" y="2991806"/>
            <a:chExt cx="756990" cy="575851"/>
          </a:xfrm>
        </p:grpSpPr>
        <p:pic>
          <p:nvPicPr>
            <p:cNvPr id="349" name="Graphic 348">
              <a:extLst>
                <a:ext uri="{FF2B5EF4-FFF2-40B4-BE49-F238E27FC236}">
                  <a16:creationId xmlns:a16="http://schemas.microsoft.com/office/drawing/2014/main" id="{113CFB93-D333-D440-A8CF-D1CBDA8CBFF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838698" y="2991806"/>
              <a:ext cx="756990" cy="433436"/>
            </a:xfrm>
            <a:prstGeom prst="rect">
              <a:avLst/>
            </a:prstGeom>
          </p:spPr>
        </p:pic>
        <p:grpSp>
          <p:nvGrpSpPr>
            <p:cNvPr id="363" name="Group 362">
              <a:extLst>
                <a:ext uri="{FF2B5EF4-FFF2-40B4-BE49-F238E27FC236}">
                  <a16:creationId xmlns:a16="http://schemas.microsoft.com/office/drawing/2014/main" id="{9BA8F105-EF35-A343-9ABB-88AC90E3E037}"/>
                </a:ext>
              </a:extLst>
            </p:cNvPr>
            <p:cNvGrpSpPr/>
            <p:nvPr/>
          </p:nvGrpSpPr>
          <p:grpSpPr>
            <a:xfrm>
              <a:off x="4035839" y="3164655"/>
              <a:ext cx="422424" cy="403002"/>
              <a:chOff x="4353313" y="3238500"/>
              <a:chExt cx="276225" cy="263525"/>
            </a:xfrm>
          </p:grpSpPr>
          <p:sp>
            <p:nvSpPr>
              <p:cNvPr id="364" name="Rounded Rectangle 363">
                <a:extLst>
                  <a:ext uri="{FF2B5EF4-FFF2-40B4-BE49-F238E27FC236}">
                    <a16:creationId xmlns:a16="http://schemas.microsoft.com/office/drawing/2014/main" id="{F8448269-BAE0-4F4C-8E3B-E3F4FD4E5E50}"/>
                  </a:ext>
                </a:extLst>
              </p:cNvPr>
              <p:cNvSpPr/>
              <p:nvPr/>
            </p:nvSpPr>
            <p:spPr>
              <a:xfrm>
                <a:off x="4353313" y="3238500"/>
                <a:ext cx="276225" cy="263525"/>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365" name="Graphic 364">
                <a:extLst>
                  <a:ext uri="{FF2B5EF4-FFF2-40B4-BE49-F238E27FC236}">
                    <a16:creationId xmlns:a16="http://schemas.microsoft.com/office/drawing/2014/main" id="{0788A7CC-0C8E-104F-AC1D-E266A85822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6523" y="3253828"/>
                <a:ext cx="247298" cy="247298"/>
              </a:xfrm>
              <a:prstGeom prst="rect">
                <a:avLst/>
              </a:prstGeom>
            </p:spPr>
          </p:pic>
        </p:grpSp>
      </p:grpSp>
      <p:sp>
        <p:nvSpPr>
          <p:cNvPr id="22" name="TextBox 21">
            <a:extLst>
              <a:ext uri="{FF2B5EF4-FFF2-40B4-BE49-F238E27FC236}">
                <a16:creationId xmlns:a16="http://schemas.microsoft.com/office/drawing/2014/main" id="{0C8B8ABF-3A1B-D64D-8865-B16BB136E81F}"/>
              </a:ext>
            </a:extLst>
          </p:cNvPr>
          <p:cNvSpPr txBox="1"/>
          <p:nvPr/>
        </p:nvSpPr>
        <p:spPr>
          <a:xfrm>
            <a:off x="3590519" y="3709800"/>
            <a:ext cx="1218883" cy="184618"/>
          </a:xfrm>
          <a:prstGeom prst="rect">
            <a:avLst/>
          </a:prstGeom>
        </p:spPr>
        <p:txBody>
          <a:bodyPr wrap="square" lIns="0" tIns="0" rIns="0" bIns="0" rtlCol="0">
            <a:spAutoFit/>
          </a:bodyPr>
          <a:lstStyle/>
          <a:p>
            <a:pPr algn="ctr">
              <a:spcAft>
                <a:spcPts val="600"/>
              </a:spcAft>
            </a:pPr>
            <a:r>
              <a:rPr lang="en-US" sz="1200" dirty="0">
                <a:solidFill>
                  <a:schemeClr val="accent2"/>
                </a:solidFill>
              </a:rPr>
              <a:t>Cloud Native</a:t>
            </a:r>
          </a:p>
        </p:txBody>
      </p:sp>
      <p:sp>
        <p:nvSpPr>
          <p:cNvPr id="369" name="TextBox 368">
            <a:extLst>
              <a:ext uri="{FF2B5EF4-FFF2-40B4-BE49-F238E27FC236}">
                <a16:creationId xmlns:a16="http://schemas.microsoft.com/office/drawing/2014/main" id="{19133F1F-E319-9A4A-8BB7-4176E7CCDFD6}"/>
              </a:ext>
            </a:extLst>
          </p:cNvPr>
          <p:cNvSpPr txBox="1"/>
          <p:nvPr/>
        </p:nvSpPr>
        <p:spPr>
          <a:xfrm>
            <a:off x="5247964" y="3709800"/>
            <a:ext cx="1218883" cy="184618"/>
          </a:xfrm>
          <a:prstGeom prst="rect">
            <a:avLst/>
          </a:prstGeom>
        </p:spPr>
        <p:txBody>
          <a:bodyPr wrap="square" lIns="0" tIns="0" rIns="0" bIns="0" rtlCol="0">
            <a:spAutoFit/>
          </a:bodyPr>
          <a:lstStyle/>
          <a:p>
            <a:pPr algn="ctr">
              <a:spcAft>
                <a:spcPts val="600"/>
              </a:spcAft>
            </a:pPr>
            <a:r>
              <a:rPr lang="en-US" sz="1200" dirty="0">
                <a:solidFill>
                  <a:schemeClr val="accent2"/>
                </a:solidFill>
              </a:rPr>
              <a:t>Containerized</a:t>
            </a:r>
          </a:p>
        </p:txBody>
      </p:sp>
      <p:sp>
        <p:nvSpPr>
          <p:cNvPr id="372" name="TextBox 371">
            <a:extLst>
              <a:ext uri="{FF2B5EF4-FFF2-40B4-BE49-F238E27FC236}">
                <a16:creationId xmlns:a16="http://schemas.microsoft.com/office/drawing/2014/main" id="{014FD795-176D-8D40-8153-4D9E1F3E943C}"/>
              </a:ext>
            </a:extLst>
          </p:cNvPr>
          <p:cNvSpPr txBox="1"/>
          <p:nvPr/>
        </p:nvSpPr>
        <p:spPr>
          <a:xfrm>
            <a:off x="6957786" y="3709800"/>
            <a:ext cx="1218883" cy="184618"/>
          </a:xfrm>
          <a:prstGeom prst="rect">
            <a:avLst/>
          </a:prstGeom>
        </p:spPr>
        <p:txBody>
          <a:bodyPr wrap="square" lIns="0" tIns="0" rIns="0" bIns="0" rtlCol="0">
            <a:spAutoFit/>
          </a:bodyPr>
          <a:lstStyle/>
          <a:p>
            <a:pPr algn="ctr">
              <a:spcAft>
                <a:spcPts val="600"/>
              </a:spcAft>
            </a:pPr>
            <a:r>
              <a:rPr lang="en-US" sz="1200" dirty="0">
                <a:solidFill>
                  <a:schemeClr val="accent2"/>
                </a:solidFill>
              </a:rPr>
              <a:t>SaaS</a:t>
            </a:r>
          </a:p>
        </p:txBody>
      </p:sp>
      <p:sp>
        <p:nvSpPr>
          <p:cNvPr id="373" name="TextBox 372">
            <a:extLst>
              <a:ext uri="{FF2B5EF4-FFF2-40B4-BE49-F238E27FC236}">
                <a16:creationId xmlns:a16="http://schemas.microsoft.com/office/drawing/2014/main" id="{1E2D8A94-F58D-A94C-98E6-EAE0069CFC51}"/>
              </a:ext>
            </a:extLst>
          </p:cNvPr>
          <p:cNvSpPr txBox="1"/>
          <p:nvPr/>
        </p:nvSpPr>
        <p:spPr>
          <a:xfrm>
            <a:off x="8549105" y="3709800"/>
            <a:ext cx="1218883" cy="184618"/>
          </a:xfrm>
          <a:prstGeom prst="rect">
            <a:avLst/>
          </a:prstGeom>
        </p:spPr>
        <p:txBody>
          <a:bodyPr wrap="square" lIns="0" tIns="0" rIns="0" bIns="0" rtlCol="0">
            <a:spAutoFit/>
          </a:bodyPr>
          <a:lstStyle/>
          <a:p>
            <a:pPr algn="ctr">
              <a:spcAft>
                <a:spcPts val="600"/>
              </a:spcAft>
            </a:pPr>
            <a:r>
              <a:rPr lang="en-US" sz="1200" dirty="0">
                <a:solidFill>
                  <a:schemeClr val="accent2"/>
                </a:solidFill>
              </a:rPr>
              <a:t>Traditional</a:t>
            </a:r>
          </a:p>
        </p:txBody>
      </p:sp>
      <p:sp>
        <p:nvSpPr>
          <p:cNvPr id="377" name="TextBox 376">
            <a:extLst>
              <a:ext uri="{FF2B5EF4-FFF2-40B4-BE49-F238E27FC236}">
                <a16:creationId xmlns:a16="http://schemas.microsoft.com/office/drawing/2014/main" id="{0760CB6E-9D0D-AA47-A921-9C79C387A34E}"/>
              </a:ext>
            </a:extLst>
          </p:cNvPr>
          <p:cNvSpPr txBox="1"/>
          <p:nvPr/>
        </p:nvSpPr>
        <p:spPr>
          <a:xfrm>
            <a:off x="4789779" y="4964386"/>
            <a:ext cx="1218883" cy="161541"/>
          </a:xfrm>
          <a:prstGeom prst="rect">
            <a:avLst/>
          </a:prstGeom>
        </p:spPr>
        <p:txBody>
          <a:bodyPr wrap="square" lIns="0" tIns="0" rIns="0" bIns="0" rtlCol="0">
            <a:spAutoFit/>
          </a:bodyPr>
          <a:lstStyle/>
          <a:p>
            <a:pPr algn="ctr">
              <a:spcAft>
                <a:spcPts val="600"/>
              </a:spcAft>
            </a:pPr>
            <a:r>
              <a:rPr lang="en-US" sz="1050" dirty="0">
                <a:solidFill>
                  <a:schemeClr val="bg1"/>
                </a:solidFill>
              </a:rPr>
              <a:t>Hybrid Clouds</a:t>
            </a:r>
          </a:p>
        </p:txBody>
      </p:sp>
      <p:sp>
        <p:nvSpPr>
          <p:cNvPr id="378" name="TextBox 377">
            <a:extLst>
              <a:ext uri="{FF2B5EF4-FFF2-40B4-BE49-F238E27FC236}">
                <a16:creationId xmlns:a16="http://schemas.microsoft.com/office/drawing/2014/main" id="{7B341E88-018C-594F-9C9A-737AACA84991}"/>
              </a:ext>
            </a:extLst>
          </p:cNvPr>
          <p:cNvSpPr txBox="1"/>
          <p:nvPr/>
        </p:nvSpPr>
        <p:spPr>
          <a:xfrm>
            <a:off x="6271750" y="5707059"/>
            <a:ext cx="1218883" cy="161541"/>
          </a:xfrm>
          <a:prstGeom prst="rect">
            <a:avLst/>
          </a:prstGeom>
        </p:spPr>
        <p:txBody>
          <a:bodyPr wrap="square" lIns="0" tIns="0" rIns="0" bIns="0" rtlCol="0">
            <a:spAutoFit/>
          </a:bodyPr>
          <a:lstStyle/>
          <a:p>
            <a:pPr algn="ctr">
              <a:spcAft>
                <a:spcPts val="600"/>
              </a:spcAft>
            </a:pPr>
            <a:r>
              <a:rPr lang="en-US" sz="1050" dirty="0">
                <a:solidFill>
                  <a:schemeClr val="bg1"/>
                </a:solidFill>
              </a:rPr>
              <a:t>Telecom Cloud</a:t>
            </a:r>
          </a:p>
        </p:txBody>
      </p:sp>
      <p:sp>
        <p:nvSpPr>
          <p:cNvPr id="379" name="TextBox 378">
            <a:extLst>
              <a:ext uri="{FF2B5EF4-FFF2-40B4-BE49-F238E27FC236}">
                <a16:creationId xmlns:a16="http://schemas.microsoft.com/office/drawing/2014/main" id="{ABFC96CC-685B-3149-BAC3-E17713A6CA5A}"/>
              </a:ext>
            </a:extLst>
          </p:cNvPr>
          <p:cNvSpPr txBox="1"/>
          <p:nvPr/>
        </p:nvSpPr>
        <p:spPr>
          <a:xfrm>
            <a:off x="7493519" y="5052222"/>
            <a:ext cx="1218883" cy="161541"/>
          </a:xfrm>
          <a:prstGeom prst="rect">
            <a:avLst/>
          </a:prstGeom>
        </p:spPr>
        <p:txBody>
          <a:bodyPr wrap="square" lIns="0" tIns="0" rIns="0" bIns="0" rtlCol="0">
            <a:spAutoFit/>
          </a:bodyPr>
          <a:lstStyle/>
          <a:p>
            <a:pPr algn="ctr">
              <a:spcAft>
                <a:spcPts val="600"/>
              </a:spcAft>
            </a:pPr>
            <a:r>
              <a:rPr lang="en-US" sz="1050" dirty="0">
                <a:solidFill>
                  <a:schemeClr val="bg1"/>
                </a:solidFill>
              </a:rPr>
              <a:t>Public Clouds</a:t>
            </a:r>
          </a:p>
        </p:txBody>
      </p:sp>
      <p:sp>
        <p:nvSpPr>
          <p:cNvPr id="380" name="TextBox 379">
            <a:extLst>
              <a:ext uri="{FF2B5EF4-FFF2-40B4-BE49-F238E27FC236}">
                <a16:creationId xmlns:a16="http://schemas.microsoft.com/office/drawing/2014/main" id="{F149DDAD-F5DC-1440-85BA-BD20F5938DB6}"/>
              </a:ext>
            </a:extLst>
          </p:cNvPr>
          <p:cNvSpPr txBox="1"/>
          <p:nvPr/>
        </p:nvSpPr>
        <p:spPr>
          <a:xfrm>
            <a:off x="6179010" y="4327151"/>
            <a:ext cx="1218883" cy="161541"/>
          </a:xfrm>
          <a:prstGeom prst="rect">
            <a:avLst/>
          </a:prstGeom>
        </p:spPr>
        <p:txBody>
          <a:bodyPr wrap="square" lIns="0" tIns="0" rIns="0" bIns="0" rtlCol="0">
            <a:spAutoFit/>
          </a:bodyPr>
          <a:lstStyle/>
          <a:p>
            <a:pPr algn="ctr">
              <a:spcAft>
                <a:spcPts val="600"/>
              </a:spcAft>
            </a:pPr>
            <a:r>
              <a:rPr lang="en-US" sz="1050" dirty="0">
                <a:solidFill>
                  <a:schemeClr val="accent2"/>
                </a:solidFill>
              </a:rPr>
              <a:t>Edge Computing</a:t>
            </a:r>
          </a:p>
        </p:txBody>
      </p:sp>
      <p:grpSp>
        <p:nvGrpSpPr>
          <p:cNvPr id="130" name="Group 129">
            <a:extLst>
              <a:ext uri="{FF2B5EF4-FFF2-40B4-BE49-F238E27FC236}">
                <a16:creationId xmlns:a16="http://schemas.microsoft.com/office/drawing/2014/main" id="{025C9E25-20EB-4003-90EE-4AFE8C5E3CF3}"/>
              </a:ext>
            </a:extLst>
          </p:cNvPr>
          <p:cNvGrpSpPr/>
          <p:nvPr/>
        </p:nvGrpSpPr>
        <p:grpSpPr>
          <a:xfrm>
            <a:off x="5538055" y="2977550"/>
            <a:ext cx="638700" cy="638704"/>
            <a:chOff x="5548372" y="2977550"/>
            <a:chExt cx="638700" cy="638704"/>
          </a:xfrm>
        </p:grpSpPr>
        <p:pic>
          <p:nvPicPr>
            <p:cNvPr id="131" name="Graphic 130">
              <a:extLst>
                <a:ext uri="{FF2B5EF4-FFF2-40B4-BE49-F238E27FC236}">
                  <a16:creationId xmlns:a16="http://schemas.microsoft.com/office/drawing/2014/main" id="{7D8156AC-75A6-44F6-9C88-8D6BF7D8DE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8372" y="2977550"/>
              <a:ext cx="638700" cy="638704"/>
            </a:xfrm>
            <a:prstGeom prst="rect">
              <a:avLst/>
            </a:prstGeom>
          </p:spPr>
        </p:pic>
        <p:grpSp>
          <p:nvGrpSpPr>
            <p:cNvPr id="132" name="Group 131">
              <a:extLst>
                <a:ext uri="{FF2B5EF4-FFF2-40B4-BE49-F238E27FC236}">
                  <a16:creationId xmlns:a16="http://schemas.microsoft.com/office/drawing/2014/main" id="{B21F3862-A246-41C3-860D-8DE7759FBAE6}"/>
                </a:ext>
              </a:extLst>
            </p:cNvPr>
            <p:cNvGrpSpPr/>
            <p:nvPr/>
          </p:nvGrpSpPr>
          <p:grpSpPr>
            <a:xfrm>
              <a:off x="5641555" y="3083169"/>
              <a:ext cx="452334" cy="438858"/>
              <a:chOff x="-6084888" y="427037"/>
              <a:chExt cx="7140575" cy="6927850"/>
            </a:xfrm>
          </p:grpSpPr>
          <p:sp>
            <p:nvSpPr>
              <p:cNvPr id="133" name="Freeform 1">
                <a:extLst>
                  <a:ext uri="{FF2B5EF4-FFF2-40B4-BE49-F238E27FC236}">
                    <a16:creationId xmlns:a16="http://schemas.microsoft.com/office/drawing/2014/main" id="{1333560C-E61F-4AC5-8A3B-D4EDDEB73AF7}"/>
                  </a:ext>
                </a:extLst>
              </p:cNvPr>
              <p:cNvSpPr>
                <a:spLocks noChangeArrowheads="1"/>
              </p:cNvSpPr>
              <p:nvPr/>
            </p:nvSpPr>
            <p:spPr bwMode="auto">
              <a:xfrm>
                <a:off x="-6084888" y="427037"/>
                <a:ext cx="7140575" cy="6927850"/>
              </a:xfrm>
              <a:custGeom>
                <a:avLst/>
                <a:gdLst>
                  <a:gd name="T0" fmla="*/ 9849 w 19836"/>
                  <a:gd name="T1" fmla="*/ 2 h 19246"/>
                  <a:gd name="T2" fmla="*/ 9344 w 19836"/>
                  <a:gd name="T3" fmla="*/ 130 h 19246"/>
                  <a:gd name="T4" fmla="*/ 2448 w 19836"/>
                  <a:gd name="T5" fmla="*/ 3425 h 19246"/>
                  <a:gd name="T6" fmla="*/ 2361 w 19836"/>
                  <a:gd name="T7" fmla="*/ 3470 h 19246"/>
                  <a:gd name="T8" fmla="*/ 1878 w 19836"/>
                  <a:gd name="T9" fmla="*/ 3949 h 19246"/>
                  <a:gd name="T10" fmla="*/ 1735 w 19836"/>
                  <a:gd name="T11" fmla="*/ 4312 h 19246"/>
                  <a:gd name="T12" fmla="*/ 33 w 19836"/>
                  <a:gd name="T13" fmla="*/ 11712 h 19246"/>
                  <a:gd name="T14" fmla="*/ 0 w 19836"/>
                  <a:gd name="T15" fmla="*/ 12003 h 19246"/>
                  <a:gd name="T16" fmla="*/ 177 w 19836"/>
                  <a:gd name="T17" fmla="*/ 12657 h 19246"/>
                  <a:gd name="T18" fmla="*/ 212 w 19836"/>
                  <a:gd name="T19" fmla="*/ 12714 h 19246"/>
                  <a:gd name="T20" fmla="*/ 287 w 19836"/>
                  <a:gd name="T21" fmla="*/ 12818 h 19246"/>
                  <a:gd name="T22" fmla="*/ 5060 w 19836"/>
                  <a:gd name="T23" fmla="*/ 18753 h 19246"/>
                  <a:gd name="T24" fmla="*/ 5432 w 19836"/>
                  <a:gd name="T25" fmla="*/ 19069 h 19246"/>
                  <a:gd name="T26" fmla="*/ 6091 w 19836"/>
                  <a:gd name="T27" fmla="*/ 19245 h 19246"/>
                  <a:gd name="T28" fmla="*/ 6091 w 19836"/>
                  <a:gd name="T29" fmla="*/ 19245 h 19246"/>
                  <a:gd name="T30" fmla="*/ 13745 w 19836"/>
                  <a:gd name="T31" fmla="*/ 19243 h 19246"/>
                  <a:gd name="T32" fmla="*/ 13746 w 19836"/>
                  <a:gd name="T33" fmla="*/ 19243 h 19246"/>
                  <a:gd name="T34" fmla="*/ 14405 w 19836"/>
                  <a:gd name="T35" fmla="*/ 19068 h 19246"/>
                  <a:gd name="T36" fmla="*/ 14776 w 19836"/>
                  <a:gd name="T37" fmla="*/ 18752 h 19246"/>
                  <a:gd name="T38" fmla="*/ 19547 w 19836"/>
                  <a:gd name="T39" fmla="*/ 12817 h 19246"/>
                  <a:gd name="T40" fmla="*/ 19658 w 19836"/>
                  <a:gd name="T41" fmla="*/ 12655 h 19246"/>
                  <a:gd name="T42" fmla="*/ 19835 w 19836"/>
                  <a:gd name="T43" fmla="*/ 12001 h 19246"/>
                  <a:gd name="T44" fmla="*/ 19802 w 19836"/>
                  <a:gd name="T45" fmla="*/ 11710 h 19246"/>
                  <a:gd name="T46" fmla="*/ 18098 w 19836"/>
                  <a:gd name="T47" fmla="*/ 4310 h 19246"/>
                  <a:gd name="T48" fmla="*/ 17954 w 19836"/>
                  <a:gd name="T49" fmla="*/ 3947 h 19246"/>
                  <a:gd name="T50" fmla="*/ 17472 w 19836"/>
                  <a:gd name="T51" fmla="*/ 3469 h 19246"/>
                  <a:gd name="T52" fmla="*/ 17384 w 19836"/>
                  <a:gd name="T53" fmla="*/ 3423 h 19246"/>
                  <a:gd name="T54" fmla="*/ 10488 w 19836"/>
                  <a:gd name="T55" fmla="*/ 130 h 19246"/>
                  <a:gd name="T56" fmla="*/ 9916 w 19836"/>
                  <a:gd name="T57" fmla="*/ 0 h 19246"/>
                  <a:gd name="T58" fmla="*/ 9849 w 19836"/>
                  <a:gd name="T59" fmla="*/ 2 h 19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36" h="19246">
                    <a:moveTo>
                      <a:pt x="9849" y="2"/>
                    </a:moveTo>
                    <a:cubicBezTo>
                      <a:pt x="9665" y="11"/>
                      <a:pt x="9510" y="50"/>
                      <a:pt x="9344" y="130"/>
                    </a:cubicBezTo>
                    <a:lnTo>
                      <a:pt x="2448" y="3425"/>
                    </a:lnTo>
                    <a:cubicBezTo>
                      <a:pt x="2417" y="3440"/>
                      <a:pt x="2391" y="3453"/>
                      <a:pt x="2361" y="3470"/>
                    </a:cubicBezTo>
                    <a:cubicBezTo>
                      <a:pt x="2151" y="3591"/>
                      <a:pt x="2000" y="3741"/>
                      <a:pt x="1878" y="3949"/>
                    </a:cubicBezTo>
                    <a:cubicBezTo>
                      <a:pt x="1809" y="4068"/>
                      <a:pt x="1766" y="4178"/>
                      <a:pt x="1735" y="4312"/>
                    </a:cubicBezTo>
                    <a:lnTo>
                      <a:pt x="33" y="11712"/>
                    </a:lnTo>
                    <a:cubicBezTo>
                      <a:pt x="10" y="11812"/>
                      <a:pt x="0" y="11900"/>
                      <a:pt x="0" y="12003"/>
                    </a:cubicBezTo>
                    <a:cubicBezTo>
                      <a:pt x="0" y="12244"/>
                      <a:pt x="56" y="12448"/>
                      <a:pt x="177" y="12657"/>
                    </a:cubicBezTo>
                    <a:cubicBezTo>
                      <a:pt x="189" y="12677"/>
                      <a:pt x="199" y="12694"/>
                      <a:pt x="212" y="12714"/>
                    </a:cubicBezTo>
                    <a:cubicBezTo>
                      <a:pt x="237" y="12752"/>
                      <a:pt x="259" y="12783"/>
                      <a:pt x="287" y="12818"/>
                    </a:cubicBezTo>
                    <a:lnTo>
                      <a:pt x="5060" y="18753"/>
                    </a:lnTo>
                    <a:cubicBezTo>
                      <a:pt x="5168" y="18887"/>
                      <a:pt x="5282" y="18984"/>
                      <a:pt x="5432" y="19069"/>
                    </a:cubicBezTo>
                    <a:cubicBezTo>
                      <a:pt x="5642" y="19190"/>
                      <a:pt x="5848" y="19245"/>
                      <a:pt x="6091" y="19245"/>
                    </a:cubicBezTo>
                    <a:lnTo>
                      <a:pt x="6091" y="19245"/>
                    </a:lnTo>
                    <a:lnTo>
                      <a:pt x="13745" y="19243"/>
                    </a:lnTo>
                    <a:cubicBezTo>
                      <a:pt x="13745" y="19243"/>
                      <a:pt x="13745" y="19243"/>
                      <a:pt x="13746" y="19243"/>
                    </a:cubicBezTo>
                    <a:cubicBezTo>
                      <a:pt x="13988" y="19243"/>
                      <a:pt x="14195" y="19188"/>
                      <a:pt x="14405" y="19068"/>
                    </a:cubicBezTo>
                    <a:cubicBezTo>
                      <a:pt x="14555" y="18982"/>
                      <a:pt x="14668" y="18886"/>
                      <a:pt x="14776" y="18752"/>
                    </a:cubicBezTo>
                    <a:lnTo>
                      <a:pt x="19547" y="12817"/>
                    </a:lnTo>
                    <a:cubicBezTo>
                      <a:pt x="19590" y="12763"/>
                      <a:pt x="19623" y="12714"/>
                      <a:pt x="19658" y="12655"/>
                    </a:cubicBezTo>
                    <a:cubicBezTo>
                      <a:pt x="19779" y="12446"/>
                      <a:pt x="19835" y="12242"/>
                      <a:pt x="19835" y="12001"/>
                    </a:cubicBezTo>
                    <a:cubicBezTo>
                      <a:pt x="19835" y="11898"/>
                      <a:pt x="19825" y="11810"/>
                      <a:pt x="19802" y="11710"/>
                    </a:cubicBezTo>
                    <a:lnTo>
                      <a:pt x="18098" y="4310"/>
                    </a:lnTo>
                    <a:cubicBezTo>
                      <a:pt x="18067" y="4176"/>
                      <a:pt x="18023" y="4066"/>
                      <a:pt x="17954" y="3947"/>
                    </a:cubicBezTo>
                    <a:cubicBezTo>
                      <a:pt x="17833" y="3739"/>
                      <a:pt x="17682" y="3589"/>
                      <a:pt x="17472" y="3469"/>
                    </a:cubicBezTo>
                    <a:cubicBezTo>
                      <a:pt x="17441" y="3451"/>
                      <a:pt x="17416" y="3438"/>
                      <a:pt x="17384" y="3423"/>
                    </a:cubicBezTo>
                    <a:lnTo>
                      <a:pt x="10488" y="130"/>
                    </a:lnTo>
                    <a:cubicBezTo>
                      <a:pt x="10300" y="40"/>
                      <a:pt x="10123" y="0"/>
                      <a:pt x="9916" y="0"/>
                    </a:cubicBezTo>
                    <a:cubicBezTo>
                      <a:pt x="9893" y="0"/>
                      <a:pt x="9873" y="1"/>
                      <a:pt x="9849" y="2"/>
                    </a:cubicBezTo>
                  </a:path>
                </a:pathLst>
              </a:custGeom>
              <a:solidFill>
                <a:schemeClr val="accent2"/>
              </a:solidFill>
              <a:ln>
                <a:noFill/>
              </a:ln>
              <a:effectLst/>
            </p:spPr>
            <p:txBody>
              <a:bodyPr wrap="none" anchor="ctr"/>
              <a:lstStyle/>
              <a:p>
                <a:endParaRPr lang="en-US"/>
              </a:p>
            </p:txBody>
          </p:sp>
          <p:sp>
            <p:nvSpPr>
              <p:cNvPr id="134" name="Freeform 2">
                <a:extLst>
                  <a:ext uri="{FF2B5EF4-FFF2-40B4-BE49-F238E27FC236}">
                    <a16:creationId xmlns:a16="http://schemas.microsoft.com/office/drawing/2014/main" id="{587720BA-6544-4F12-AF70-53F42CAE63E1}"/>
                  </a:ext>
                </a:extLst>
              </p:cNvPr>
              <p:cNvSpPr>
                <a:spLocks noChangeArrowheads="1"/>
              </p:cNvSpPr>
              <p:nvPr/>
            </p:nvSpPr>
            <p:spPr bwMode="auto">
              <a:xfrm>
                <a:off x="-5146676" y="1323181"/>
                <a:ext cx="5264150" cy="5135563"/>
              </a:xfrm>
              <a:custGeom>
                <a:avLst/>
                <a:gdLst>
                  <a:gd name="T0" fmla="*/ 6900 w 14624"/>
                  <a:gd name="T1" fmla="*/ 470 h 14266"/>
                  <a:gd name="T2" fmla="*/ 7001 w 14624"/>
                  <a:gd name="T3" fmla="*/ 1717 h 14266"/>
                  <a:gd name="T4" fmla="*/ 6111 w 14624"/>
                  <a:gd name="T5" fmla="*/ 2219 h 14266"/>
                  <a:gd name="T6" fmla="*/ 3020 w 14624"/>
                  <a:gd name="T7" fmla="*/ 3630 h 14266"/>
                  <a:gd name="T8" fmla="*/ 2100 w 14624"/>
                  <a:gd name="T9" fmla="*/ 2766 h 14266"/>
                  <a:gd name="T10" fmla="*/ 1585 w 14624"/>
                  <a:gd name="T11" fmla="*/ 3412 h 14266"/>
                  <a:gd name="T12" fmla="*/ 2019 w 14624"/>
                  <a:gd name="T13" fmla="*/ 3685 h 14266"/>
                  <a:gd name="T14" fmla="*/ 2848 w 14624"/>
                  <a:gd name="T15" fmla="*/ 4473 h 14266"/>
                  <a:gd name="T16" fmla="*/ 1656 w 14624"/>
                  <a:gd name="T17" fmla="*/ 8424 h 14266"/>
                  <a:gd name="T18" fmla="*/ 410 w 14624"/>
                  <a:gd name="T19" fmla="*/ 8603 h 14266"/>
                  <a:gd name="T20" fmla="*/ 51 w 14624"/>
                  <a:gd name="T21" fmla="*/ 9109 h 14266"/>
                  <a:gd name="T22" fmla="*/ 597 w 14624"/>
                  <a:gd name="T23" fmla="*/ 9407 h 14266"/>
                  <a:gd name="T24" fmla="*/ 1794 w 14624"/>
                  <a:gd name="T25" fmla="*/ 9029 h 14266"/>
                  <a:gd name="T26" fmla="*/ 4592 w 14624"/>
                  <a:gd name="T27" fmla="*/ 12054 h 14266"/>
                  <a:gd name="T28" fmla="*/ 4180 w 14624"/>
                  <a:gd name="T29" fmla="*/ 13139 h 14266"/>
                  <a:gd name="T30" fmla="*/ 4081 w 14624"/>
                  <a:gd name="T31" fmla="*/ 14166 h 14266"/>
                  <a:gd name="T32" fmla="*/ 4652 w 14624"/>
                  <a:gd name="T33" fmla="*/ 13932 h 14266"/>
                  <a:gd name="T34" fmla="*/ 5141 w 14624"/>
                  <a:gd name="T35" fmla="*/ 12707 h 14266"/>
                  <a:gd name="T36" fmla="*/ 8513 w 14624"/>
                  <a:gd name="T37" fmla="*/ 12674 h 14266"/>
                  <a:gd name="T38" fmla="*/ 9520 w 14624"/>
                  <a:gd name="T39" fmla="*/ 12747 h 14266"/>
                  <a:gd name="T40" fmla="*/ 9974 w 14624"/>
                  <a:gd name="T41" fmla="*/ 13925 h 14266"/>
                  <a:gd name="T42" fmla="*/ 10666 w 14624"/>
                  <a:gd name="T43" fmla="*/ 13462 h 14266"/>
                  <a:gd name="T44" fmla="*/ 10111 w 14624"/>
                  <a:gd name="T45" fmla="*/ 12234 h 14266"/>
                  <a:gd name="T46" fmla="*/ 12598 w 14624"/>
                  <a:gd name="T47" fmla="*/ 9105 h 14266"/>
                  <a:gd name="T48" fmla="*/ 13919 w 14624"/>
                  <a:gd name="T49" fmla="*/ 9374 h 14266"/>
                  <a:gd name="T50" fmla="*/ 14040 w 14624"/>
                  <a:gd name="T51" fmla="*/ 9400 h 14266"/>
                  <a:gd name="T52" fmla="*/ 14103 w 14624"/>
                  <a:gd name="T53" fmla="*/ 8568 h 14266"/>
                  <a:gd name="T54" fmla="*/ 12789 w 14624"/>
                  <a:gd name="T55" fmla="*/ 8235 h 14266"/>
                  <a:gd name="T56" fmla="*/ 11763 w 14624"/>
                  <a:gd name="T57" fmla="*/ 4473 h 14266"/>
                  <a:gd name="T58" fmla="*/ 12600 w 14624"/>
                  <a:gd name="T59" fmla="*/ 3677 h 14266"/>
                  <a:gd name="T60" fmla="*/ 13136 w 14624"/>
                  <a:gd name="T61" fmla="*/ 2795 h 14266"/>
                  <a:gd name="T62" fmla="*/ 12156 w 14624"/>
                  <a:gd name="T63" fmla="*/ 3120 h 14266"/>
                  <a:gd name="T64" fmla="*/ 11192 w 14624"/>
                  <a:gd name="T65" fmla="*/ 3763 h 14266"/>
                  <a:gd name="T66" fmla="*/ 7621 w 14624"/>
                  <a:gd name="T67" fmla="*/ 1717 h 14266"/>
                  <a:gd name="T68" fmla="*/ 7723 w 14624"/>
                  <a:gd name="T69" fmla="*/ 458 h 14266"/>
                  <a:gd name="T70" fmla="*/ 6672 w 14624"/>
                  <a:gd name="T71" fmla="*/ 5366 h 14266"/>
                  <a:gd name="T72" fmla="*/ 6086 w 14624"/>
                  <a:gd name="T73" fmla="*/ 5649 h 14266"/>
                  <a:gd name="T74" fmla="*/ 6355 w 14624"/>
                  <a:gd name="T75" fmla="*/ 3277 h 14266"/>
                  <a:gd name="T76" fmla="*/ 10301 w 14624"/>
                  <a:gd name="T77" fmla="*/ 4393 h 14266"/>
                  <a:gd name="T78" fmla="*/ 8032 w 14624"/>
                  <a:gd name="T79" fmla="*/ 5574 h 14266"/>
                  <a:gd name="T80" fmla="*/ 7828 w 14624"/>
                  <a:gd name="T81" fmla="*/ 3201 h 14266"/>
                  <a:gd name="T82" fmla="*/ 5282 w 14624"/>
                  <a:gd name="T83" fmla="*/ 6660 h 14266"/>
                  <a:gd name="T84" fmla="*/ 5138 w 14624"/>
                  <a:gd name="T85" fmla="*/ 7291 h 14266"/>
                  <a:gd name="T86" fmla="*/ 11479 w 14624"/>
                  <a:gd name="T87" fmla="*/ 6501 h 14266"/>
                  <a:gd name="T88" fmla="*/ 9479 w 14624"/>
                  <a:gd name="T89" fmla="*/ 7273 h 14266"/>
                  <a:gd name="T90" fmla="*/ 9335 w 14624"/>
                  <a:gd name="T91" fmla="*/ 6645 h 14266"/>
                  <a:gd name="T92" fmla="*/ 6979 w 14624"/>
                  <a:gd name="T93" fmla="*/ 6763 h 14266"/>
                  <a:gd name="T94" fmla="*/ 7907 w 14624"/>
                  <a:gd name="T95" fmla="*/ 7921 h 14266"/>
                  <a:gd name="T96" fmla="*/ 6565 w 14624"/>
                  <a:gd name="T97" fmla="*/ 7277 h 14266"/>
                  <a:gd name="T98" fmla="*/ 9191 w 14624"/>
                  <a:gd name="T99" fmla="*/ 8534 h 14266"/>
                  <a:gd name="T100" fmla="*/ 9623 w 14624"/>
                  <a:gd name="T101" fmla="*/ 11054 h 14266"/>
                  <a:gd name="T102" fmla="*/ 8968 w 14624"/>
                  <a:gd name="T103" fmla="*/ 8563 h 14266"/>
                  <a:gd name="T104" fmla="*/ 5848 w 14624"/>
                  <a:gd name="T105" fmla="*/ 8819 h 14266"/>
                  <a:gd name="T106" fmla="*/ 5008 w 14624"/>
                  <a:gd name="T107" fmla="*/ 11046 h 14266"/>
                  <a:gd name="T108" fmla="*/ 5427 w 14624"/>
                  <a:gd name="T109" fmla="*/ 8542 h 14266"/>
                  <a:gd name="T110" fmla="*/ 7468 w 14624"/>
                  <a:gd name="T111" fmla="*/ 9446 h 14266"/>
                  <a:gd name="T112" fmla="*/ 8689 w 14624"/>
                  <a:gd name="T113" fmla="*/ 11499 h 14266"/>
                  <a:gd name="T114" fmla="*/ 6989 w 14624"/>
                  <a:gd name="T115" fmla="*/ 9602 h 14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624" h="14266">
                    <a:moveTo>
                      <a:pt x="7312" y="0"/>
                    </a:moveTo>
                    <a:cubicBezTo>
                      <a:pt x="7084" y="0"/>
                      <a:pt x="6899" y="205"/>
                      <a:pt x="6899" y="458"/>
                    </a:cubicBezTo>
                    <a:cubicBezTo>
                      <a:pt x="6899" y="462"/>
                      <a:pt x="6900" y="466"/>
                      <a:pt x="6900" y="470"/>
                    </a:cubicBezTo>
                    <a:cubicBezTo>
                      <a:pt x="6899" y="504"/>
                      <a:pt x="6898" y="546"/>
                      <a:pt x="6899" y="575"/>
                    </a:cubicBezTo>
                    <a:cubicBezTo>
                      <a:pt x="6904" y="722"/>
                      <a:pt x="6936" y="833"/>
                      <a:pt x="6955" y="968"/>
                    </a:cubicBezTo>
                    <a:cubicBezTo>
                      <a:pt x="6990" y="1256"/>
                      <a:pt x="7019" y="1495"/>
                      <a:pt x="7001" y="1717"/>
                    </a:cubicBezTo>
                    <a:cubicBezTo>
                      <a:pt x="6984" y="1800"/>
                      <a:pt x="6922" y="1877"/>
                      <a:pt x="6867" y="1930"/>
                    </a:cubicBezTo>
                    <a:lnTo>
                      <a:pt x="6857" y="2105"/>
                    </a:lnTo>
                    <a:cubicBezTo>
                      <a:pt x="6610" y="2125"/>
                      <a:pt x="6360" y="2163"/>
                      <a:pt x="6111" y="2219"/>
                    </a:cubicBezTo>
                    <a:cubicBezTo>
                      <a:pt x="5040" y="2463"/>
                      <a:pt x="4117" y="3015"/>
                      <a:pt x="3414" y="3760"/>
                    </a:cubicBezTo>
                    <a:cubicBezTo>
                      <a:pt x="3369" y="3729"/>
                      <a:pt x="3289" y="3672"/>
                      <a:pt x="3265" y="3654"/>
                    </a:cubicBezTo>
                    <a:cubicBezTo>
                      <a:pt x="3192" y="3664"/>
                      <a:pt x="3117" y="3687"/>
                      <a:pt x="3020" y="3630"/>
                    </a:cubicBezTo>
                    <a:cubicBezTo>
                      <a:pt x="2835" y="3506"/>
                      <a:pt x="2667" y="3334"/>
                      <a:pt x="2464" y="3128"/>
                    </a:cubicBezTo>
                    <a:cubicBezTo>
                      <a:pt x="2370" y="3029"/>
                      <a:pt x="2303" y="2935"/>
                      <a:pt x="2192" y="2839"/>
                    </a:cubicBezTo>
                    <a:cubicBezTo>
                      <a:pt x="2167" y="2818"/>
                      <a:pt x="2128" y="2788"/>
                      <a:pt x="2100" y="2766"/>
                    </a:cubicBezTo>
                    <a:cubicBezTo>
                      <a:pt x="2014" y="2697"/>
                      <a:pt x="1911" y="2661"/>
                      <a:pt x="1813" y="2658"/>
                    </a:cubicBezTo>
                    <a:cubicBezTo>
                      <a:pt x="1686" y="2653"/>
                      <a:pt x="1564" y="2703"/>
                      <a:pt x="1484" y="2803"/>
                    </a:cubicBezTo>
                    <a:cubicBezTo>
                      <a:pt x="1342" y="2981"/>
                      <a:pt x="1387" y="3254"/>
                      <a:pt x="1585" y="3412"/>
                    </a:cubicBezTo>
                    <a:cubicBezTo>
                      <a:pt x="1587" y="3413"/>
                      <a:pt x="1589" y="3414"/>
                      <a:pt x="1591" y="3416"/>
                    </a:cubicBezTo>
                    <a:cubicBezTo>
                      <a:pt x="1619" y="3438"/>
                      <a:pt x="1652" y="3466"/>
                      <a:pt x="1677" y="3485"/>
                    </a:cubicBezTo>
                    <a:cubicBezTo>
                      <a:pt x="1795" y="3572"/>
                      <a:pt x="1902" y="3616"/>
                      <a:pt x="2019" y="3685"/>
                    </a:cubicBezTo>
                    <a:cubicBezTo>
                      <a:pt x="2266" y="3837"/>
                      <a:pt x="2471" y="3964"/>
                      <a:pt x="2633" y="4116"/>
                    </a:cubicBezTo>
                    <a:cubicBezTo>
                      <a:pt x="2696" y="4184"/>
                      <a:pt x="2707" y="4303"/>
                      <a:pt x="2716" y="4354"/>
                    </a:cubicBezTo>
                    <a:lnTo>
                      <a:pt x="2848" y="4473"/>
                    </a:lnTo>
                    <a:cubicBezTo>
                      <a:pt x="2140" y="5538"/>
                      <a:pt x="1812" y="6855"/>
                      <a:pt x="2006" y="8195"/>
                    </a:cubicBezTo>
                    <a:lnTo>
                      <a:pt x="1833" y="8245"/>
                    </a:lnTo>
                    <a:cubicBezTo>
                      <a:pt x="1788" y="8304"/>
                      <a:pt x="1723" y="8397"/>
                      <a:pt x="1656" y="8424"/>
                    </a:cubicBezTo>
                    <a:cubicBezTo>
                      <a:pt x="1443" y="8491"/>
                      <a:pt x="1204" y="8516"/>
                      <a:pt x="916" y="8546"/>
                    </a:cubicBezTo>
                    <a:cubicBezTo>
                      <a:pt x="780" y="8557"/>
                      <a:pt x="664" y="8550"/>
                      <a:pt x="520" y="8578"/>
                    </a:cubicBezTo>
                    <a:cubicBezTo>
                      <a:pt x="488" y="8584"/>
                      <a:pt x="444" y="8595"/>
                      <a:pt x="410" y="8603"/>
                    </a:cubicBezTo>
                    <a:cubicBezTo>
                      <a:pt x="408" y="8603"/>
                      <a:pt x="407" y="8604"/>
                      <a:pt x="406" y="8604"/>
                    </a:cubicBezTo>
                    <a:cubicBezTo>
                      <a:pt x="404" y="8604"/>
                      <a:pt x="402" y="8605"/>
                      <a:pt x="400" y="8606"/>
                    </a:cubicBezTo>
                    <a:cubicBezTo>
                      <a:pt x="157" y="8665"/>
                      <a:pt x="0" y="8888"/>
                      <a:pt x="51" y="9109"/>
                    </a:cubicBezTo>
                    <a:cubicBezTo>
                      <a:pt x="101" y="9329"/>
                      <a:pt x="339" y="9463"/>
                      <a:pt x="583" y="9410"/>
                    </a:cubicBezTo>
                    <a:cubicBezTo>
                      <a:pt x="585" y="9410"/>
                      <a:pt x="588" y="9410"/>
                      <a:pt x="590" y="9409"/>
                    </a:cubicBezTo>
                    <a:cubicBezTo>
                      <a:pt x="592" y="9409"/>
                      <a:pt x="595" y="9407"/>
                      <a:pt x="597" y="9407"/>
                    </a:cubicBezTo>
                    <a:cubicBezTo>
                      <a:pt x="632" y="9399"/>
                      <a:pt x="674" y="9391"/>
                      <a:pt x="704" y="9383"/>
                    </a:cubicBezTo>
                    <a:cubicBezTo>
                      <a:pt x="845" y="9345"/>
                      <a:pt x="948" y="9289"/>
                      <a:pt x="1075" y="9241"/>
                    </a:cubicBezTo>
                    <a:cubicBezTo>
                      <a:pt x="1348" y="9143"/>
                      <a:pt x="1574" y="9061"/>
                      <a:pt x="1794" y="9029"/>
                    </a:cubicBezTo>
                    <a:cubicBezTo>
                      <a:pt x="1886" y="9022"/>
                      <a:pt x="1983" y="9086"/>
                      <a:pt x="2032" y="9113"/>
                    </a:cubicBezTo>
                    <a:lnTo>
                      <a:pt x="2211" y="9082"/>
                    </a:lnTo>
                    <a:cubicBezTo>
                      <a:pt x="2625" y="10366"/>
                      <a:pt x="3493" y="11403"/>
                      <a:pt x="4592" y="12054"/>
                    </a:cubicBezTo>
                    <a:lnTo>
                      <a:pt x="4517" y="12234"/>
                    </a:lnTo>
                    <a:cubicBezTo>
                      <a:pt x="4544" y="12304"/>
                      <a:pt x="4574" y="12398"/>
                      <a:pt x="4553" y="12467"/>
                    </a:cubicBezTo>
                    <a:cubicBezTo>
                      <a:pt x="4473" y="12675"/>
                      <a:pt x="4336" y="12894"/>
                      <a:pt x="4180" y="13139"/>
                    </a:cubicBezTo>
                    <a:cubicBezTo>
                      <a:pt x="4104" y="13252"/>
                      <a:pt x="4027" y="13339"/>
                      <a:pt x="3959" y="13469"/>
                    </a:cubicBezTo>
                    <a:cubicBezTo>
                      <a:pt x="3942" y="13499"/>
                      <a:pt x="3921" y="13547"/>
                      <a:pt x="3906" y="13580"/>
                    </a:cubicBezTo>
                    <a:cubicBezTo>
                      <a:pt x="3800" y="13807"/>
                      <a:pt x="3877" y="14068"/>
                      <a:pt x="4081" y="14166"/>
                    </a:cubicBezTo>
                    <a:cubicBezTo>
                      <a:pt x="4286" y="14265"/>
                      <a:pt x="4541" y="14161"/>
                      <a:pt x="4651" y="13933"/>
                    </a:cubicBezTo>
                    <a:cubicBezTo>
                      <a:pt x="4651" y="13933"/>
                      <a:pt x="4652" y="13933"/>
                      <a:pt x="4652" y="13932"/>
                    </a:cubicBezTo>
                    <a:lnTo>
                      <a:pt x="4652" y="13932"/>
                    </a:lnTo>
                    <a:cubicBezTo>
                      <a:pt x="4667" y="13899"/>
                      <a:pt x="4690" y="13857"/>
                      <a:pt x="4703" y="13827"/>
                    </a:cubicBezTo>
                    <a:cubicBezTo>
                      <a:pt x="4761" y="13693"/>
                      <a:pt x="4781" y="13578"/>
                      <a:pt x="4822" y="13448"/>
                    </a:cubicBezTo>
                    <a:cubicBezTo>
                      <a:pt x="4931" y="13174"/>
                      <a:pt x="4991" y="12886"/>
                      <a:pt x="5141" y="12707"/>
                    </a:cubicBezTo>
                    <a:cubicBezTo>
                      <a:pt x="5183" y="12658"/>
                      <a:pt x="5250" y="12639"/>
                      <a:pt x="5319" y="12620"/>
                    </a:cubicBezTo>
                    <a:lnTo>
                      <a:pt x="5413" y="12451"/>
                    </a:lnTo>
                    <a:cubicBezTo>
                      <a:pt x="6371" y="12818"/>
                      <a:pt x="7442" y="12917"/>
                      <a:pt x="8513" y="12674"/>
                    </a:cubicBezTo>
                    <a:cubicBezTo>
                      <a:pt x="8757" y="12619"/>
                      <a:pt x="8993" y="12547"/>
                      <a:pt x="9221" y="12461"/>
                    </a:cubicBezTo>
                    <a:cubicBezTo>
                      <a:pt x="9247" y="12507"/>
                      <a:pt x="9296" y="12597"/>
                      <a:pt x="9309" y="12619"/>
                    </a:cubicBezTo>
                    <a:cubicBezTo>
                      <a:pt x="9380" y="12642"/>
                      <a:pt x="9457" y="12654"/>
                      <a:pt x="9520" y="12747"/>
                    </a:cubicBezTo>
                    <a:cubicBezTo>
                      <a:pt x="9632" y="12939"/>
                      <a:pt x="9709" y="13167"/>
                      <a:pt x="9803" y="13441"/>
                    </a:cubicBezTo>
                    <a:cubicBezTo>
                      <a:pt x="9844" y="13571"/>
                      <a:pt x="9864" y="13686"/>
                      <a:pt x="9923" y="13820"/>
                    </a:cubicBezTo>
                    <a:cubicBezTo>
                      <a:pt x="9936" y="13850"/>
                      <a:pt x="9958" y="13893"/>
                      <a:pt x="9974" y="13925"/>
                    </a:cubicBezTo>
                    <a:cubicBezTo>
                      <a:pt x="10084" y="14154"/>
                      <a:pt x="10339" y="14258"/>
                      <a:pt x="10545" y="14159"/>
                    </a:cubicBezTo>
                    <a:cubicBezTo>
                      <a:pt x="10748" y="14061"/>
                      <a:pt x="10826" y="13800"/>
                      <a:pt x="10720" y="13573"/>
                    </a:cubicBezTo>
                    <a:cubicBezTo>
                      <a:pt x="10704" y="13540"/>
                      <a:pt x="10683" y="13492"/>
                      <a:pt x="10666" y="13462"/>
                    </a:cubicBezTo>
                    <a:cubicBezTo>
                      <a:pt x="10598" y="13332"/>
                      <a:pt x="10521" y="13245"/>
                      <a:pt x="10445" y="13133"/>
                    </a:cubicBezTo>
                    <a:cubicBezTo>
                      <a:pt x="10289" y="12888"/>
                      <a:pt x="10159" y="12685"/>
                      <a:pt x="10079" y="12477"/>
                    </a:cubicBezTo>
                    <a:cubicBezTo>
                      <a:pt x="10045" y="12370"/>
                      <a:pt x="10085" y="12304"/>
                      <a:pt x="10111" y="12234"/>
                    </a:cubicBezTo>
                    <a:cubicBezTo>
                      <a:pt x="10095" y="12216"/>
                      <a:pt x="10062" y="12115"/>
                      <a:pt x="10042" y="12067"/>
                    </a:cubicBezTo>
                    <a:cubicBezTo>
                      <a:pt x="11184" y="11393"/>
                      <a:pt x="12026" y="10317"/>
                      <a:pt x="12421" y="9074"/>
                    </a:cubicBezTo>
                    <a:cubicBezTo>
                      <a:pt x="12475" y="9083"/>
                      <a:pt x="12568" y="9099"/>
                      <a:pt x="12598" y="9105"/>
                    </a:cubicBezTo>
                    <a:cubicBezTo>
                      <a:pt x="12660" y="9064"/>
                      <a:pt x="12717" y="9011"/>
                      <a:pt x="12829" y="9019"/>
                    </a:cubicBezTo>
                    <a:cubicBezTo>
                      <a:pt x="13049" y="9051"/>
                      <a:pt x="13275" y="9133"/>
                      <a:pt x="13548" y="9231"/>
                    </a:cubicBezTo>
                    <a:cubicBezTo>
                      <a:pt x="13675" y="9280"/>
                      <a:pt x="13778" y="9336"/>
                      <a:pt x="13919" y="9374"/>
                    </a:cubicBezTo>
                    <a:cubicBezTo>
                      <a:pt x="13949" y="9382"/>
                      <a:pt x="13991" y="9389"/>
                      <a:pt x="14026" y="9397"/>
                    </a:cubicBezTo>
                    <a:cubicBezTo>
                      <a:pt x="14028" y="9398"/>
                      <a:pt x="14031" y="9399"/>
                      <a:pt x="14033" y="9400"/>
                    </a:cubicBezTo>
                    <a:cubicBezTo>
                      <a:pt x="14035" y="9400"/>
                      <a:pt x="14038" y="9400"/>
                      <a:pt x="14040" y="9400"/>
                    </a:cubicBezTo>
                    <a:cubicBezTo>
                      <a:pt x="14284" y="9453"/>
                      <a:pt x="14522" y="9319"/>
                      <a:pt x="14572" y="9099"/>
                    </a:cubicBezTo>
                    <a:cubicBezTo>
                      <a:pt x="14623" y="8878"/>
                      <a:pt x="14466" y="8655"/>
                      <a:pt x="14223" y="8596"/>
                    </a:cubicBezTo>
                    <a:cubicBezTo>
                      <a:pt x="14188" y="8588"/>
                      <a:pt x="14137" y="8574"/>
                      <a:pt x="14103" y="8568"/>
                    </a:cubicBezTo>
                    <a:cubicBezTo>
                      <a:pt x="13960" y="8541"/>
                      <a:pt x="13843" y="8547"/>
                      <a:pt x="13707" y="8536"/>
                    </a:cubicBezTo>
                    <a:cubicBezTo>
                      <a:pt x="13419" y="8506"/>
                      <a:pt x="13180" y="8481"/>
                      <a:pt x="12967" y="8414"/>
                    </a:cubicBezTo>
                    <a:cubicBezTo>
                      <a:pt x="12881" y="8381"/>
                      <a:pt x="12819" y="8278"/>
                      <a:pt x="12789" y="8235"/>
                    </a:cubicBezTo>
                    <a:lnTo>
                      <a:pt x="12622" y="8187"/>
                    </a:lnTo>
                    <a:cubicBezTo>
                      <a:pt x="12709" y="7562"/>
                      <a:pt x="12685" y="6912"/>
                      <a:pt x="12536" y="6261"/>
                    </a:cubicBezTo>
                    <a:cubicBezTo>
                      <a:pt x="12385" y="5604"/>
                      <a:pt x="12118" y="5003"/>
                      <a:pt x="11763" y="4473"/>
                    </a:cubicBezTo>
                    <a:cubicBezTo>
                      <a:pt x="11805" y="4435"/>
                      <a:pt x="11886" y="4363"/>
                      <a:pt x="11909" y="4342"/>
                    </a:cubicBezTo>
                    <a:cubicBezTo>
                      <a:pt x="11916" y="4268"/>
                      <a:pt x="11910" y="4190"/>
                      <a:pt x="11987" y="4108"/>
                    </a:cubicBezTo>
                    <a:cubicBezTo>
                      <a:pt x="12149" y="3956"/>
                      <a:pt x="12353" y="3830"/>
                      <a:pt x="12600" y="3677"/>
                    </a:cubicBezTo>
                    <a:cubicBezTo>
                      <a:pt x="12717" y="3608"/>
                      <a:pt x="12826" y="3564"/>
                      <a:pt x="12943" y="3477"/>
                    </a:cubicBezTo>
                    <a:cubicBezTo>
                      <a:pt x="12970" y="3457"/>
                      <a:pt x="13006" y="3426"/>
                      <a:pt x="13034" y="3404"/>
                    </a:cubicBezTo>
                    <a:cubicBezTo>
                      <a:pt x="13232" y="3246"/>
                      <a:pt x="13278" y="2973"/>
                      <a:pt x="13136" y="2795"/>
                    </a:cubicBezTo>
                    <a:cubicBezTo>
                      <a:pt x="12994" y="2617"/>
                      <a:pt x="12718" y="2600"/>
                      <a:pt x="12520" y="2758"/>
                    </a:cubicBezTo>
                    <a:cubicBezTo>
                      <a:pt x="12492" y="2780"/>
                      <a:pt x="12454" y="2810"/>
                      <a:pt x="12428" y="2831"/>
                    </a:cubicBezTo>
                    <a:cubicBezTo>
                      <a:pt x="12318" y="2927"/>
                      <a:pt x="12249" y="3021"/>
                      <a:pt x="12156" y="3120"/>
                    </a:cubicBezTo>
                    <a:cubicBezTo>
                      <a:pt x="11952" y="3326"/>
                      <a:pt x="11784" y="3499"/>
                      <a:pt x="11599" y="3623"/>
                    </a:cubicBezTo>
                    <a:cubicBezTo>
                      <a:pt x="11519" y="3670"/>
                      <a:pt x="11402" y="3654"/>
                      <a:pt x="11349" y="3651"/>
                    </a:cubicBezTo>
                    <a:lnTo>
                      <a:pt x="11192" y="3763"/>
                    </a:lnTo>
                    <a:cubicBezTo>
                      <a:pt x="10297" y="2824"/>
                      <a:pt x="9078" y="2224"/>
                      <a:pt x="7766" y="2107"/>
                    </a:cubicBezTo>
                    <a:cubicBezTo>
                      <a:pt x="7762" y="2052"/>
                      <a:pt x="7757" y="1953"/>
                      <a:pt x="7756" y="1923"/>
                    </a:cubicBezTo>
                    <a:cubicBezTo>
                      <a:pt x="7702" y="1872"/>
                      <a:pt x="7637" y="1828"/>
                      <a:pt x="7621" y="1717"/>
                    </a:cubicBezTo>
                    <a:cubicBezTo>
                      <a:pt x="7603" y="1495"/>
                      <a:pt x="7633" y="1256"/>
                      <a:pt x="7668" y="968"/>
                    </a:cubicBezTo>
                    <a:cubicBezTo>
                      <a:pt x="7687" y="833"/>
                      <a:pt x="7719" y="722"/>
                      <a:pt x="7724" y="575"/>
                    </a:cubicBezTo>
                    <a:cubicBezTo>
                      <a:pt x="7725" y="542"/>
                      <a:pt x="7723" y="494"/>
                      <a:pt x="7723" y="458"/>
                    </a:cubicBezTo>
                    <a:cubicBezTo>
                      <a:pt x="7723" y="205"/>
                      <a:pt x="7539" y="0"/>
                      <a:pt x="7312" y="0"/>
                    </a:cubicBezTo>
                    <a:close/>
                    <a:moveTo>
                      <a:pt x="6795" y="3201"/>
                    </a:moveTo>
                    <a:lnTo>
                      <a:pt x="6672" y="5366"/>
                    </a:lnTo>
                    <a:lnTo>
                      <a:pt x="6663" y="5370"/>
                    </a:lnTo>
                    <a:cubicBezTo>
                      <a:pt x="6655" y="5564"/>
                      <a:pt x="6496" y="5719"/>
                      <a:pt x="6300" y="5719"/>
                    </a:cubicBezTo>
                    <a:cubicBezTo>
                      <a:pt x="6220" y="5719"/>
                      <a:pt x="6146" y="5693"/>
                      <a:pt x="6086" y="5649"/>
                    </a:cubicBezTo>
                    <a:lnTo>
                      <a:pt x="6082" y="5651"/>
                    </a:lnTo>
                    <a:lnTo>
                      <a:pt x="4307" y="4392"/>
                    </a:lnTo>
                    <a:cubicBezTo>
                      <a:pt x="4852" y="3856"/>
                      <a:pt x="5550" y="3459"/>
                      <a:pt x="6355" y="3277"/>
                    </a:cubicBezTo>
                    <a:cubicBezTo>
                      <a:pt x="6502" y="3243"/>
                      <a:pt x="6648" y="3219"/>
                      <a:pt x="6795" y="3201"/>
                    </a:cubicBezTo>
                    <a:close/>
                    <a:moveTo>
                      <a:pt x="7828" y="3201"/>
                    </a:moveTo>
                    <a:cubicBezTo>
                      <a:pt x="8767" y="3316"/>
                      <a:pt x="9636" y="3742"/>
                      <a:pt x="10301" y="4393"/>
                    </a:cubicBezTo>
                    <a:lnTo>
                      <a:pt x="8537" y="5644"/>
                    </a:lnTo>
                    <a:lnTo>
                      <a:pt x="8531" y="5641"/>
                    </a:lnTo>
                    <a:cubicBezTo>
                      <a:pt x="8375" y="5755"/>
                      <a:pt x="8154" y="5727"/>
                      <a:pt x="8032" y="5574"/>
                    </a:cubicBezTo>
                    <a:cubicBezTo>
                      <a:pt x="7982" y="5511"/>
                      <a:pt x="7956" y="5438"/>
                      <a:pt x="7953" y="5363"/>
                    </a:cubicBezTo>
                    <a:lnTo>
                      <a:pt x="7951" y="5362"/>
                    </a:lnTo>
                    <a:lnTo>
                      <a:pt x="7828" y="3201"/>
                    </a:lnTo>
                    <a:close/>
                    <a:moveTo>
                      <a:pt x="3663" y="5201"/>
                    </a:moveTo>
                    <a:lnTo>
                      <a:pt x="5284" y="6651"/>
                    </a:lnTo>
                    <a:lnTo>
                      <a:pt x="5282" y="6660"/>
                    </a:lnTo>
                    <a:cubicBezTo>
                      <a:pt x="5429" y="6787"/>
                      <a:pt x="5450" y="7008"/>
                      <a:pt x="5328" y="7160"/>
                    </a:cubicBezTo>
                    <a:cubicBezTo>
                      <a:pt x="5278" y="7222"/>
                      <a:pt x="5211" y="7264"/>
                      <a:pt x="5139" y="7284"/>
                    </a:cubicBezTo>
                    <a:lnTo>
                      <a:pt x="5138" y="7291"/>
                    </a:lnTo>
                    <a:lnTo>
                      <a:pt x="3060" y="7891"/>
                    </a:lnTo>
                    <a:cubicBezTo>
                      <a:pt x="2954" y="6925"/>
                      <a:pt x="3182" y="5985"/>
                      <a:pt x="3663" y="5201"/>
                    </a:cubicBezTo>
                    <a:close/>
                    <a:moveTo>
                      <a:pt x="11479" y="6501"/>
                    </a:moveTo>
                    <a:cubicBezTo>
                      <a:pt x="11587" y="6968"/>
                      <a:pt x="11614" y="7433"/>
                      <a:pt x="11569" y="7884"/>
                    </a:cubicBezTo>
                    <a:lnTo>
                      <a:pt x="9481" y="7282"/>
                    </a:lnTo>
                    <a:lnTo>
                      <a:pt x="9479" y="7273"/>
                    </a:lnTo>
                    <a:cubicBezTo>
                      <a:pt x="9292" y="7222"/>
                      <a:pt x="9177" y="7033"/>
                      <a:pt x="9221" y="6842"/>
                    </a:cubicBezTo>
                    <a:cubicBezTo>
                      <a:pt x="9239" y="6764"/>
                      <a:pt x="9280" y="6698"/>
                      <a:pt x="9336" y="6649"/>
                    </a:cubicBezTo>
                    <a:lnTo>
                      <a:pt x="9335" y="6645"/>
                    </a:lnTo>
                    <a:lnTo>
                      <a:pt x="10948" y="5202"/>
                    </a:lnTo>
                    <a:cubicBezTo>
                      <a:pt x="11188" y="5592"/>
                      <a:pt x="11371" y="6028"/>
                      <a:pt x="11479" y="6501"/>
                    </a:cubicBezTo>
                    <a:close/>
                    <a:moveTo>
                      <a:pt x="6979" y="6763"/>
                    </a:moveTo>
                    <a:lnTo>
                      <a:pt x="7642" y="6763"/>
                    </a:lnTo>
                    <a:lnTo>
                      <a:pt x="8055" y="7278"/>
                    </a:lnTo>
                    <a:lnTo>
                      <a:pt x="7907" y="7921"/>
                    </a:lnTo>
                    <a:lnTo>
                      <a:pt x="7312" y="8208"/>
                    </a:lnTo>
                    <a:lnTo>
                      <a:pt x="6714" y="7921"/>
                    </a:lnTo>
                    <a:lnTo>
                      <a:pt x="6565" y="7277"/>
                    </a:lnTo>
                    <a:lnTo>
                      <a:pt x="6979" y="6763"/>
                    </a:lnTo>
                    <a:close/>
                    <a:moveTo>
                      <a:pt x="9107" y="8527"/>
                    </a:moveTo>
                    <a:cubicBezTo>
                      <a:pt x="9135" y="8526"/>
                      <a:pt x="9163" y="8528"/>
                      <a:pt x="9191" y="8534"/>
                    </a:cubicBezTo>
                    <a:lnTo>
                      <a:pt x="9194" y="8529"/>
                    </a:lnTo>
                    <a:lnTo>
                      <a:pt x="11344" y="8892"/>
                    </a:lnTo>
                    <a:cubicBezTo>
                      <a:pt x="11029" y="9776"/>
                      <a:pt x="10427" y="10542"/>
                      <a:pt x="9623" y="11054"/>
                    </a:cubicBezTo>
                    <a:lnTo>
                      <a:pt x="8789" y="9039"/>
                    </a:lnTo>
                    <a:lnTo>
                      <a:pt x="8791" y="9035"/>
                    </a:lnTo>
                    <a:cubicBezTo>
                      <a:pt x="8715" y="8857"/>
                      <a:pt x="8791" y="8648"/>
                      <a:pt x="8968" y="8563"/>
                    </a:cubicBezTo>
                    <a:cubicBezTo>
                      <a:pt x="9013" y="8542"/>
                      <a:pt x="9060" y="8530"/>
                      <a:pt x="9107" y="8527"/>
                    </a:cubicBezTo>
                    <a:close/>
                    <a:moveTo>
                      <a:pt x="5498" y="8536"/>
                    </a:moveTo>
                    <a:cubicBezTo>
                      <a:pt x="5662" y="8538"/>
                      <a:pt x="5809" y="8652"/>
                      <a:pt x="5848" y="8819"/>
                    </a:cubicBezTo>
                    <a:cubicBezTo>
                      <a:pt x="5865" y="8897"/>
                      <a:pt x="5857" y="8975"/>
                      <a:pt x="5827" y="9043"/>
                    </a:cubicBezTo>
                    <a:lnTo>
                      <a:pt x="5833" y="9051"/>
                    </a:lnTo>
                    <a:lnTo>
                      <a:pt x="5008" y="11046"/>
                    </a:lnTo>
                    <a:cubicBezTo>
                      <a:pt x="4236" y="10551"/>
                      <a:pt x="3621" y="9809"/>
                      <a:pt x="3293" y="8899"/>
                    </a:cubicBezTo>
                    <a:lnTo>
                      <a:pt x="5423" y="8538"/>
                    </a:lnTo>
                    <a:lnTo>
                      <a:pt x="5427" y="8542"/>
                    </a:lnTo>
                    <a:cubicBezTo>
                      <a:pt x="5451" y="8538"/>
                      <a:pt x="5475" y="8536"/>
                      <a:pt x="5498" y="8536"/>
                    </a:cubicBezTo>
                    <a:close/>
                    <a:moveTo>
                      <a:pt x="7298" y="9410"/>
                    </a:moveTo>
                    <a:cubicBezTo>
                      <a:pt x="7354" y="9408"/>
                      <a:pt x="7412" y="9420"/>
                      <a:pt x="7468" y="9446"/>
                    </a:cubicBezTo>
                    <a:cubicBezTo>
                      <a:pt x="7540" y="9481"/>
                      <a:pt x="7596" y="9536"/>
                      <a:pt x="7631" y="9601"/>
                    </a:cubicBezTo>
                    <a:lnTo>
                      <a:pt x="7639" y="9601"/>
                    </a:lnTo>
                    <a:lnTo>
                      <a:pt x="8689" y="11499"/>
                    </a:lnTo>
                    <a:cubicBezTo>
                      <a:pt x="8553" y="11545"/>
                      <a:pt x="8413" y="11584"/>
                      <a:pt x="8269" y="11617"/>
                    </a:cubicBezTo>
                    <a:cubicBezTo>
                      <a:pt x="7466" y="11799"/>
                      <a:pt x="6666" y="11744"/>
                      <a:pt x="5941" y="11497"/>
                    </a:cubicBezTo>
                    <a:lnTo>
                      <a:pt x="6989" y="9602"/>
                    </a:lnTo>
                    <a:lnTo>
                      <a:pt x="6991" y="9602"/>
                    </a:lnTo>
                    <a:cubicBezTo>
                      <a:pt x="7053" y="9485"/>
                      <a:pt x="7173" y="9415"/>
                      <a:pt x="7298" y="941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194776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66"/>
        <p:cNvGrpSpPr/>
        <p:nvPr/>
      </p:nvGrpSpPr>
      <p:grpSpPr>
        <a:xfrm>
          <a:off x="0" y="0"/>
          <a:ext cx="0" cy="0"/>
          <a:chOff x="0" y="0"/>
          <a:chExt cx="0" cy="0"/>
        </a:xfrm>
      </p:grpSpPr>
      <p:sp>
        <p:nvSpPr>
          <p:cNvPr id="22969" name="Google Shape;22969;p949"/>
          <p:cNvSpPr txBox="1">
            <a:spLocks noGrp="1"/>
          </p:cNvSpPr>
          <p:nvPr>
            <p:ph type="title"/>
          </p:nvPr>
        </p:nvSpPr>
        <p:spPr/>
        <p:txBody>
          <a:bodyPr/>
          <a:lstStyle/>
          <a:p>
            <a:r>
              <a:rPr lang="en-US" dirty="0"/>
              <a:t>Application Needs are Driving Cloud Strategies</a:t>
            </a:r>
          </a:p>
        </p:txBody>
      </p:sp>
      <p:graphicFrame>
        <p:nvGraphicFramePr>
          <p:cNvPr id="4" name="Table 3">
            <a:extLst>
              <a:ext uri="{FF2B5EF4-FFF2-40B4-BE49-F238E27FC236}">
                <a16:creationId xmlns:a16="http://schemas.microsoft.com/office/drawing/2014/main" id="{A06A7EE4-8242-B048-84F9-99472517B221}"/>
              </a:ext>
            </a:extLst>
          </p:cNvPr>
          <p:cNvGraphicFramePr>
            <a:graphicFrameLocks noGrp="1"/>
          </p:cNvGraphicFramePr>
          <p:nvPr>
            <p:extLst>
              <p:ext uri="{D42A27DB-BD31-4B8C-83A1-F6EECF244321}">
                <p14:modId xmlns:p14="http://schemas.microsoft.com/office/powerpoint/2010/main" val="3747676623"/>
              </p:ext>
            </p:extLst>
          </p:nvPr>
        </p:nvGraphicFramePr>
        <p:xfrm>
          <a:off x="447869" y="1353842"/>
          <a:ext cx="11293092" cy="3329969"/>
        </p:xfrm>
        <a:graphic>
          <a:graphicData uri="http://schemas.openxmlformats.org/drawingml/2006/table">
            <a:tbl>
              <a:tblPr>
                <a:tableStyleId>{6E25E649-3F16-4E02-A733-19D2CDBF48F0}</a:tableStyleId>
              </a:tblPr>
              <a:tblGrid>
                <a:gridCol w="1882182">
                  <a:extLst>
                    <a:ext uri="{9D8B030D-6E8A-4147-A177-3AD203B41FA5}">
                      <a16:colId xmlns:a16="http://schemas.microsoft.com/office/drawing/2014/main" val="1375980873"/>
                    </a:ext>
                  </a:extLst>
                </a:gridCol>
                <a:gridCol w="1882182">
                  <a:extLst>
                    <a:ext uri="{9D8B030D-6E8A-4147-A177-3AD203B41FA5}">
                      <a16:colId xmlns:a16="http://schemas.microsoft.com/office/drawing/2014/main" val="1675392179"/>
                    </a:ext>
                  </a:extLst>
                </a:gridCol>
                <a:gridCol w="1882182">
                  <a:extLst>
                    <a:ext uri="{9D8B030D-6E8A-4147-A177-3AD203B41FA5}">
                      <a16:colId xmlns:a16="http://schemas.microsoft.com/office/drawing/2014/main" val="197749665"/>
                    </a:ext>
                  </a:extLst>
                </a:gridCol>
                <a:gridCol w="1882182">
                  <a:extLst>
                    <a:ext uri="{9D8B030D-6E8A-4147-A177-3AD203B41FA5}">
                      <a16:colId xmlns:a16="http://schemas.microsoft.com/office/drawing/2014/main" val="3169047450"/>
                    </a:ext>
                  </a:extLst>
                </a:gridCol>
                <a:gridCol w="1882182">
                  <a:extLst>
                    <a:ext uri="{9D8B030D-6E8A-4147-A177-3AD203B41FA5}">
                      <a16:colId xmlns:a16="http://schemas.microsoft.com/office/drawing/2014/main" val="3930062276"/>
                    </a:ext>
                  </a:extLst>
                </a:gridCol>
                <a:gridCol w="1882182">
                  <a:extLst>
                    <a:ext uri="{9D8B030D-6E8A-4147-A177-3AD203B41FA5}">
                      <a16:colId xmlns:a16="http://schemas.microsoft.com/office/drawing/2014/main" val="2965163093"/>
                    </a:ext>
                  </a:extLst>
                </a:gridCol>
              </a:tblGrid>
              <a:tr h="805912">
                <a:tc gridSpan="3">
                  <a:txBody>
                    <a:bodyPr/>
                    <a:lstStyle/>
                    <a:p>
                      <a:pPr algn="ctr" defTabSz="914126">
                        <a:lnSpc>
                          <a:spcPct val="115000"/>
                        </a:lnSpc>
                        <a:buClr>
                          <a:srgbClr val="000000"/>
                        </a:buClr>
                        <a:buSzPts val="350"/>
                        <a:defRPr/>
                      </a:pPr>
                      <a:r>
                        <a:rPr lang="en-US" sz="2000" kern="0" dirty="0">
                          <a:solidFill>
                            <a:srgbClr val="FFFFFF"/>
                          </a:solidFill>
                          <a:latin typeface="Metropolis Regular" pitchFamily="2" charset="77"/>
                          <a:ea typeface="Arial"/>
                          <a:cs typeface="Arial"/>
                          <a:sym typeface="Arial"/>
                        </a:rPr>
                        <a:t>Existing Apps</a:t>
                      </a:r>
                      <a:endParaRPr lang="en-US" sz="2000" kern="0" dirty="0">
                        <a:solidFill>
                          <a:srgbClr val="000000"/>
                        </a:solidFill>
                        <a:latin typeface="Metropolis Regular" pitchFamily="2" charset="77"/>
                        <a:ea typeface="Arial"/>
                        <a:cs typeface="Arial"/>
                        <a:sym typeface="Arial"/>
                      </a:endParaRPr>
                    </a:p>
                    <a:p>
                      <a:pPr algn="ctr" defTabSz="914126">
                        <a:lnSpc>
                          <a:spcPct val="115000"/>
                        </a:lnSpc>
                        <a:buClr>
                          <a:srgbClr val="000000"/>
                        </a:buClr>
                        <a:buSzPts val="300"/>
                        <a:defRPr/>
                      </a:pPr>
                      <a:r>
                        <a:rPr lang="en-US" sz="1600" kern="0" dirty="0">
                          <a:solidFill>
                            <a:schemeClr val="accent3">
                              <a:lumMod val="60000"/>
                              <a:lumOff val="40000"/>
                            </a:schemeClr>
                          </a:solidFill>
                          <a:latin typeface="Metropolis Regular" pitchFamily="2" charset="77"/>
                          <a:ea typeface="Arial"/>
                          <a:cs typeface="Arial"/>
                          <a:sym typeface="Arial"/>
                        </a:rPr>
                        <a:t>Reduce Costs  |  Security  |  Reliability  I  Control</a:t>
                      </a:r>
                      <a:endParaRPr lang="en-US" sz="1600" dirty="0">
                        <a:solidFill>
                          <a:schemeClr val="accent3">
                            <a:lumMod val="60000"/>
                            <a:lumOff val="40000"/>
                          </a:schemeClr>
                        </a:solidFill>
                      </a:endParaRPr>
                    </a:p>
                  </a:txBody>
                  <a:tcP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accent1"/>
                    </a:solidFill>
                  </a:tcPr>
                </a:tc>
                <a:tc h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gridSpan="3">
                  <a:txBody>
                    <a:bodyPr/>
                    <a:lstStyle/>
                    <a:p>
                      <a:pPr algn="ctr" defTabSz="914126">
                        <a:lnSpc>
                          <a:spcPct val="115000"/>
                        </a:lnSpc>
                        <a:buClr>
                          <a:srgbClr val="000000"/>
                        </a:buClr>
                        <a:buSzPts val="350"/>
                        <a:defRPr/>
                      </a:pPr>
                      <a:r>
                        <a:rPr lang="en-US" sz="2000" kern="0" dirty="0">
                          <a:solidFill>
                            <a:srgbClr val="FFFFFF"/>
                          </a:solidFill>
                          <a:latin typeface="Metropolis Regular" pitchFamily="2" charset="77"/>
                          <a:ea typeface="Arial"/>
                          <a:cs typeface="Arial"/>
                          <a:sym typeface="Arial"/>
                        </a:rPr>
                        <a:t>Modern Apps</a:t>
                      </a:r>
                      <a:endParaRPr lang="en-US" sz="2000" kern="0" dirty="0">
                        <a:solidFill>
                          <a:srgbClr val="000000"/>
                        </a:solidFill>
                        <a:latin typeface="Metropolis Regular" pitchFamily="2" charset="77"/>
                        <a:ea typeface="Arial"/>
                        <a:cs typeface="Arial"/>
                        <a:sym typeface="Arial"/>
                      </a:endParaRPr>
                    </a:p>
                    <a:p>
                      <a:pPr algn="ctr" defTabSz="914126">
                        <a:lnSpc>
                          <a:spcPct val="115000"/>
                        </a:lnSpc>
                        <a:buClr>
                          <a:srgbClr val="000000"/>
                        </a:buClr>
                        <a:buSzPts val="300"/>
                        <a:defRPr/>
                      </a:pPr>
                      <a:r>
                        <a:rPr lang="en-US" sz="1600" kern="0" dirty="0">
                          <a:solidFill>
                            <a:schemeClr val="accent3">
                              <a:lumMod val="20000"/>
                              <a:lumOff val="80000"/>
                            </a:schemeClr>
                          </a:solidFill>
                          <a:latin typeface="Metropolis Regular" pitchFamily="2" charset="77"/>
                          <a:ea typeface="Arial"/>
                          <a:cs typeface="Arial"/>
                          <a:sym typeface="Arial"/>
                        </a:rPr>
                        <a:t>Time to market  |  Innovation  |  Scale  |  Differentiation</a:t>
                      </a:r>
                      <a:endParaRPr lang="en-US" sz="1800" kern="0" dirty="0">
                        <a:solidFill>
                          <a:schemeClr val="accent3">
                            <a:lumMod val="20000"/>
                            <a:lumOff val="80000"/>
                          </a:schemeClr>
                        </a:solidFill>
                        <a:latin typeface="Metropolis Regular" pitchFamily="2" charset="77"/>
                        <a:ea typeface="Arial"/>
                        <a:cs typeface="Arial"/>
                        <a:sym typeface="Arial"/>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accent3"/>
                    </a:solidFill>
                  </a:tcPr>
                </a:tc>
                <a:tc h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accent3"/>
                    </a:solidFill>
                  </a:tcPr>
                </a:tc>
                <a:tc hMerge="1">
                  <a:txBody>
                    <a:bodyPr/>
                    <a:lstStyle/>
                    <a:p>
                      <a:endParaRPr lang="en-US" dirty="0"/>
                    </a:p>
                  </a:txBody>
                  <a:tcPr>
                    <a:lnL w="12700" cap="flat" cmpd="sng" algn="ctr">
                      <a:solidFill>
                        <a:schemeClr val="bg1">
                          <a:lumMod val="75000"/>
                        </a:schemeClr>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214218694"/>
                  </a:ext>
                </a:extLst>
              </a:tr>
              <a:tr h="1628475">
                <a:tc>
                  <a:txBody>
                    <a:bodyPr/>
                    <a:lstStyle/>
                    <a:p>
                      <a:endParaRPr lang="en-US"/>
                    </a:p>
                  </a:txBody>
                  <a:tcPr>
                    <a:lnL>
                      <a:noFill/>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7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136320841"/>
                  </a:ext>
                </a:extLst>
              </a:tr>
              <a:tr h="895582">
                <a:tc>
                  <a:txBody>
                    <a:bodyPr/>
                    <a:lstStyle/>
                    <a:p>
                      <a:pPr algn="ctr"/>
                      <a:r>
                        <a:rPr lang="en-US" sz="1800" kern="0" dirty="0">
                          <a:solidFill>
                            <a:schemeClr val="accent1"/>
                          </a:solidFill>
                          <a:latin typeface="Metropolis Regular" pitchFamily="2" charset="77"/>
                          <a:ea typeface="Arial"/>
                          <a:cs typeface="Arial"/>
                          <a:sym typeface="Arial"/>
                        </a:rPr>
                        <a:t>Maintain</a:t>
                      </a:r>
                      <a:endParaRPr lang="en-US" sz="1800" dirty="0"/>
                    </a:p>
                  </a:txBody>
                  <a:tcPr anchor="ctr">
                    <a:lnL>
                      <a:noFill/>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r>
                        <a:rPr lang="en-US" sz="1800" kern="0" dirty="0">
                          <a:solidFill>
                            <a:schemeClr val="accent1"/>
                          </a:solidFill>
                          <a:latin typeface="Metropolis Regular" pitchFamily="2" charset="77"/>
                          <a:ea typeface="Arial"/>
                          <a:cs typeface="Arial"/>
                          <a:sym typeface="Arial"/>
                        </a:rPr>
                        <a:t>Re-platform</a:t>
                      </a:r>
                      <a:endParaRPr lang="en-US" sz="18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0" dirty="0">
                          <a:solidFill>
                            <a:schemeClr val="accent1"/>
                          </a:solidFill>
                          <a:latin typeface="Metropolis Regular" pitchFamily="2" charset="77"/>
                          <a:ea typeface="Arial"/>
                          <a:cs typeface="Arial"/>
                          <a:sym typeface="Arial"/>
                        </a:rPr>
                        <a:t>Hybrid </a:t>
                      </a:r>
                      <a:br>
                        <a:rPr lang="en-US" sz="1800" kern="0" dirty="0">
                          <a:solidFill>
                            <a:schemeClr val="accent1"/>
                          </a:solidFill>
                          <a:latin typeface="Metropolis Regular" pitchFamily="2" charset="77"/>
                          <a:ea typeface="Arial"/>
                          <a:cs typeface="Arial"/>
                          <a:sym typeface="Arial"/>
                        </a:rPr>
                      </a:br>
                      <a:r>
                        <a:rPr lang="en-US" sz="1800" kern="0" dirty="0">
                          <a:solidFill>
                            <a:schemeClr val="accent1"/>
                          </a:solidFill>
                          <a:latin typeface="Metropolis Regular" pitchFamily="2" charset="77"/>
                          <a:ea typeface="Arial"/>
                          <a:cs typeface="Arial"/>
                          <a:sym typeface="Arial"/>
                        </a:rPr>
                        <a:t>Apps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r>
                        <a:rPr lang="en-US" sz="1800" kern="0" dirty="0">
                          <a:solidFill>
                            <a:schemeClr val="accent3">
                              <a:lumMod val="75000"/>
                            </a:schemeClr>
                          </a:solidFill>
                          <a:latin typeface="Metropolis Regular" pitchFamily="2" charset="77"/>
                          <a:ea typeface="Arial"/>
                          <a:cs typeface="Arial"/>
                          <a:sym typeface="Arial"/>
                        </a:rPr>
                        <a:t>Re-factor</a:t>
                      </a:r>
                      <a:endParaRPr lang="en-US" sz="1800" dirty="0">
                        <a:solidFill>
                          <a:schemeClr val="accent3">
                            <a:lumMod val="75000"/>
                          </a:schemeClr>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0" dirty="0">
                          <a:solidFill>
                            <a:schemeClr val="accent3">
                              <a:lumMod val="75000"/>
                            </a:schemeClr>
                          </a:solidFill>
                          <a:latin typeface="Metropolis Regular" pitchFamily="2" charset="77"/>
                          <a:ea typeface="Arial"/>
                          <a:cs typeface="Arial"/>
                          <a:sym typeface="Arial"/>
                        </a:rPr>
                        <a:t>Develop for Cloud</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0" dirty="0">
                          <a:solidFill>
                            <a:schemeClr val="accent3">
                              <a:lumMod val="75000"/>
                            </a:schemeClr>
                          </a:solidFill>
                          <a:latin typeface="Metropolis Regular" pitchFamily="2" charset="77"/>
                          <a:ea typeface="Arial"/>
                          <a:cs typeface="Arial"/>
                          <a:sym typeface="Arial"/>
                        </a:rPr>
                        <a:t>Replace</a:t>
                      </a:r>
                    </a:p>
                  </a:txBody>
                  <a:tcPr anchor="ctr">
                    <a:lnL w="12700" cap="flat" cmpd="sng" algn="ctr">
                      <a:solidFill>
                        <a:schemeClr val="bg1">
                          <a:lumMod val="75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6480955"/>
                  </a:ext>
                </a:extLst>
              </a:tr>
            </a:tbl>
          </a:graphicData>
        </a:graphic>
      </p:graphicFrame>
      <p:sp>
        <p:nvSpPr>
          <p:cNvPr id="22967" name="Google Shape;22967;p949"/>
          <p:cNvSpPr/>
          <p:nvPr/>
        </p:nvSpPr>
        <p:spPr>
          <a:xfrm>
            <a:off x="10202244" y="2771606"/>
            <a:ext cx="1083092" cy="698542"/>
          </a:xfrm>
          <a:custGeom>
            <a:avLst/>
            <a:gdLst/>
            <a:ahLst/>
            <a:cxnLst/>
            <a:rect l="l" t="t" r="r" b="b"/>
            <a:pathLst>
              <a:path w="120000" h="120000" extrusionOk="0">
                <a:moveTo>
                  <a:pt x="71907" y="0"/>
                </a:moveTo>
                <a:cubicBezTo>
                  <a:pt x="82782" y="0"/>
                  <a:pt x="92113" y="9520"/>
                  <a:pt x="96099" y="23089"/>
                </a:cubicBezTo>
                <a:lnTo>
                  <a:pt x="97393" y="29089"/>
                </a:lnTo>
                <a:lnTo>
                  <a:pt x="100331" y="29578"/>
                </a:lnTo>
                <a:cubicBezTo>
                  <a:pt x="111556" y="33375"/>
                  <a:pt x="120000" y="49795"/>
                  <a:pt x="120000" y="69474"/>
                </a:cubicBezTo>
                <a:cubicBezTo>
                  <a:pt x="120000" y="91965"/>
                  <a:pt x="108971" y="110197"/>
                  <a:pt x="95366" y="110197"/>
                </a:cubicBezTo>
                <a:cubicBezTo>
                  <a:pt x="93666" y="110197"/>
                  <a:pt x="92006" y="109912"/>
                  <a:pt x="90402" y="109370"/>
                </a:cubicBezTo>
                <a:lnTo>
                  <a:pt x="87975" y="108124"/>
                </a:lnTo>
                <a:lnTo>
                  <a:pt x="87387" y="109302"/>
                </a:lnTo>
                <a:cubicBezTo>
                  <a:pt x="83389" y="115911"/>
                  <a:pt x="77866" y="120000"/>
                  <a:pt x="71765" y="120000"/>
                </a:cubicBezTo>
                <a:cubicBezTo>
                  <a:pt x="67189" y="120000"/>
                  <a:pt x="62939" y="117700"/>
                  <a:pt x="59413" y="113762"/>
                </a:cubicBezTo>
                <a:lnTo>
                  <a:pt x="57969" y="111887"/>
                </a:lnTo>
                <a:lnTo>
                  <a:pt x="54231" y="115241"/>
                </a:lnTo>
                <a:cubicBezTo>
                  <a:pt x="51284" y="117301"/>
                  <a:pt x="48044" y="118441"/>
                  <a:pt x="44643" y="118441"/>
                </a:cubicBezTo>
                <a:cubicBezTo>
                  <a:pt x="39541" y="118441"/>
                  <a:pt x="34802" y="115877"/>
                  <a:pt x="30870" y="111486"/>
                </a:cubicBezTo>
                <a:lnTo>
                  <a:pt x="28876" y="108766"/>
                </a:lnTo>
                <a:lnTo>
                  <a:pt x="26545" y="109963"/>
                </a:lnTo>
                <a:cubicBezTo>
                  <a:pt x="25107" y="110449"/>
                  <a:pt x="23618" y="110705"/>
                  <a:pt x="22092" y="110705"/>
                </a:cubicBezTo>
                <a:cubicBezTo>
                  <a:pt x="9891" y="110705"/>
                  <a:pt x="0" y="94352"/>
                  <a:pt x="0" y="74181"/>
                </a:cubicBezTo>
                <a:cubicBezTo>
                  <a:pt x="0" y="54009"/>
                  <a:pt x="9891" y="37657"/>
                  <a:pt x="22092" y="37657"/>
                </a:cubicBezTo>
                <a:lnTo>
                  <a:pt x="22866" y="37786"/>
                </a:lnTo>
                <a:lnTo>
                  <a:pt x="24223" y="33653"/>
                </a:lnTo>
                <a:cubicBezTo>
                  <a:pt x="28650" y="22821"/>
                  <a:pt x="36146" y="15699"/>
                  <a:pt x="44649" y="15699"/>
                </a:cubicBezTo>
                <a:cubicBezTo>
                  <a:pt x="46349" y="15699"/>
                  <a:pt x="48010" y="15984"/>
                  <a:pt x="49613" y="16526"/>
                </a:cubicBezTo>
                <a:lnTo>
                  <a:pt x="50095" y="16773"/>
                </a:lnTo>
                <a:lnTo>
                  <a:pt x="50135" y="16667"/>
                </a:lnTo>
                <a:cubicBezTo>
                  <a:pt x="54853" y="6611"/>
                  <a:pt x="62844" y="0"/>
                  <a:pt x="71907" y="0"/>
                </a:cubicBezTo>
                <a:close/>
              </a:path>
            </a:pathLst>
          </a:custGeom>
          <a:noFill/>
          <a:ln w="19050" cap="flat" cmpd="sng">
            <a:solidFill>
              <a:schemeClr val="accent3"/>
            </a:solidFill>
            <a:prstDash val="solid"/>
            <a:round/>
            <a:headEnd type="none" w="sm" len="sm"/>
            <a:tailEnd type="none" w="sm" len="sm"/>
          </a:ln>
        </p:spPr>
        <p:txBody>
          <a:bodyPr spcFirstLastPara="1" wrap="square" lIns="91376" tIns="182777" rIns="91376" bIns="45663" anchor="ctr" anchorCtr="0">
            <a:noAutofit/>
          </a:bodyPr>
          <a:lstStyle/>
          <a:p>
            <a:pPr algn="ctr" defTabSz="914126">
              <a:buClr>
                <a:srgbClr val="000000"/>
              </a:buClr>
              <a:buSzPts val="1600"/>
              <a:defRPr/>
            </a:pPr>
            <a:endParaRPr sz="1600" kern="0">
              <a:solidFill>
                <a:srgbClr val="717074"/>
              </a:solidFill>
              <a:latin typeface="Metropolis Regular" pitchFamily="2" charset="77"/>
              <a:ea typeface="Arial"/>
              <a:cs typeface="Arial"/>
              <a:sym typeface="Arial"/>
            </a:endParaRPr>
          </a:p>
        </p:txBody>
      </p:sp>
      <p:sp>
        <p:nvSpPr>
          <p:cNvPr id="22971" name="Google Shape;22971;p949"/>
          <p:cNvSpPr txBox="1"/>
          <p:nvPr/>
        </p:nvSpPr>
        <p:spPr>
          <a:xfrm>
            <a:off x="10343722" y="3042004"/>
            <a:ext cx="799936" cy="295304"/>
          </a:xfrm>
          <a:prstGeom prst="rect">
            <a:avLst/>
          </a:prstGeom>
          <a:noFill/>
          <a:ln>
            <a:noFill/>
          </a:ln>
        </p:spPr>
        <p:txBody>
          <a:bodyPr spcFirstLastPara="1" wrap="square" lIns="91376" tIns="91376" rIns="91376" bIns="91376" anchor="ctr" anchorCtr="0">
            <a:noAutofit/>
          </a:bodyPr>
          <a:lstStyle/>
          <a:p>
            <a:pPr algn="ctr" defTabSz="914126">
              <a:buClr>
                <a:srgbClr val="0093D3"/>
              </a:buClr>
              <a:buSzPts val="175"/>
              <a:defRPr/>
            </a:pPr>
            <a:r>
              <a:rPr lang="en-US" sz="1400" kern="0" dirty="0">
                <a:solidFill>
                  <a:schemeClr val="accent3"/>
                </a:solidFill>
                <a:latin typeface="Metropolis Regular" pitchFamily="2" charset="77"/>
                <a:ea typeface="Arial"/>
                <a:cs typeface="Arial"/>
                <a:sym typeface="Arial"/>
              </a:rPr>
              <a:t>SaaS</a:t>
            </a:r>
            <a:endParaRPr sz="1400" kern="0" dirty="0">
              <a:solidFill>
                <a:schemeClr val="accent3"/>
              </a:solidFill>
              <a:latin typeface="Metropolis Regular" pitchFamily="2" charset="77"/>
              <a:ea typeface="Arial"/>
              <a:cs typeface="Arial"/>
              <a:sym typeface="Arial"/>
            </a:endParaRPr>
          </a:p>
        </p:txBody>
      </p:sp>
      <p:grpSp>
        <p:nvGrpSpPr>
          <p:cNvPr id="22972" name="Google Shape;22972;p949"/>
          <p:cNvGrpSpPr/>
          <p:nvPr/>
        </p:nvGrpSpPr>
        <p:grpSpPr>
          <a:xfrm>
            <a:off x="4553648" y="2612639"/>
            <a:ext cx="1120402" cy="857414"/>
            <a:chOff x="6406796" y="3113232"/>
            <a:chExt cx="819600" cy="627218"/>
          </a:xfrm>
        </p:grpSpPr>
        <p:sp>
          <p:nvSpPr>
            <p:cNvPr id="22973" name="Google Shape;22973;p949"/>
            <p:cNvSpPr/>
            <p:nvPr/>
          </p:nvSpPr>
          <p:spPr>
            <a:xfrm>
              <a:off x="6406796" y="3113232"/>
              <a:ext cx="819600" cy="528600"/>
            </a:xfrm>
            <a:custGeom>
              <a:avLst/>
              <a:gdLst/>
              <a:ahLst/>
              <a:cxnLst/>
              <a:rect l="l" t="t" r="r" b="b"/>
              <a:pathLst>
                <a:path w="120000" h="120000" extrusionOk="0">
                  <a:moveTo>
                    <a:pt x="71907" y="0"/>
                  </a:moveTo>
                  <a:cubicBezTo>
                    <a:pt x="82782" y="0"/>
                    <a:pt x="92113" y="9520"/>
                    <a:pt x="96099" y="23089"/>
                  </a:cubicBezTo>
                  <a:lnTo>
                    <a:pt x="97393" y="29089"/>
                  </a:lnTo>
                  <a:lnTo>
                    <a:pt x="100331" y="29578"/>
                  </a:lnTo>
                  <a:cubicBezTo>
                    <a:pt x="111556" y="33375"/>
                    <a:pt x="120000" y="49795"/>
                    <a:pt x="120000" y="69474"/>
                  </a:cubicBezTo>
                  <a:cubicBezTo>
                    <a:pt x="120000" y="91965"/>
                    <a:pt x="108971" y="110197"/>
                    <a:pt x="95366" y="110197"/>
                  </a:cubicBezTo>
                  <a:cubicBezTo>
                    <a:pt x="93666" y="110197"/>
                    <a:pt x="92006" y="109912"/>
                    <a:pt x="90402" y="109370"/>
                  </a:cubicBezTo>
                  <a:lnTo>
                    <a:pt x="87975" y="108124"/>
                  </a:lnTo>
                  <a:lnTo>
                    <a:pt x="87387" y="109302"/>
                  </a:lnTo>
                  <a:cubicBezTo>
                    <a:pt x="83389" y="115911"/>
                    <a:pt x="77866" y="120000"/>
                    <a:pt x="71765" y="120000"/>
                  </a:cubicBezTo>
                  <a:cubicBezTo>
                    <a:pt x="67189" y="120000"/>
                    <a:pt x="62939" y="117700"/>
                    <a:pt x="59413" y="113762"/>
                  </a:cubicBezTo>
                  <a:lnTo>
                    <a:pt x="57969" y="111887"/>
                  </a:lnTo>
                  <a:lnTo>
                    <a:pt x="54231" y="115241"/>
                  </a:lnTo>
                  <a:cubicBezTo>
                    <a:pt x="51284" y="117301"/>
                    <a:pt x="48044" y="118441"/>
                    <a:pt x="44643" y="118441"/>
                  </a:cubicBezTo>
                  <a:cubicBezTo>
                    <a:pt x="39541" y="118441"/>
                    <a:pt x="34802" y="115877"/>
                    <a:pt x="30870" y="111486"/>
                  </a:cubicBezTo>
                  <a:lnTo>
                    <a:pt x="28876" y="108766"/>
                  </a:lnTo>
                  <a:lnTo>
                    <a:pt x="26545" y="109963"/>
                  </a:lnTo>
                  <a:cubicBezTo>
                    <a:pt x="25107" y="110449"/>
                    <a:pt x="23618" y="110705"/>
                    <a:pt x="22092" y="110705"/>
                  </a:cubicBezTo>
                  <a:cubicBezTo>
                    <a:pt x="9891" y="110705"/>
                    <a:pt x="0" y="94352"/>
                    <a:pt x="0" y="74181"/>
                  </a:cubicBezTo>
                  <a:cubicBezTo>
                    <a:pt x="0" y="54009"/>
                    <a:pt x="9891" y="37657"/>
                    <a:pt x="22092" y="37657"/>
                  </a:cubicBezTo>
                  <a:lnTo>
                    <a:pt x="22866" y="37786"/>
                  </a:lnTo>
                  <a:lnTo>
                    <a:pt x="24223" y="33653"/>
                  </a:lnTo>
                  <a:cubicBezTo>
                    <a:pt x="28650" y="22821"/>
                    <a:pt x="36146" y="15699"/>
                    <a:pt x="44649" y="15699"/>
                  </a:cubicBezTo>
                  <a:cubicBezTo>
                    <a:pt x="46349" y="15699"/>
                    <a:pt x="48010" y="15984"/>
                    <a:pt x="49613" y="16526"/>
                  </a:cubicBezTo>
                  <a:lnTo>
                    <a:pt x="50095" y="16773"/>
                  </a:lnTo>
                  <a:lnTo>
                    <a:pt x="50135" y="16667"/>
                  </a:lnTo>
                  <a:cubicBezTo>
                    <a:pt x="54853" y="6611"/>
                    <a:pt x="62844" y="0"/>
                    <a:pt x="71907" y="0"/>
                  </a:cubicBezTo>
                  <a:close/>
                </a:path>
              </a:pathLst>
            </a:custGeom>
            <a:noFill/>
            <a:ln w="19050" cap="flat" cmpd="sng">
              <a:solidFill>
                <a:schemeClr val="accent1"/>
              </a:solidFill>
              <a:prstDash val="solid"/>
              <a:round/>
              <a:headEnd type="none" w="sm" len="sm"/>
              <a:tailEnd type="none" w="sm" len="sm"/>
            </a:ln>
          </p:spPr>
          <p:txBody>
            <a:bodyPr spcFirstLastPara="1" wrap="square" lIns="91376" tIns="182777" rIns="91376" bIns="45663" anchor="ctr" anchorCtr="0">
              <a:noAutofit/>
            </a:bodyPr>
            <a:lstStyle/>
            <a:p>
              <a:pPr algn="ctr" defTabSz="914126">
                <a:buClr>
                  <a:srgbClr val="000000"/>
                </a:buClr>
                <a:buSzPts val="1600"/>
                <a:defRPr/>
              </a:pPr>
              <a:endParaRPr sz="1600" kern="0">
                <a:solidFill>
                  <a:srgbClr val="717074"/>
                </a:solidFill>
                <a:latin typeface="Metropolis Regular" pitchFamily="2" charset="77"/>
                <a:ea typeface="Arial"/>
                <a:cs typeface="Arial"/>
                <a:sym typeface="Arial"/>
              </a:endParaRPr>
            </a:p>
          </p:txBody>
        </p:sp>
        <p:sp>
          <p:nvSpPr>
            <p:cNvPr id="22974" name="Google Shape;22974;p949"/>
            <p:cNvSpPr/>
            <p:nvPr/>
          </p:nvSpPr>
          <p:spPr>
            <a:xfrm>
              <a:off x="6575711" y="3499250"/>
              <a:ext cx="541394" cy="241200"/>
            </a:xfrm>
            <a:prstGeom prst="rect">
              <a:avLst/>
            </a:prstGeom>
            <a:solidFill>
              <a:schemeClr val="bg1"/>
            </a:solidFill>
            <a:ln>
              <a:noFill/>
            </a:ln>
          </p:spPr>
          <p:txBody>
            <a:bodyPr spcFirstLastPara="1" wrap="square" lIns="91376" tIns="91376" rIns="91376" bIns="91376" anchor="ctr" anchorCtr="0">
              <a:noAutofit/>
            </a:bodyPr>
            <a:lstStyle/>
            <a:p>
              <a:pPr defTabSz="914126">
                <a:buClr>
                  <a:srgbClr val="000000"/>
                </a:buClr>
                <a:buSzPts val="1800"/>
                <a:defRPr/>
              </a:pPr>
              <a:endParaRPr sz="1799" kern="0">
                <a:solidFill>
                  <a:srgbClr val="F2F2F2"/>
                </a:solidFill>
                <a:latin typeface="Metropolis Regular" pitchFamily="2" charset="77"/>
                <a:ea typeface="Arial"/>
                <a:cs typeface="Arial"/>
                <a:sym typeface="Arial"/>
              </a:endParaRPr>
            </a:p>
          </p:txBody>
        </p:sp>
      </p:grpSp>
      <p:cxnSp>
        <p:nvCxnSpPr>
          <p:cNvPr id="22998" name="Google Shape;22998;p949"/>
          <p:cNvCxnSpPr/>
          <p:nvPr/>
        </p:nvCxnSpPr>
        <p:spPr>
          <a:xfrm flipH="1">
            <a:off x="6983443" y="2812797"/>
            <a:ext cx="279884" cy="859277"/>
          </a:xfrm>
          <a:prstGeom prst="straightConnector1">
            <a:avLst/>
          </a:prstGeom>
          <a:noFill/>
          <a:ln w="9525" cap="flat" cmpd="sng">
            <a:solidFill>
              <a:schemeClr val="accent3"/>
            </a:solidFill>
            <a:prstDash val="solid"/>
            <a:round/>
            <a:headEnd type="none" w="sm" len="sm"/>
            <a:tailEnd type="none" w="sm" len="sm"/>
          </a:ln>
        </p:spPr>
      </p:cxnSp>
      <p:sp>
        <p:nvSpPr>
          <p:cNvPr id="22999" name="Google Shape;22999;p949"/>
          <p:cNvSpPr/>
          <p:nvPr/>
        </p:nvSpPr>
        <p:spPr>
          <a:xfrm>
            <a:off x="8747095" y="2975162"/>
            <a:ext cx="320067" cy="320067"/>
          </a:xfrm>
          <a:prstGeom prst="mathPlus">
            <a:avLst>
              <a:gd name="adj1" fmla="val 23520"/>
            </a:avLst>
          </a:prstGeom>
          <a:solidFill>
            <a:schemeClr val="accent3"/>
          </a:solidFill>
          <a:ln>
            <a:noFill/>
          </a:ln>
        </p:spPr>
        <p:txBody>
          <a:bodyPr spcFirstLastPara="1" wrap="square" lIns="91376" tIns="91376" rIns="91376" bIns="91376" anchor="ctr" anchorCtr="0">
            <a:noAutofit/>
          </a:bodyPr>
          <a:lstStyle/>
          <a:p>
            <a:pPr defTabSz="914126">
              <a:buClr>
                <a:srgbClr val="000000"/>
              </a:buClr>
              <a:buSzPts val="1800"/>
              <a:defRPr/>
            </a:pPr>
            <a:endParaRPr sz="1799" kern="0">
              <a:solidFill>
                <a:srgbClr val="F2F2F2"/>
              </a:solidFill>
              <a:latin typeface="Metropolis Regular" pitchFamily="2" charset="77"/>
              <a:ea typeface="Arial"/>
              <a:cs typeface="Arial"/>
              <a:sym typeface="Arial"/>
            </a:endParaRPr>
          </a:p>
        </p:txBody>
      </p:sp>
      <p:grpSp>
        <p:nvGrpSpPr>
          <p:cNvPr id="23003" name="Google Shape;23003;p949"/>
          <p:cNvGrpSpPr/>
          <p:nvPr/>
        </p:nvGrpSpPr>
        <p:grpSpPr>
          <a:xfrm>
            <a:off x="958334" y="2743306"/>
            <a:ext cx="857051" cy="678141"/>
            <a:chOff x="737952" y="3263484"/>
            <a:chExt cx="550270" cy="435401"/>
          </a:xfrm>
        </p:grpSpPr>
        <p:sp>
          <p:nvSpPr>
            <p:cNvPr id="23004" name="Google Shape;23004;p949"/>
            <p:cNvSpPr/>
            <p:nvPr/>
          </p:nvSpPr>
          <p:spPr>
            <a:xfrm>
              <a:off x="890699" y="3263484"/>
              <a:ext cx="244777" cy="435401"/>
            </a:xfrm>
            <a:prstGeom prst="rect">
              <a:avLst/>
            </a:prstGeom>
            <a:noFill/>
            <a:ln w="1905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sp>
          <p:nvSpPr>
            <p:cNvPr id="23005" name="Google Shape;23005;p949"/>
            <p:cNvSpPr/>
            <p:nvPr/>
          </p:nvSpPr>
          <p:spPr>
            <a:xfrm>
              <a:off x="1135475" y="3351234"/>
              <a:ext cx="152747" cy="347651"/>
            </a:xfrm>
            <a:prstGeom prst="rect">
              <a:avLst/>
            </a:prstGeom>
            <a:noFill/>
            <a:ln w="1905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sp>
          <p:nvSpPr>
            <p:cNvPr id="23006" name="Google Shape;23006;p949"/>
            <p:cNvSpPr/>
            <p:nvPr/>
          </p:nvSpPr>
          <p:spPr>
            <a:xfrm>
              <a:off x="737952" y="3351234"/>
              <a:ext cx="152747" cy="347651"/>
            </a:xfrm>
            <a:prstGeom prst="rect">
              <a:avLst/>
            </a:prstGeom>
            <a:noFill/>
            <a:ln w="1905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grpSp>
          <p:nvGrpSpPr>
            <p:cNvPr id="23007" name="Google Shape;23007;p949"/>
            <p:cNvGrpSpPr/>
            <p:nvPr/>
          </p:nvGrpSpPr>
          <p:grpSpPr>
            <a:xfrm>
              <a:off x="935997" y="3335333"/>
              <a:ext cx="154181" cy="291702"/>
              <a:chOff x="6008675" y="1494675"/>
              <a:chExt cx="387000" cy="732000"/>
            </a:xfrm>
          </p:grpSpPr>
          <p:cxnSp>
            <p:nvCxnSpPr>
              <p:cNvPr id="23008" name="Google Shape;23008;p949"/>
              <p:cNvCxnSpPr/>
              <p:nvPr/>
            </p:nvCxnSpPr>
            <p:spPr>
              <a:xfrm>
                <a:off x="6008675" y="1494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09" name="Google Shape;23009;p949"/>
              <p:cNvCxnSpPr/>
              <p:nvPr/>
            </p:nvCxnSpPr>
            <p:spPr>
              <a:xfrm>
                <a:off x="6008675" y="1616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10" name="Google Shape;23010;p949"/>
              <p:cNvCxnSpPr/>
              <p:nvPr/>
            </p:nvCxnSpPr>
            <p:spPr>
              <a:xfrm>
                <a:off x="6008675" y="1738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11" name="Google Shape;23011;p949"/>
              <p:cNvCxnSpPr/>
              <p:nvPr/>
            </p:nvCxnSpPr>
            <p:spPr>
              <a:xfrm>
                <a:off x="6008675" y="1860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12" name="Google Shape;23012;p949"/>
              <p:cNvCxnSpPr/>
              <p:nvPr/>
            </p:nvCxnSpPr>
            <p:spPr>
              <a:xfrm>
                <a:off x="6008675" y="1982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13" name="Google Shape;23013;p949"/>
              <p:cNvCxnSpPr/>
              <p:nvPr/>
            </p:nvCxnSpPr>
            <p:spPr>
              <a:xfrm>
                <a:off x="6008675" y="2104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14" name="Google Shape;23014;p949"/>
              <p:cNvCxnSpPr/>
              <p:nvPr/>
            </p:nvCxnSpPr>
            <p:spPr>
              <a:xfrm>
                <a:off x="6008675" y="2226675"/>
                <a:ext cx="387000" cy="0"/>
              </a:xfrm>
              <a:prstGeom prst="straightConnector1">
                <a:avLst/>
              </a:prstGeom>
              <a:noFill/>
              <a:ln w="9525" cap="flat" cmpd="sng">
                <a:solidFill>
                  <a:schemeClr val="accent1"/>
                </a:solidFill>
                <a:prstDash val="solid"/>
                <a:round/>
                <a:headEnd type="none" w="sm" len="sm"/>
                <a:tailEnd type="none" w="sm" len="sm"/>
              </a:ln>
            </p:spPr>
          </p:cxnSp>
        </p:grpSp>
        <p:grpSp>
          <p:nvGrpSpPr>
            <p:cNvPr id="23015" name="Google Shape;23015;p949"/>
            <p:cNvGrpSpPr/>
            <p:nvPr/>
          </p:nvGrpSpPr>
          <p:grpSpPr>
            <a:xfrm>
              <a:off x="764135" y="3411075"/>
              <a:ext cx="100158" cy="228286"/>
              <a:chOff x="5577296" y="1705467"/>
              <a:chExt cx="251400" cy="572864"/>
            </a:xfrm>
          </p:grpSpPr>
          <p:cxnSp>
            <p:nvCxnSpPr>
              <p:cNvPr id="23016" name="Google Shape;23016;p949"/>
              <p:cNvCxnSpPr/>
              <p:nvPr/>
            </p:nvCxnSpPr>
            <p:spPr>
              <a:xfrm>
                <a:off x="5577296" y="1705467"/>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17" name="Google Shape;23017;p949"/>
              <p:cNvCxnSpPr/>
              <p:nvPr/>
            </p:nvCxnSpPr>
            <p:spPr>
              <a:xfrm>
                <a:off x="5577296" y="1800944"/>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18" name="Google Shape;23018;p949"/>
              <p:cNvCxnSpPr/>
              <p:nvPr/>
            </p:nvCxnSpPr>
            <p:spPr>
              <a:xfrm>
                <a:off x="5577296" y="1896421"/>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19" name="Google Shape;23019;p949"/>
              <p:cNvCxnSpPr/>
              <p:nvPr/>
            </p:nvCxnSpPr>
            <p:spPr>
              <a:xfrm>
                <a:off x="5577296" y="1991899"/>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20" name="Google Shape;23020;p949"/>
              <p:cNvCxnSpPr/>
              <p:nvPr/>
            </p:nvCxnSpPr>
            <p:spPr>
              <a:xfrm>
                <a:off x="5577296" y="2087376"/>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21" name="Google Shape;23021;p949"/>
              <p:cNvCxnSpPr/>
              <p:nvPr/>
            </p:nvCxnSpPr>
            <p:spPr>
              <a:xfrm>
                <a:off x="5577296" y="2182854"/>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22" name="Google Shape;23022;p949"/>
              <p:cNvCxnSpPr/>
              <p:nvPr/>
            </p:nvCxnSpPr>
            <p:spPr>
              <a:xfrm>
                <a:off x="5577296" y="2278331"/>
                <a:ext cx="251400" cy="0"/>
              </a:xfrm>
              <a:prstGeom prst="straightConnector1">
                <a:avLst/>
              </a:prstGeom>
              <a:noFill/>
              <a:ln w="9525" cap="flat" cmpd="sng">
                <a:solidFill>
                  <a:schemeClr val="accent1"/>
                </a:solidFill>
                <a:prstDash val="solid"/>
                <a:round/>
                <a:headEnd type="none" w="sm" len="sm"/>
                <a:tailEnd type="none" w="sm" len="sm"/>
              </a:ln>
            </p:spPr>
          </p:cxnSp>
        </p:grpSp>
        <p:grpSp>
          <p:nvGrpSpPr>
            <p:cNvPr id="23023" name="Google Shape;23023;p949"/>
            <p:cNvGrpSpPr/>
            <p:nvPr/>
          </p:nvGrpSpPr>
          <p:grpSpPr>
            <a:xfrm>
              <a:off x="1161878" y="3410916"/>
              <a:ext cx="100158" cy="228286"/>
              <a:chOff x="5577296" y="1705467"/>
              <a:chExt cx="251400" cy="572864"/>
            </a:xfrm>
          </p:grpSpPr>
          <p:cxnSp>
            <p:nvCxnSpPr>
              <p:cNvPr id="23024" name="Google Shape;23024;p949"/>
              <p:cNvCxnSpPr/>
              <p:nvPr/>
            </p:nvCxnSpPr>
            <p:spPr>
              <a:xfrm>
                <a:off x="5577296" y="1705467"/>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25" name="Google Shape;23025;p949"/>
              <p:cNvCxnSpPr/>
              <p:nvPr/>
            </p:nvCxnSpPr>
            <p:spPr>
              <a:xfrm>
                <a:off x="5577296" y="1800944"/>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26" name="Google Shape;23026;p949"/>
              <p:cNvCxnSpPr/>
              <p:nvPr/>
            </p:nvCxnSpPr>
            <p:spPr>
              <a:xfrm>
                <a:off x="5577296" y="1896421"/>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27" name="Google Shape;23027;p949"/>
              <p:cNvCxnSpPr/>
              <p:nvPr/>
            </p:nvCxnSpPr>
            <p:spPr>
              <a:xfrm>
                <a:off x="5577296" y="1991899"/>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28" name="Google Shape;23028;p949"/>
              <p:cNvCxnSpPr/>
              <p:nvPr/>
            </p:nvCxnSpPr>
            <p:spPr>
              <a:xfrm>
                <a:off x="5577296" y="2087376"/>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29" name="Google Shape;23029;p949"/>
              <p:cNvCxnSpPr/>
              <p:nvPr/>
            </p:nvCxnSpPr>
            <p:spPr>
              <a:xfrm>
                <a:off x="5577296" y="2182854"/>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30" name="Google Shape;23030;p949"/>
              <p:cNvCxnSpPr/>
              <p:nvPr/>
            </p:nvCxnSpPr>
            <p:spPr>
              <a:xfrm>
                <a:off x="5577296" y="2278331"/>
                <a:ext cx="251400" cy="0"/>
              </a:xfrm>
              <a:prstGeom prst="straightConnector1">
                <a:avLst/>
              </a:prstGeom>
              <a:noFill/>
              <a:ln w="9525" cap="flat" cmpd="sng">
                <a:solidFill>
                  <a:schemeClr val="accent1"/>
                </a:solidFill>
                <a:prstDash val="solid"/>
                <a:round/>
                <a:headEnd type="none" w="sm" len="sm"/>
                <a:tailEnd type="none" w="sm" len="sm"/>
              </a:ln>
            </p:spPr>
          </p:cxnSp>
        </p:grpSp>
      </p:grpSp>
      <p:grpSp>
        <p:nvGrpSpPr>
          <p:cNvPr id="23031" name="Google Shape;23031;p949"/>
          <p:cNvGrpSpPr/>
          <p:nvPr/>
        </p:nvGrpSpPr>
        <p:grpSpPr>
          <a:xfrm>
            <a:off x="4806183" y="2952831"/>
            <a:ext cx="615332" cy="487058"/>
            <a:chOff x="4685289" y="3412381"/>
            <a:chExt cx="449995" cy="356188"/>
          </a:xfrm>
        </p:grpSpPr>
        <p:sp>
          <p:nvSpPr>
            <p:cNvPr id="23032" name="Google Shape;23032;p949"/>
            <p:cNvSpPr/>
            <p:nvPr/>
          </p:nvSpPr>
          <p:spPr>
            <a:xfrm>
              <a:off x="4810201" y="3412381"/>
              <a:ext cx="200172" cy="356188"/>
            </a:xfrm>
            <a:prstGeom prst="rect">
              <a:avLst/>
            </a:prstGeom>
            <a:noFill/>
            <a:ln w="1905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sp>
          <p:nvSpPr>
            <p:cNvPr id="23033" name="Google Shape;23033;p949"/>
            <p:cNvSpPr/>
            <p:nvPr/>
          </p:nvSpPr>
          <p:spPr>
            <a:xfrm>
              <a:off x="5010372" y="3484166"/>
              <a:ext cx="124912" cy="284403"/>
            </a:xfrm>
            <a:prstGeom prst="rect">
              <a:avLst/>
            </a:prstGeom>
            <a:noFill/>
            <a:ln w="1905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sp>
          <p:nvSpPr>
            <p:cNvPr id="23034" name="Google Shape;23034;p949"/>
            <p:cNvSpPr/>
            <p:nvPr/>
          </p:nvSpPr>
          <p:spPr>
            <a:xfrm>
              <a:off x="4685289" y="3484166"/>
              <a:ext cx="124912" cy="284403"/>
            </a:xfrm>
            <a:prstGeom prst="rect">
              <a:avLst/>
            </a:prstGeom>
            <a:noFill/>
            <a:ln w="19050" cap="flat" cmpd="sng">
              <a:solidFill>
                <a:schemeClr val="accent1"/>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grpSp>
          <p:nvGrpSpPr>
            <p:cNvPr id="23035" name="Google Shape;23035;p949"/>
            <p:cNvGrpSpPr/>
            <p:nvPr/>
          </p:nvGrpSpPr>
          <p:grpSpPr>
            <a:xfrm>
              <a:off x="4847244" y="3471159"/>
              <a:ext cx="126085" cy="238632"/>
              <a:chOff x="6008675" y="1494675"/>
              <a:chExt cx="387000" cy="732000"/>
            </a:xfrm>
          </p:grpSpPr>
          <p:cxnSp>
            <p:nvCxnSpPr>
              <p:cNvPr id="23036" name="Google Shape;23036;p949"/>
              <p:cNvCxnSpPr/>
              <p:nvPr/>
            </p:nvCxnSpPr>
            <p:spPr>
              <a:xfrm>
                <a:off x="6008675" y="1494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37" name="Google Shape;23037;p949"/>
              <p:cNvCxnSpPr/>
              <p:nvPr/>
            </p:nvCxnSpPr>
            <p:spPr>
              <a:xfrm>
                <a:off x="6008675" y="1616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38" name="Google Shape;23038;p949"/>
              <p:cNvCxnSpPr/>
              <p:nvPr/>
            </p:nvCxnSpPr>
            <p:spPr>
              <a:xfrm>
                <a:off x="6008675" y="1738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39" name="Google Shape;23039;p949"/>
              <p:cNvCxnSpPr/>
              <p:nvPr/>
            </p:nvCxnSpPr>
            <p:spPr>
              <a:xfrm>
                <a:off x="6008675" y="1860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40" name="Google Shape;23040;p949"/>
              <p:cNvCxnSpPr/>
              <p:nvPr/>
            </p:nvCxnSpPr>
            <p:spPr>
              <a:xfrm>
                <a:off x="6008675" y="1982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41" name="Google Shape;23041;p949"/>
              <p:cNvCxnSpPr/>
              <p:nvPr/>
            </p:nvCxnSpPr>
            <p:spPr>
              <a:xfrm>
                <a:off x="6008675" y="2104675"/>
                <a:ext cx="387000" cy="0"/>
              </a:xfrm>
              <a:prstGeom prst="straightConnector1">
                <a:avLst/>
              </a:prstGeom>
              <a:noFill/>
              <a:ln w="9525" cap="flat" cmpd="sng">
                <a:solidFill>
                  <a:schemeClr val="accent1"/>
                </a:solidFill>
                <a:prstDash val="solid"/>
                <a:round/>
                <a:headEnd type="none" w="sm" len="sm"/>
                <a:tailEnd type="none" w="sm" len="sm"/>
              </a:ln>
            </p:spPr>
          </p:cxnSp>
          <p:cxnSp>
            <p:nvCxnSpPr>
              <p:cNvPr id="23042" name="Google Shape;23042;p949"/>
              <p:cNvCxnSpPr/>
              <p:nvPr/>
            </p:nvCxnSpPr>
            <p:spPr>
              <a:xfrm>
                <a:off x="6008675" y="2226675"/>
                <a:ext cx="387000" cy="0"/>
              </a:xfrm>
              <a:prstGeom prst="straightConnector1">
                <a:avLst/>
              </a:prstGeom>
              <a:noFill/>
              <a:ln w="9525" cap="flat" cmpd="sng">
                <a:solidFill>
                  <a:schemeClr val="accent1"/>
                </a:solidFill>
                <a:prstDash val="solid"/>
                <a:round/>
                <a:headEnd type="none" w="sm" len="sm"/>
                <a:tailEnd type="none" w="sm" len="sm"/>
              </a:ln>
            </p:spPr>
          </p:cxnSp>
        </p:grpSp>
        <p:grpSp>
          <p:nvGrpSpPr>
            <p:cNvPr id="23043" name="Google Shape;23043;p949"/>
            <p:cNvGrpSpPr/>
            <p:nvPr/>
          </p:nvGrpSpPr>
          <p:grpSpPr>
            <a:xfrm>
              <a:off x="4706701" y="3533121"/>
              <a:ext cx="81906" cy="186754"/>
              <a:chOff x="5577296" y="1705467"/>
              <a:chExt cx="251400" cy="572864"/>
            </a:xfrm>
          </p:grpSpPr>
          <p:cxnSp>
            <p:nvCxnSpPr>
              <p:cNvPr id="23044" name="Google Shape;23044;p949"/>
              <p:cNvCxnSpPr/>
              <p:nvPr/>
            </p:nvCxnSpPr>
            <p:spPr>
              <a:xfrm>
                <a:off x="5577296" y="1705467"/>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45" name="Google Shape;23045;p949"/>
              <p:cNvCxnSpPr/>
              <p:nvPr/>
            </p:nvCxnSpPr>
            <p:spPr>
              <a:xfrm>
                <a:off x="5577296" y="1800944"/>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46" name="Google Shape;23046;p949"/>
              <p:cNvCxnSpPr/>
              <p:nvPr/>
            </p:nvCxnSpPr>
            <p:spPr>
              <a:xfrm>
                <a:off x="5577296" y="1896421"/>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47" name="Google Shape;23047;p949"/>
              <p:cNvCxnSpPr/>
              <p:nvPr/>
            </p:nvCxnSpPr>
            <p:spPr>
              <a:xfrm>
                <a:off x="5577296" y="1991899"/>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48" name="Google Shape;23048;p949"/>
              <p:cNvCxnSpPr/>
              <p:nvPr/>
            </p:nvCxnSpPr>
            <p:spPr>
              <a:xfrm>
                <a:off x="5577296" y="2087376"/>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49" name="Google Shape;23049;p949"/>
              <p:cNvCxnSpPr/>
              <p:nvPr/>
            </p:nvCxnSpPr>
            <p:spPr>
              <a:xfrm>
                <a:off x="5577296" y="2182854"/>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50" name="Google Shape;23050;p949"/>
              <p:cNvCxnSpPr/>
              <p:nvPr/>
            </p:nvCxnSpPr>
            <p:spPr>
              <a:xfrm>
                <a:off x="5577296" y="2278331"/>
                <a:ext cx="251400" cy="0"/>
              </a:xfrm>
              <a:prstGeom prst="straightConnector1">
                <a:avLst/>
              </a:prstGeom>
              <a:noFill/>
              <a:ln w="9525" cap="flat" cmpd="sng">
                <a:solidFill>
                  <a:schemeClr val="accent1"/>
                </a:solidFill>
                <a:prstDash val="solid"/>
                <a:round/>
                <a:headEnd type="none" w="sm" len="sm"/>
                <a:tailEnd type="none" w="sm" len="sm"/>
              </a:ln>
            </p:spPr>
          </p:cxnSp>
        </p:grpSp>
        <p:grpSp>
          <p:nvGrpSpPr>
            <p:cNvPr id="23051" name="Google Shape;23051;p949"/>
            <p:cNvGrpSpPr/>
            <p:nvPr/>
          </p:nvGrpSpPr>
          <p:grpSpPr>
            <a:xfrm>
              <a:off x="5031963" y="3532990"/>
              <a:ext cx="81906" cy="186754"/>
              <a:chOff x="5577296" y="1705467"/>
              <a:chExt cx="251400" cy="572864"/>
            </a:xfrm>
          </p:grpSpPr>
          <p:cxnSp>
            <p:nvCxnSpPr>
              <p:cNvPr id="23052" name="Google Shape;23052;p949"/>
              <p:cNvCxnSpPr/>
              <p:nvPr/>
            </p:nvCxnSpPr>
            <p:spPr>
              <a:xfrm>
                <a:off x="5577296" y="1705467"/>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53" name="Google Shape;23053;p949"/>
              <p:cNvCxnSpPr/>
              <p:nvPr/>
            </p:nvCxnSpPr>
            <p:spPr>
              <a:xfrm>
                <a:off x="5577296" y="1800944"/>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54" name="Google Shape;23054;p949"/>
              <p:cNvCxnSpPr/>
              <p:nvPr/>
            </p:nvCxnSpPr>
            <p:spPr>
              <a:xfrm>
                <a:off x="5577296" y="1896421"/>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55" name="Google Shape;23055;p949"/>
              <p:cNvCxnSpPr/>
              <p:nvPr/>
            </p:nvCxnSpPr>
            <p:spPr>
              <a:xfrm>
                <a:off x="5577296" y="1991899"/>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56" name="Google Shape;23056;p949"/>
              <p:cNvCxnSpPr/>
              <p:nvPr/>
            </p:nvCxnSpPr>
            <p:spPr>
              <a:xfrm>
                <a:off x="5577296" y="2087376"/>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57" name="Google Shape;23057;p949"/>
              <p:cNvCxnSpPr/>
              <p:nvPr/>
            </p:nvCxnSpPr>
            <p:spPr>
              <a:xfrm>
                <a:off x="5577296" y="2182854"/>
                <a:ext cx="251400" cy="0"/>
              </a:xfrm>
              <a:prstGeom prst="straightConnector1">
                <a:avLst/>
              </a:prstGeom>
              <a:noFill/>
              <a:ln w="9525" cap="flat" cmpd="sng">
                <a:solidFill>
                  <a:schemeClr val="accent1"/>
                </a:solidFill>
                <a:prstDash val="solid"/>
                <a:round/>
                <a:headEnd type="none" w="sm" len="sm"/>
                <a:tailEnd type="none" w="sm" len="sm"/>
              </a:ln>
            </p:spPr>
          </p:cxnSp>
          <p:cxnSp>
            <p:nvCxnSpPr>
              <p:cNvPr id="23058" name="Google Shape;23058;p949"/>
              <p:cNvCxnSpPr/>
              <p:nvPr/>
            </p:nvCxnSpPr>
            <p:spPr>
              <a:xfrm>
                <a:off x="5577296" y="2278331"/>
                <a:ext cx="251400" cy="0"/>
              </a:xfrm>
              <a:prstGeom prst="straightConnector1">
                <a:avLst/>
              </a:prstGeom>
              <a:noFill/>
              <a:ln w="9525" cap="flat" cmpd="sng">
                <a:solidFill>
                  <a:schemeClr val="accent1"/>
                </a:solidFill>
                <a:prstDash val="solid"/>
                <a:round/>
                <a:headEnd type="none" w="sm" len="sm"/>
                <a:tailEnd type="none" w="sm" len="sm"/>
              </a:ln>
            </p:spPr>
          </p:cxnSp>
        </p:grpSp>
      </p:grpSp>
      <p:grpSp>
        <p:nvGrpSpPr>
          <p:cNvPr id="23059" name="Google Shape;23059;p949"/>
          <p:cNvGrpSpPr/>
          <p:nvPr/>
        </p:nvGrpSpPr>
        <p:grpSpPr>
          <a:xfrm>
            <a:off x="6320450" y="2750974"/>
            <a:ext cx="700871" cy="554765"/>
            <a:chOff x="6437339" y="3160019"/>
            <a:chExt cx="449995" cy="356188"/>
          </a:xfrm>
        </p:grpSpPr>
        <p:sp>
          <p:nvSpPr>
            <p:cNvPr id="23060" name="Google Shape;23060;p949"/>
            <p:cNvSpPr/>
            <p:nvPr/>
          </p:nvSpPr>
          <p:spPr>
            <a:xfrm>
              <a:off x="6562251" y="3160019"/>
              <a:ext cx="200172" cy="356188"/>
            </a:xfrm>
            <a:prstGeom prst="rect">
              <a:avLst/>
            </a:prstGeom>
            <a:noFill/>
            <a:ln w="19050" cap="flat" cmpd="sng">
              <a:solidFill>
                <a:schemeClr val="accent3"/>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sp>
          <p:nvSpPr>
            <p:cNvPr id="23061" name="Google Shape;23061;p949"/>
            <p:cNvSpPr/>
            <p:nvPr/>
          </p:nvSpPr>
          <p:spPr>
            <a:xfrm>
              <a:off x="6762422" y="3231804"/>
              <a:ext cx="124912" cy="284403"/>
            </a:xfrm>
            <a:prstGeom prst="rect">
              <a:avLst/>
            </a:prstGeom>
            <a:noFill/>
            <a:ln w="19050" cap="flat" cmpd="sng">
              <a:solidFill>
                <a:schemeClr val="accent3"/>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sp>
          <p:nvSpPr>
            <p:cNvPr id="23062" name="Google Shape;23062;p949"/>
            <p:cNvSpPr/>
            <p:nvPr/>
          </p:nvSpPr>
          <p:spPr>
            <a:xfrm>
              <a:off x="6437339" y="3231804"/>
              <a:ext cx="124912" cy="284403"/>
            </a:xfrm>
            <a:prstGeom prst="rect">
              <a:avLst/>
            </a:prstGeom>
            <a:noFill/>
            <a:ln w="19050" cap="flat" cmpd="sng">
              <a:solidFill>
                <a:schemeClr val="accent3"/>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grpSp>
          <p:nvGrpSpPr>
            <p:cNvPr id="23063" name="Google Shape;23063;p949"/>
            <p:cNvGrpSpPr/>
            <p:nvPr/>
          </p:nvGrpSpPr>
          <p:grpSpPr>
            <a:xfrm>
              <a:off x="6599294" y="3218797"/>
              <a:ext cx="126085" cy="238632"/>
              <a:chOff x="6008675" y="1494675"/>
              <a:chExt cx="387000" cy="732000"/>
            </a:xfrm>
          </p:grpSpPr>
          <p:cxnSp>
            <p:nvCxnSpPr>
              <p:cNvPr id="23064" name="Google Shape;23064;p949"/>
              <p:cNvCxnSpPr/>
              <p:nvPr/>
            </p:nvCxnSpPr>
            <p:spPr>
              <a:xfrm>
                <a:off x="6008675" y="1494675"/>
                <a:ext cx="387000" cy="0"/>
              </a:xfrm>
              <a:prstGeom prst="straightConnector1">
                <a:avLst/>
              </a:prstGeom>
              <a:noFill/>
              <a:ln w="9525" cap="flat" cmpd="sng">
                <a:solidFill>
                  <a:schemeClr val="accent3"/>
                </a:solidFill>
                <a:prstDash val="solid"/>
                <a:round/>
                <a:headEnd type="none" w="sm" len="sm"/>
                <a:tailEnd type="none" w="sm" len="sm"/>
              </a:ln>
            </p:spPr>
          </p:cxnSp>
          <p:cxnSp>
            <p:nvCxnSpPr>
              <p:cNvPr id="23065" name="Google Shape;23065;p949"/>
              <p:cNvCxnSpPr/>
              <p:nvPr/>
            </p:nvCxnSpPr>
            <p:spPr>
              <a:xfrm>
                <a:off x="6008675" y="1616675"/>
                <a:ext cx="387000" cy="0"/>
              </a:xfrm>
              <a:prstGeom prst="straightConnector1">
                <a:avLst/>
              </a:prstGeom>
              <a:noFill/>
              <a:ln w="9525" cap="flat" cmpd="sng">
                <a:solidFill>
                  <a:schemeClr val="accent3"/>
                </a:solidFill>
                <a:prstDash val="solid"/>
                <a:round/>
                <a:headEnd type="none" w="sm" len="sm"/>
                <a:tailEnd type="none" w="sm" len="sm"/>
              </a:ln>
            </p:spPr>
          </p:cxnSp>
          <p:cxnSp>
            <p:nvCxnSpPr>
              <p:cNvPr id="23066" name="Google Shape;23066;p949"/>
              <p:cNvCxnSpPr/>
              <p:nvPr/>
            </p:nvCxnSpPr>
            <p:spPr>
              <a:xfrm>
                <a:off x="6008675" y="1738675"/>
                <a:ext cx="387000" cy="0"/>
              </a:xfrm>
              <a:prstGeom prst="straightConnector1">
                <a:avLst/>
              </a:prstGeom>
              <a:noFill/>
              <a:ln w="9525" cap="flat" cmpd="sng">
                <a:solidFill>
                  <a:schemeClr val="accent3"/>
                </a:solidFill>
                <a:prstDash val="solid"/>
                <a:round/>
                <a:headEnd type="none" w="sm" len="sm"/>
                <a:tailEnd type="none" w="sm" len="sm"/>
              </a:ln>
            </p:spPr>
          </p:cxnSp>
          <p:cxnSp>
            <p:nvCxnSpPr>
              <p:cNvPr id="23067" name="Google Shape;23067;p949"/>
              <p:cNvCxnSpPr/>
              <p:nvPr/>
            </p:nvCxnSpPr>
            <p:spPr>
              <a:xfrm>
                <a:off x="6008675" y="1860675"/>
                <a:ext cx="387000" cy="0"/>
              </a:xfrm>
              <a:prstGeom prst="straightConnector1">
                <a:avLst/>
              </a:prstGeom>
              <a:noFill/>
              <a:ln w="9525" cap="flat" cmpd="sng">
                <a:solidFill>
                  <a:schemeClr val="accent3"/>
                </a:solidFill>
                <a:prstDash val="solid"/>
                <a:round/>
                <a:headEnd type="none" w="sm" len="sm"/>
                <a:tailEnd type="none" w="sm" len="sm"/>
              </a:ln>
            </p:spPr>
          </p:cxnSp>
          <p:cxnSp>
            <p:nvCxnSpPr>
              <p:cNvPr id="23068" name="Google Shape;23068;p949"/>
              <p:cNvCxnSpPr/>
              <p:nvPr/>
            </p:nvCxnSpPr>
            <p:spPr>
              <a:xfrm>
                <a:off x="6008675" y="1982675"/>
                <a:ext cx="387000" cy="0"/>
              </a:xfrm>
              <a:prstGeom prst="straightConnector1">
                <a:avLst/>
              </a:prstGeom>
              <a:noFill/>
              <a:ln w="9525" cap="flat" cmpd="sng">
                <a:solidFill>
                  <a:schemeClr val="accent3"/>
                </a:solidFill>
                <a:prstDash val="solid"/>
                <a:round/>
                <a:headEnd type="none" w="sm" len="sm"/>
                <a:tailEnd type="none" w="sm" len="sm"/>
              </a:ln>
            </p:spPr>
          </p:cxnSp>
          <p:cxnSp>
            <p:nvCxnSpPr>
              <p:cNvPr id="23069" name="Google Shape;23069;p949"/>
              <p:cNvCxnSpPr/>
              <p:nvPr/>
            </p:nvCxnSpPr>
            <p:spPr>
              <a:xfrm>
                <a:off x="6008675" y="2104675"/>
                <a:ext cx="387000" cy="0"/>
              </a:xfrm>
              <a:prstGeom prst="straightConnector1">
                <a:avLst/>
              </a:prstGeom>
              <a:noFill/>
              <a:ln w="9525" cap="flat" cmpd="sng">
                <a:solidFill>
                  <a:schemeClr val="accent3"/>
                </a:solidFill>
                <a:prstDash val="solid"/>
                <a:round/>
                <a:headEnd type="none" w="sm" len="sm"/>
                <a:tailEnd type="none" w="sm" len="sm"/>
              </a:ln>
            </p:spPr>
          </p:cxnSp>
          <p:cxnSp>
            <p:nvCxnSpPr>
              <p:cNvPr id="23070" name="Google Shape;23070;p949"/>
              <p:cNvCxnSpPr/>
              <p:nvPr/>
            </p:nvCxnSpPr>
            <p:spPr>
              <a:xfrm>
                <a:off x="6008675" y="2226675"/>
                <a:ext cx="387000" cy="0"/>
              </a:xfrm>
              <a:prstGeom prst="straightConnector1">
                <a:avLst/>
              </a:prstGeom>
              <a:noFill/>
              <a:ln w="9525" cap="flat" cmpd="sng">
                <a:solidFill>
                  <a:schemeClr val="accent3"/>
                </a:solidFill>
                <a:prstDash val="solid"/>
                <a:round/>
                <a:headEnd type="none" w="sm" len="sm"/>
                <a:tailEnd type="none" w="sm" len="sm"/>
              </a:ln>
            </p:spPr>
          </p:cxnSp>
        </p:grpSp>
        <p:grpSp>
          <p:nvGrpSpPr>
            <p:cNvPr id="23071" name="Google Shape;23071;p949"/>
            <p:cNvGrpSpPr/>
            <p:nvPr/>
          </p:nvGrpSpPr>
          <p:grpSpPr>
            <a:xfrm>
              <a:off x="6458751" y="3280759"/>
              <a:ext cx="81906" cy="186754"/>
              <a:chOff x="5577296" y="1705467"/>
              <a:chExt cx="251400" cy="572864"/>
            </a:xfrm>
          </p:grpSpPr>
          <p:cxnSp>
            <p:nvCxnSpPr>
              <p:cNvPr id="23072" name="Google Shape;23072;p949"/>
              <p:cNvCxnSpPr/>
              <p:nvPr/>
            </p:nvCxnSpPr>
            <p:spPr>
              <a:xfrm>
                <a:off x="5577296" y="1705467"/>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73" name="Google Shape;23073;p949"/>
              <p:cNvCxnSpPr/>
              <p:nvPr/>
            </p:nvCxnSpPr>
            <p:spPr>
              <a:xfrm>
                <a:off x="5577296" y="1800944"/>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74" name="Google Shape;23074;p949"/>
              <p:cNvCxnSpPr/>
              <p:nvPr/>
            </p:nvCxnSpPr>
            <p:spPr>
              <a:xfrm>
                <a:off x="5577296" y="1896421"/>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75" name="Google Shape;23075;p949"/>
              <p:cNvCxnSpPr/>
              <p:nvPr/>
            </p:nvCxnSpPr>
            <p:spPr>
              <a:xfrm>
                <a:off x="5577296" y="1991899"/>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76" name="Google Shape;23076;p949"/>
              <p:cNvCxnSpPr/>
              <p:nvPr/>
            </p:nvCxnSpPr>
            <p:spPr>
              <a:xfrm>
                <a:off x="5577296" y="2087376"/>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77" name="Google Shape;23077;p949"/>
              <p:cNvCxnSpPr/>
              <p:nvPr/>
            </p:nvCxnSpPr>
            <p:spPr>
              <a:xfrm>
                <a:off x="5577296" y="2182854"/>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78" name="Google Shape;23078;p949"/>
              <p:cNvCxnSpPr/>
              <p:nvPr/>
            </p:nvCxnSpPr>
            <p:spPr>
              <a:xfrm>
                <a:off x="5577296" y="2278331"/>
                <a:ext cx="251400" cy="0"/>
              </a:xfrm>
              <a:prstGeom prst="straightConnector1">
                <a:avLst/>
              </a:prstGeom>
              <a:noFill/>
              <a:ln w="9525" cap="flat" cmpd="sng">
                <a:solidFill>
                  <a:schemeClr val="accent3"/>
                </a:solidFill>
                <a:prstDash val="solid"/>
                <a:round/>
                <a:headEnd type="none" w="sm" len="sm"/>
                <a:tailEnd type="none" w="sm" len="sm"/>
              </a:ln>
            </p:spPr>
          </p:cxnSp>
        </p:grpSp>
        <p:grpSp>
          <p:nvGrpSpPr>
            <p:cNvPr id="23079" name="Google Shape;23079;p949"/>
            <p:cNvGrpSpPr/>
            <p:nvPr/>
          </p:nvGrpSpPr>
          <p:grpSpPr>
            <a:xfrm>
              <a:off x="6784013" y="3280628"/>
              <a:ext cx="81906" cy="186754"/>
              <a:chOff x="5577296" y="1705467"/>
              <a:chExt cx="251400" cy="572864"/>
            </a:xfrm>
          </p:grpSpPr>
          <p:cxnSp>
            <p:nvCxnSpPr>
              <p:cNvPr id="23080" name="Google Shape;23080;p949"/>
              <p:cNvCxnSpPr/>
              <p:nvPr/>
            </p:nvCxnSpPr>
            <p:spPr>
              <a:xfrm>
                <a:off x="5577296" y="1705467"/>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81" name="Google Shape;23081;p949"/>
              <p:cNvCxnSpPr/>
              <p:nvPr/>
            </p:nvCxnSpPr>
            <p:spPr>
              <a:xfrm>
                <a:off x="5577296" y="1800944"/>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82" name="Google Shape;23082;p949"/>
              <p:cNvCxnSpPr/>
              <p:nvPr/>
            </p:nvCxnSpPr>
            <p:spPr>
              <a:xfrm>
                <a:off x="5577296" y="1896421"/>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83" name="Google Shape;23083;p949"/>
              <p:cNvCxnSpPr/>
              <p:nvPr/>
            </p:nvCxnSpPr>
            <p:spPr>
              <a:xfrm>
                <a:off x="5577296" y="1991899"/>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84" name="Google Shape;23084;p949"/>
              <p:cNvCxnSpPr/>
              <p:nvPr/>
            </p:nvCxnSpPr>
            <p:spPr>
              <a:xfrm>
                <a:off x="5577296" y="2087376"/>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85" name="Google Shape;23085;p949"/>
              <p:cNvCxnSpPr/>
              <p:nvPr/>
            </p:nvCxnSpPr>
            <p:spPr>
              <a:xfrm>
                <a:off x="5577296" y="2182854"/>
                <a:ext cx="251400" cy="0"/>
              </a:xfrm>
              <a:prstGeom prst="straightConnector1">
                <a:avLst/>
              </a:prstGeom>
              <a:noFill/>
              <a:ln w="9525" cap="flat" cmpd="sng">
                <a:solidFill>
                  <a:schemeClr val="accent3"/>
                </a:solidFill>
                <a:prstDash val="solid"/>
                <a:round/>
                <a:headEnd type="none" w="sm" len="sm"/>
                <a:tailEnd type="none" w="sm" len="sm"/>
              </a:ln>
            </p:spPr>
          </p:cxnSp>
          <p:cxnSp>
            <p:nvCxnSpPr>
              <p:cNvPr id="23086" name="Google Shape;23086;p949"/>
              <p:cNvCxnSpPr/>
              <p:nvPr/>
            </p:nvCxnSpPr>
            <p:spPr>
              <a:xfrm>
                <a:off x="5577296" y="2278331"/>
                <a:ext cx="251400" cy="0"/>
              </a:xfrm>
              <a:prstGeom prst="straightConnector1">
                <a:avLst/>
              </a:prstGeom>
              <a:noFill/>
              <a:ln w="9525" cap="flat" cmpd="sng">
                <a:solidFill>
                  <a:schemeClr val="accent3"/>
                </a:solidFill>
                <a:prstDash val="solid"/>
                <a:round/>
                <a:headEnd type="none" w="sm" len="sm"/>
                <a:tailEnd type="none" w="sm" len="sm"/>
              </a:ln>
            </p:spPr>
          </p:cxnSp>
        </p:grpSp>
      </p:grpSp>
      <p:grpSp>
        <p:nvGrpSpPr>
          <p:cNvPr id="23087" name="Google Shape;23087;p949"/>
          <p:cNvGrpSpPr/>
          <p:nvPr/>
        </p:nvGrpSpPr>
        <p:grpSpPr>
          <a:xfrm>
            <a:off x="9101243" y="2820954"/>
            <a:ext cx="601699" cy="476144"/>
            <a:chOff x="9415574" y="3304119"/>
            <a:chExt cx="386322" cy="305709"/>
          </a:xfrm>
          <a:noFill/>
        </p:grpSpPr>
        <p:sp>
          <p:nvSpPr>
            <p:cNvPr id="23088" name="Google Shape;23088;p949"/>
            <p:cNvSpPr/>
            <p:nvPr/>
          </p:nvSpPr>
          <p:spPr>
            <a:xfrm>
              <a:off x="9522811" y="3304119"/>
              <a:ext cx="171848" cy="305709"/>
            </a:xfrm>
            <a:prstGeom prst="rect">
              <a:avLst/>
            </a:prstGeom>
            <a:grpFill/>
            <a:ln w="19050" cap="flat" cmpd="sng">
              <a:solidFill>
                <a:schemeClr val="accent3"/>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sp>
          <p:nvSpPr>
            <p:cNvPr id="23089" name="Google Shape;23089;p949"/>
            <p:cNvSpPr/>
            <p:nvPr/>
          </p:nvSpPr>
          <p:spPr>
            <a:xfrm>
              <a:off x="9694659" y="3365731"/>
              <a:ext cx="107237" cy="244097"/>
            </a:xfrm>
            <a:prstGeom prst="rect">
              <a:avLst/>
            </a:prstGeom>
            <a:grpFill/>
            <a:ln w="19050" cap="flat" cmpd="sng">
              <a:solidFill>
                <a:schemeClr val="accent3"/>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sp>
          <p:nvSpPr>
            <p:cNvPr id="23090" name="Google Shape;23090;p949"/>
            <p:cNvSpPr/>
            <p:nvPr/>
          </p:nvSpPr>
          <p:spPr>
            <a:xfrm>
              <a:off x="9415574" y="3365731"/>
              <a:ext cx="107237" cy="244097"/>
            </a:xfrm>
            <a:prstGeom prst="rect">
              <a:avLst/>
            </a:prstGeom>
            <a:grpFill/>
            <a:ln w="19050" cap="flat" cmpd="sng">
              <a:solidFill>
                <a:schemeClr val="accent3"/>
              </a:solidFill>
              <a:prstDash val="solid"/>
              <a:round/>
              <a:headEnd type="none" w="sm" len="sm"/>
              <a:tailEnd type="none" w="sm" len="sm"/>
            </a:ln>
          </p:spPr>
          <p:txBody>
            <a:bodyPr spcFirstLastPara="1" wrap="square" lIns="91401" tIns="91401" rIns="91401" bIns="91401" anchor="ctr" anchorCtr="0">
              <a:noAutofit/>
            </a:bodyPr>
            <a:lstStyle/>
            <a:p>
              <a:pPr defTabSz="914126">
                <a:buClr>
                  <a:srgbClr val="000000"/>
                </a:buClr>
                <a:buSzPts val="1400"/>
                <a:defRPr/>
              </a:pPr>
              <a:endParaRPr sz="1400" kern="0">
                <a:solidFill>
                  <a:srgbClr val="000000"/>
                </a:solidFill>
                <a:latin typeface="Metropolis Regular" pitchFamily="2" charset="77"/>
                <a:ea typeface="Arial"/>
                <a:cs typeface="Arial"/>
                <a:sym typeface="Arial"/>
              </a:endParaRPr>
            </a:p>
          </p:txBody>
        </p:sp>
        <p:grpSp>
          <p:nvGrpSpPr>
            <p:cNvPr id="23091" name="Google Shape;23091;p949"/>
            <p:cNvGrpSpPr/>
            <p:nvPr/>
          </p:nvGrpSpPr>
          <p:grpSpPr>
            <a:xfrm>
              <a:off x="9554613" y="3354567"/>
              <a:ext cx="108244" cy="204813"/>
              <a:chOff x="6008675" y="1494675"/>
              <a:chExt cx="387000" cy="732000"/>
            </a:xfrm>
            <a:grpFill/>
          </p:grpSpPr>
          <p:cxnSp>
            <p:nvCxnSpPr>
              <p:cNvPr id="23092" name="Google Shape;23092;p949"/>
              <p:cNvCxnSpPr/>
              <p:nvPr/>
            </p:nvCxnSpPr>
            <p:spPr>
              <a:xfrm>
                <a:off x="6008675" y="1494675"/>
                <a:ext cx="387000" cy="0"/>
              </a:xfrm>
              <a:prstGeom prst="straightConnector1">
                <a:avLst/>
              </a:prstGeom>
              <a:grpFill/>
              <a:ln w="9525" cap="flat" cmpd="sng">
                <a:solidFill>
                  <a:schemeClr val="accent3"/>
                </a:solidFill>
                <a:prstDash val="solid"/>
                <a:round/>
                <a:headEnd type="none" w="sm" len="sm"/>
                <a:tailEnd type="none" w="sm" len="sm"/>
              </a:ln>
            </p:spPr>
          </p:cxnSp>
          <p:cxnSp>
            <p:nvCxnSpPr>
              <p:cNvPr id="23093" name="Google Shape;23093;p949"/>
              <p:cNvCxnSpPr/>
              <p:nvPr/>
            </p:nvCxnSpPr>
            <p:spPr>
              <a:xfrm>
                <a:off x="6008675" y="1616675"/>
                <a:ext cx="387000" cy="0"/>
              </a:xfrm>
              <a:prstGeom prst="straightConnector1">
                <a:avLst/>
              </a:prstGeom>
              <a:grpFill/>
              <a:ln w="9525" cap="flat" cmpd="sng">
                <a:solidFill>
                  <a:schemeClr val="accent3"/>
                </a:solidFill>
                <a:prstDash val="solid"/>
                <a:round/>
                <a:headEnd type="none" w="sm" len="sm"/>
                <a:tailEnd type="none" w="sm" len="sm"/>
              </a:ln>
            </p:spPr>
          </p:cxnSp>
          <p:cxnSp>
            <p:nvCxnSpPr>
              <p:cNvPr id="23094" name="Google Shape;23094;p949"/>
              <p:cNvCxnSpPr/>
              <p:nvPr/>
            </p:nvCxnSpPr>
            <p:spPr>
              <a:xfrm>
                <a:off x="6008675" y="1738675"/>
                <a:ext cx="387000" cy="0"/>
              </a:xfrm>
              <a:prstGeom prst="straightConnector1">
                <a:avLst/>
              </a:prstGeom>
              <a:grpFill/>
              <a:ln w="9525" cap="flat" cmpd="sng">
                <a:solidFill>
                  <a:schemeClr val="accent3"/>
                </a:solidFill>
                <a:prstDash val="solid"/>
                <a:round/>
                <a:headEnd type="none" w="sm" len="sm"/>
                <a:tailEnd type="none" w="sm" len="sm"/>
              </a:ln>
            </p:spPr>
          </p:cxnSp>
          <p:cxnSp>
            <p:nvCxnSpPr>
              <p:cNvPr id="23095" name="Google Shape;23095;p949"/>
              <p:cNvCxnSpPr/>
              <p:nvPr/>
            </p:nvCxnSpPr>
            <p:spPr>
              <a:xfrm>
                <a:off x="6008675" y="1860675"/>
                <a:ext cx="387000" cy="0"/>
              </a:xfrm>
              <a:prstGeom prst="straightConnector1">
                <a:avLst/>
              </a:prstGeom>
              <a:grpFill/>
              <a:ln w="9525" cap="flat" cmpd="sng">
                <a:solidFill>
                  <a:schemeClr val="accent3"/>
                </a:solidFill>
                <a:prstDash val="solid"/>
                <a:round/>
                <a:headEnd type="none" w="sm" len="sm"/>
                <a:tailEnd type="none" w="sm" len="sm"/>
              </a:ln>
            </p:spPr>
          </p:cxnSp>
          <p:cxnSp>
            <p:nvCxnSpPr>
              <p:cNvPr id="23096" name="Google Shape;23096;p949"/>
              <p:cNvCxnSpPr/>
              <p:nvPr/>
            </p:nvCxnSpPr>
            <p:spPr>
              <a:xfrm>
                <a:off x="6008675" y="1982675"/>
                <a:ext cx="387000" cy="0"/>
              </a:xfrm>
              <a:prstGeom prst="straightConnector1">
                <a:avLst/>
              </a:prstGeom>
              <a:grpFill/>
              <a:ln w="9525" cap="flat" cmpd="sng">
                <a:solidFill>
                  <a:schemeClr val="accent3"/>
                </a:solidFill>
                <a:prstDash val="solid"/>
                <a:round/>
                <a:headEnd type="none" w="sm" len="sm"/>
                <a:tailEnd type="none" w="sm" len="sm"/>
              </a:ln>
            </p:spPr>
          </p:cxnSp>
          <p:cxnSp>
            <p:nvCxnSpPr>
              <p:cNvPr id="23097" name="Google Shape;23097;p949"/>
              <p:cNvCxnSpPr/>
              <p:nvPr/>
            </p:nvCxnSpPr>
            <p:spPr>
              <a:xfrm>
                <a:off x="6008675" y="2104675"/>
                <a:ext cx="387000" cy="0"/>
              </a:xfrm>
              <a:prstGeom prst="straightConnector1">
                <a:avLst/>
              </a:prstGeom>
              <a:grpFill/>
              <a:ln w="9525" cap="flat" cmpd="sng">
                <a:solidFill>
                  <a:schemeClr val="accent3"/>
                </a:solidFill>
                <a:prstDash val="solid"/>
                <a:round/>
                <a:headEnd type="none" w="sm" len="sm"/>
                <a:tailEnd type="none" w="sm" len="sm"/>
              </a:ln>
            </p:spPr>
          </p:cxnSp>
          <p:cxnSp>
            <p:nvCxnSpPr>
              <p:cNvPr id="23098" name="Google Shape;23098;p949"/>
              <p:cNvCxnSpPr/>
              <p:nvPr/>
            </p:nvCxnSpPr>
            <p:spPr>
              <a:xfrm>
                <a:off x="6008675" y="2226675"/>
                <a:ext cx="387000" cy="0"/>
              </a:xfrm>
              <a:prstGeom prst="straightConnector1">
                <a:avLst/>
              </a:prstGeom>
              <a:grpFill/>
              <a:ln w="9525" cap="flat" cmpd="sng">
                <a:solidFill>
                  <a:schemeClr val="accent3"/>
                </a:solidFill>
                <a:prstDash val="solid"/>
                <a:round/>
                <a:headEnd type="none" w="sm" len="sm"/>
                <a:tailEnd type="none" w="sm" len="sm"/>
              </a:ln>
            </p:spPr>
          </p:cxnSp>
        </p:grpSp>
        <p:grpSp>
          <p:nvGrpSpPr>
            <p:cNvPr id="23099" name="Google Shape;23099;p949"/>
            <p:cNvGrpSpPr/>
            <p:nvPr/>
          </p:nvGrpSpPr>
          <p:grpSpPr>
            <a:xfrm>
              <a:off x="9433956" y="3407747"/>
              <a:ext cx="70317" cy="160287"/>
              <a:chOff x="5577296" y="1705467"/>
              <a:chExt cx="251400" cy="572864"/>
            </a:xfrm>
            <a:grpFill/>
          </p:grpSpPr>
          <p:cxnSp>
            <p:nvCxnSpPr>
              <p:cNvPr id="23100" name="Google Shape;23100;p949"/>
              <p:cNvCxnSpPr/>
              <p:nvPr/>
            </p:nvCxnSpPr>
            <p:spPr>
              <a:xfrm>
                <a:off x="5577296" y="1705467"/>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01" name="Google Shape;23101;p949"/>
              <p:cNvCxnSpPr/>
              <p:nvPr/>
            </p:nvCxnSpPr>
            <p:spPr>
              <a:xfrm>
                <a:off x="5577296" y="1800944"/>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02" name="Google Shape;23102;p949"/>
              <p:cNvCxnSpPr/>
              <p:nvPr/>
            </p:nvCxnSpPr>
            <p:spPr>
              <a:xfrm>
                <a:off x="5577296" y="1896421"/>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03" name="Google Shape;23103;p949"/>
              <p:cNvCxnSpPr/>
              <p:nvPr/>
            </p:nvCxnSpPr>
            <p:spPr>
              <a:xfrm>
                <a:off x="5577296" y="1991899"/>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04" name="Google Shape;23104;p949"/>
              <p:cNvCxnSpPr/>
              <p:nvPr/>
            </p:nvCxnSpPr>
            <p:spPr>
              <a:xfrm>
                <a:off x="5577296" y="2087376"/>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05" name="Google Shape;23105;p949"/>
              <p:cNvCxnSpPr/>
              <p:nvPr/>
            </p:nvCxnSpPr>
            <p:spPr>
              <a:xfrm>
                <a:off x="5577296" y="2182854"/>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06" name="Google Shape;23106;p949"/>
              <p:cNvCxnSpPr/>
              <p:nvPr/>
            </p:nvCxnSpPr>
            <p:spPr>
              <a:xfrm>
                <a:off x="5577296" y="2278331"/>
                <a:ext cx="251400" cy="0"/>
              </a:xfrm>
              <a:prstGeom prst="straightConnector1">
                <a:avLst/>
              </a:prstGeom>
              <a:grpFill/>
              <a:ln w="9525" cap="flat" cmpd="sng">
                <a:solidFill>
                  <a:schemeClr val="accent3"/>
                </a:solidFill>
                <a:prstDash val="solid"/>
                <a:round/>
                <a:headEnd type="none" w="sm" len="sm"/>
                <a:tailEnd type="none" w="sm" len="sm"/>
              </a:ln>
            </p:spPr>
          </p:cxnSp>
        </p:grpSp>
        <p:grpSp>
          <p:nvGrpSpPr>
            <p:cNvPr id="23107" name="Google Shape;23107;p949"/>
            <p:cNvGrpSpPr/>
            <p:nvPr/>
          </p:nvGrpSpPr>
          <p:grpSpPr>
            <a:xfrm>
              <a:off x="9713195" y="3407636"/>
              <a:ext cx="70317" cy="160287"/>
              <a:chOff x="5577296" y="1705467"/>
              <a:chExt cx="251400" cy="572864"/>
            </a:xfrm>
            <a:grpFill/>
          </p:grpSpPr>
          <p:cxnSp>
            <p:nvCxnSpPr>
              <p:cNvPr id="23108" name="Google Shape;23108;p949"/>
              <p:cNvCxnSpPr/>
              <p:nvPr/>
            </p:nvCxnSpPr>
            <p:spPr>
              <a:xfrm>
                <a:off x="5577296" y="1705467"/>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09" name="Google Shape;23109;p949"/>
              <p:cNvCxnSpPr/>
              <p:nvPr/>
            </p:nvCxnSpPr>
            <p:spPr>
              <a:xfrm>
                <a:off x="5577296" y="1800944"/>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10" name="Google Shape;23110;p949"/>
              <p:cNvCxnSpPr/>
              <p:nvPr/>
            </p:nvCxnSpPr>
            <p:spPr>
              <a:xfrm>
                <a:off x="5577296" y="1896421"/>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11" name="Google Shape;23111;p949"/>
              <p:cNvCxnSpPr/>
              <p:nvPr/>
            </p:nvCxnSpPr>
            <p:spPr>
              <a:xfrm>
                <a:off x="5577296" y="1991899"/>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12" name="Google Shape;23112;p949"/>
              <p:cNvCxnSpPr/>
              <p:nvPr/>
            </p:nvCxnSpPr>
            <p:spPr>
              <a:xfrm>
                <a:off x="5577296" y="2087376"/>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13" name="Google Shape;23113;p949"/>
              <p:cNvCxnSpPr/>
              <p:nvPr/>
            </p:nvCxnSpPr>
            <p:spPr>
              <a:xfrm>
                <a:off x="5577296" y="2182854"/>
                <a:ext cx="251400" cy="0"/>
              </a:xfrm>
              <a:prstGeom prst="straightConnector1">
                <a:avLst/>
              </a:prstGeom>
              <a:grpFill/>
              <a:ln w="9525" cap="flat" cmpd="sng">
                <a:solidFill>
                  <a:schemeClr val="accent3"/>
                </a:solidFill>
                <a:prstDash val="solid"/>
                <a:round/>
                <a:headEnd type="none" w="sm" len="sm"/>
                <a:tailEnd type="none" w="sm" len="sm"/>
              </a:ln>
            </p:spPr>
          </p:cxnSp>
          <p:cxnSp>
            <p:nvCxnSpPr>
              <p:cNvPr id="23114" name="Google Shape;23114;p949"/>
              <p:cNvCxnSpPr/>
              <p:nvPr/>
            </p:nvCxnSpPr>
            <p:spPr>
              <a:xfrm>
                <a:off x="5577296" y="2278331"/>
                <a:ext cx="251400" cy="0"/>
              </a:xfrm>
              <a:prstGeom prst="straightConnector1">
                <a:avLst/>
              </a:prstGeom>
              <a:grpFill/>
              <a:ln w="9525" cap="flat" cmpd="sng">
                <a:solidFill>
                  <a:schemeClr val="accent3"/>
                </a:solidFill>
                <a:prstDash val="solid"/>
                <a:round/>
                <a:headEnd type="none" w="sm" len="sm"/>
                <a:tailEnd type="none" w="sm" len="sm"/>
              </a:ln>
            </p:spPr>
          </p:cxnSp>
        </p:grpSp>
      </p:grpSp>
      <p:sp>
        <p:nvSpPr>
          <p:cNvPr id="23115" name="Google Shape;23115;p949"/>
          <p:cNvSpPr/>
          <p:nvPr/>
        </p:nvSpPr>
        <p:spPr>
          <a:xfrm>
            <a:off x="2722453" y="2733161"/>
            <a:ext cx="1083092" cy="698542"/>
          </a:xfrm>
          <a:custGeom>
            <a:avLst/>
            <a:gdLst/>
            <a:ahLst/>
            <a:cxnLst/>
            <a:rect l="l" t="t" r="r" b="b"/>
            <a:pathLst>
              <a:path w="120000" h="120000" extrusionOk="0">
                <a:moveTo>
                  <a:pt x="71907" y="0"/>
                </a:moveTo>
                <a:cubicBezTo>
                  <a:pt x="82782" y="0"/>
                  <a:pt x="92113" y="9520"/>
                  <a:pt x="96099" y="23089"/>
                </a:cubicBezTo>
                <a:lnTo>
                  <a:pt x="97393" y="29089"/>
                </a:lnTo>
                <a:lnTo>
                  <a:pt x="100331" y="29578"/>
                </a:lnTo>
                <a:cubicBezTo>
                  <a:pt x="111556" y="33375"/>
                  <a:pt x="120000" y="49795"/>
                  <a:pt x="120000" y="69474"/>
                </a:cubicBezTo>
                <a:cubicBezTo>
                  <a:pt x="120000" y="91965"/>
                  <a:pt x="108971" y="110197"/>
                  <a:pt x="95366" y="110197"/>
                </a:cubicBezTo>
                <a:cubicBezTo>
                  <a:pt x="93666" y="110197"/>
                  <a:pt x="92006" y="109912"/>
                  <a:pt x="90402" y="109370"/>
                </a:cubicBezTo>
                <a:lnTo>
                  <a:pt x="87975" y="108124"/>
                </a:lnTo>
                <a:lnTo>
                  <a:pt x="87387" y="109302"/>
                </a:lnTo>
                <a:cubicBezTo>
                  <a:pt x="83389" y="115911"/>
                  <a:pt x="77866" y="120000"/>
                  <a:pt x="71765" y="120000"/>
                </a:cubicBezTo>
                <a:cubicBezTo>
                  <a:pt x="67189" y="120000"/>
                  <a:pt x="62939" y="117700"/>
                  <a:pt x="59413" y="113762"/>
                </a:cubicBezTo>
                <a:lnTo>
                  <a:pt x="57969" y="111887"/>
                </a:lnTo>
                <a:lnTo>
                  <a:pt x="54231" y="115241"/>
                </a:lnTo>
                <a:cubicBezTo>
                  <a:pt x="51284" y="117301"/>
                  <a:pt x="48044" y="118441"/>
                  <a:pt x="44643" y="118441"/>
                </a:cubicBezTo>
                <a:cubicBezTo>
                  <a:pt x="39541" y="118441"/>
                  <a:pt x="34802" y="115877"/>
                  <a:pt x="30870" y="111486"/>
                </a:cubicBezTo>
                <a:lnTo>
                  <a:pt x="28876" y="108766"/>
                </a:lnTo>
                <a:lnTo>
                  <a:pt x="26545" y="109963"/>
                </a:lnTo>
                <a:cubicBezTo>
                  <a:pt x="25107" y="110449"/>
                  <a:pt x="23618" y="110705"/>
                  <a:pt x="22092" y="110705"/>
                </a:cubicBezTo>
                <a:cubicBezTo>
                  <a:pt x="9891" y="110705"/>
                  <a:pt x="0" y="94352"/>
                  <a:pt x="0" y="74181"/>
                </a:cubicBezTo>
                <a:cubicBezTo>
                  <a:pt x="0" y="54009"/>
                  <a:pt x="9891" y="37657"/>
                  <a:pt x="22092" y="37657"/>
                </a:cubicBezTo>
                <a:lnTo>
                  <a:pt x="22866" y="37786"/>
                </a:lnTo>
                <a:lnTo>
                  <a:pt x="24223" y="33653"/>
                </a:lnTo>
                <a:cubicBezTo>
                  <a:pt x="28650" y="22821"/>
                  <a:pt x="36146" y="15699"/>
                  <a:pt x="44649" y="15699"/>
                </a:cubicBezTo>
                <a:cubicBezTo>
                  <a:pt x="46349" y="15699"/>
                  <a:pt x="48010" y="15984"/>
                  <a:pt x="49613" y="16526"/>
                </a:cubicBezTo>
                <a:lnTo>
                  <a:pt x="50095" y="16773"/>
                </a:lnTo>
                <a:lnTo>
                  <a:pt x="50135" y="16667"/>
                </a:lnTo>
                <a:cubicBezTo>
                  <a:pt x="54853" y="6611"/>
                  <a:pt x="62844" y="0"/>
                  <a:pt x="71907" y="0"/>
                </a:cubicBezTo>
                <a:close/>
              </a:path>
            </a:pathLst>
          </a:custGeom>
          <a:noFill/>
          <a:ln w="19050" cap="flat" cmpd="sng">
            <a:solidFill>
              <a:schemeClr val="accent1"/>
            </a:solidFill>
            <a:prstDash val="solid"/>
            <a:round/>
            <a:headEnd type="none" w="sm" len="sm"/>
            <a:tailEnd type="none" w="sm" len="sm"/>
          </a:ln>
        </p:spPr>
        <p:txBody>
          <a:bodyPr spcFirstLastPara="1" wrap="square" lIns="91376" tIns="182777" rIns="91376" bIns="45663" anchor="ctr" anchorCtr="0">
            <a:noAutofit/>
          </a:bodyPr>
          <a:lstStyle/>
          <a:p>
            <a:pPr algn="ctr" defTabSz="914126">
              <a:buClr>
                <a:srgbClr val="000000"/>
              </a:buClr>
              <a:buSzPts val="1600"/>
              <a:defRPr/>
            </a:pPr>
            <a:endParaRPr sz="1600" kern="0">
              <a:solidFill>
                <a:srgbClr val="717074"/>
              </a:solidFill>
              <a:latin typeface="Metropolis Regular" pitchFamily="2" charset="77"/>
              <a:ea typeface="Arial"/>
              <a:cs typeface="Arial"/>
              <a:sym typeface="Arial"/>
            </a:endParaRPr>
          </a:p>
        </p:txBody>
      </p:sp>
      <p:sp>
        <p:nvSpPr>
          <p:cNvPr id="23116" name="Google Shape;23116;p949"/>
          <p:cNvSpPr/>
          <p:nvPr/>
        </p:nvSpPr>
        <p:spPr>
          <a:xfrm>
            <a:off x="7199275" y="3095600"/>
            <a:ext cx="601821" cy="388287"/>
          </a:xfrm>
          <a:custGeom>
            <a:avLst/>
            <a:gdLst/>
            <a:ahLst/>
            <a:cxnLst/>
            <a:rect l="l" t="t" r="r" b="b"/>
            <a:pathLst>
              <a:path w="120000" h="120000" extrusionOk="0">
                <a:moveTo>
                  <a:pt x="71907" y="0"/>
                </a:moveTo>
                <a:cubicBezTo>
                  <a:pt x="82782" y="0"/>
                  <a:pt x="92113" y="9520"/>
                  <a:pt x="96099" y="23089"/>
                </a:cubicBezTo>
                <a:lnTo>
                  <a:pt x="97393" y="29089"/>
                </a:lnTo>
                <a:lnTo>
                  <a:pt x="100331" y="29578"/>
                </a:lnTo>
                <a:cubicBezTo>
                  <a:pt x="111556" y="33375"/>
                  <a:pt x="120000" y="49795"/>
                  <a:pt x="120000" y="69474"/>
                </a:cubicBezTo>
                <a:cubicBezTo>
                  <a:pt x="120000" y="91965"/>
                  <a:pt x="108971" y="110197"/>
                  <a:pt x="95366" y="110197"/>
                </a:cubicBezTo>
                <a:cubicBezTo>
                  <a:pt x="93666" y="110197"/>
                  <a:pt x="92006" y="109912"/>
                  <a:pt x="90402" y="109370"/>
                </a:cubicBezTo>
                <a:lnTo>
                  <a:pt x="87975" y="108124"/>
                </a:lnTo>
                <a:lnTo>
                  <a:pt x="87387" y="109302"/>
                </a:lnTo>
                <a:cubicBezTo>
                  <a:pt x="83389" y="115911"/>
                  <a:pt x="77866" y="120000"/>
                  <a:pt x="71765" y="120000"/>
                </a:cubicBezTo>
                <a:cubicBezTo>
                  <a:pt x="67189" y="120000"/>
                  <a:pt x="62939" y="117700"/>
                  <a:pt x="59413" y="113762"/>
                </a:cubicBezTo>
                <a:lnTo>
                  <a:pt x="57969" y="111887"/>
                </a:lnTo>
                <a:lnTo>
                  <a:pt x="54231" y="115241"/>
                </a:lnTo>
                <a:cubicBezTo>
                  <a:pt x="51284" y="117301"/>
                  <a:pt x="48044" y="118441"/>
                  <a:pt x="44643" y="118441"/>
                </a:cubicBezTo>
                <a:cubicBezTo>
                  <a:pt x="39541" y="118441"/>
                  <a:pt x="34802" y="115877"/>
                  <a:pt x="30870" y="111486"/>
                </a:cubicBezTo>
                <a:lnTo>
                  <a:pt x="28876" y="108766"/>
                </a:lnTo>
                <a:lnTo>
                  <a:pt x="26545" y="109963"/>
                </a:lnTo>
                <a:cubicBezTo>
                  <a:pt x="25107" y="110449"/>
                  <a:pt x="23618" y="110705"/>
                  <a:pt x="22092" y="110705"/>
                </a:cubicBezTo>
                <a:cubicBezTo>
                  <a:pt x="9891" y="110705"/>
                  <a:pt x="0" y="94352"/>
                  <a:pt x="0" y="74181"/>
                </a:cubicBezTo>
                <a:cubicBezTo>
                  <a:pt x="0" y="54009"/>
                  <a:pt x="9891" y="37657"/>
                  <a:pt x="22092" y="37657"/>
                </a:cubicBezTo>
                <a:lnTo>
                  <a:pt x="22866" y="37786"/>
                </a:lnTo>
                <a:lnTo>
                  <a:pt x="24223" y="33653"/>
                </a:lnTo>
                <a:cubicBezTo>
                  <a:pt x="28650" y="22821"/>
                  <a:pt x="36146" y="15699"/>
                  <a:pt x="44649" y="15699"/>
                </a:cubicBezTo>
                <a:cubicBezTo>
                  <a:pt x="46349" y="15699"/>
                  <a:pt x="48010" y="15984"/>
                  <a:pt x="49613" y="16526"/>
                </a:cubicBezTo>
                <a:lnTo>
                  <a:pt x="50095" y="16773"/>
                </a:lnTo>
                <a:lnTo>
                  <a:pt x="50135" y="16667"/>
                </a:lnTo>
                <a:cubicBezTo>
                  <a:pt x="54853" y="6611"/>
                  <a:pt x="62844" y="0"/>
                  <a:pt x="71907" y="0"/>
                </a:cubicBezTo>
                <a:close/>
              </a:path>
            </a:pathLst>
          </a:custGeom>
          <a:noFill/>
          <a:ln w="19050" cap="flat" cmpd="sng">
            <a:solidFill>
              <a:schemeClr val="accent3"/>
            </a:solidFill>
            <a:prstDash val="solid"/>
            <a:round/>
            <a:headEnd type="none" w="sm" len="sm"/>
            <a:tailEnd type="none" w="sm" len="sm"/>
          </a:ln>
        </p:spPr>
        <p:txBody>
          <a:bodyPr spcFirstLastPara="1" wrap="square" lIns="91376" tIns="182777" rIns="91376" bIns="45663" anchor="ctr" anchorCtr="0">
            <a:noAutofit/>
          </a:bodyPr>
          <a:lstStyle/>
          <a:p>
            <a:pPr algn="ctr" defTabSz="914126">
              <a:buClr>
                <a:srgbClr val="000000"/>
              </a:buClr>
              <a:buSzPts val="1600"/>
              <a:defRPr/>
            </a:pPr>
            <a:endParaRPr sz="1600" kern="0">
              <a:solidFill>
                <a:srgbClr val="717074"/>
              </a:solidFill>
              <a:latin typeface="Metropolis Regular" pitchFamily="2" charset="77"/>
              <a:ea typeface="Arial"/>
              <a:cs typeface="Arial"/>
              <a:sym typeface="Arial"/>
            </a:endParaRPr>
          </a:p>
        </p:txBody>
      </p:sp>
      <p:sp>
        <p:nvSpPr>
          <p:cNvPr id="23117" name="Google Shape;23117;p949"/>
          <p:cNvSpPr/>
          <p:nvPr/>
        </p:nvSpPr>
        <p:spPr>
          <a:xfrm>
            <a:off x="8123616" y="2941103"/>
            <a:ext cx="601821" cy="388287"/>
          </a:xfrm>
          <a:custGeom>
            <a:avLst/>
            <a:gdLst/>
            <a:ahLst/>
            <a:cxnLst/>
            <a:rect l="l" t="t" r="r" b="b"/>
            <a:pathLst>
              <a:path w="120000" h="120000" extrusionOk="0">
                <a:moveTo>
                  <a:pt x="71907" y="0"/>
                </a:moveTo>
                <a:cubicBezTo>
                  <a:pt x="82782" y="0"/>
                  <a:pt x="92113" y="9520"/>
                  <a:pt x="96099" y="23089"/>
                </a:cubicBezTo>
                <a:lnTo>
                  <a:pt x="97393" y="29089"/>
                </a:lnTo>
                <a:lnTo>
                  <a:pt x="100331" y="29578"/>
                </a:lnTo>
                <a:cubicBezTo>
                  <a:pt x="111556" y="33375"/>
                  <a:pt x="120000" y="49795"/>
                  <a:pt x="120000" y="69474"/>
                </a:cubicBezTo>
                <a:cubicBezTo>
                  <a:pt x="120000" y="91965"/>
                  <a:pt x="108971" y="110197"/>
                  <a:pt x="95366" y="110197"/>
                </a:cubicBezTo>
                <a:cubicBezTo>
                  <a:pt x="93666" y="110197"/>
                  <a:pt x="92006" y="109912"/>
                  <a:pt x="90402" y="109370"/>
                </a:cubicBezTo>
                <a:lnTo>
                  <a:pt x="87975" y="108124"/>
                </a:lnTo>
                <a:lnTo>
                  <a:pt x="87387" y="109302"/>
                </a:lnTo>
                <a:cubicBezTo>
                  <a:pt x="83389" y="115911"/>
                  <a:pt x="77866" y="120000"/>
                  <a:pt x="71765" y="120000"/>
                </a:cubicBezTo>
                <a:cubicBezTo>
                  <a:pt x="67189" y="120000"/>
                  <a:pt x="62939" y="117700"/>
                  <a:pt x="59413" y="113762"/>
                </a:cubicBezTo>
                <a:lnTo>
                  <a:pt x="57969" y="111887"/>
                </a:lnTo>
                <a:lnTo>
                  <a:pt x="54231" y="115241"/>
                </a:lnTo>
                <a:cubicBezTo>
                  <a:pt x="51284" y="117301"/>
                  <a:pt x="48044" y="118441"/>
                  <a:pt x="44643" y="118441"/>
                </a:cubicBezTo>
                <a:cubicBezTo>
                  <a:pt x="39541" y="118441"/>
                  <a:pt x="34802" y="115877"/>
                  <a:pt x="30870" y="111486"/>
                </a:cubicBezTo>
                <a:lnTo>
                  <a:pt x="28876" y="108766"/>
                </a:lnTo>
                <a:lnTo>
                  <a:pt x="26545" y="109963"/>
                </a:lnTo>
                <a:cubicBezTo>
                  <a:pt x="25107" y="110449"/>
                  <a:pt x="23618" y="110705"/>
                  <a:pt x="22092" y="110705"/>
                </a:cubicBezTo>
                <a:cubicBezTo>
                  <a:pt x="9891" y="110705"/>
                  <a:pt x="0" y="94352"/>
                  <a:pt x="0" y="74181"/>
                </a:cubicBezTo>
                <a:cubicBezTo>
                  <a:pt x="0" y="54009"/>
                  <a:pt x="9891" y="37657"/>
                  <a:pt x="22092" y="37657"/>
                </a:cubicBezTo>
                <a:lnTo>
                  <a:pt x="22866" y="37786"/>
                </a:lnTo>
                <a:lnTo>
                  <a:pt x="24223" y="33653"/>
                </a:lnTo>
                <a:cubicBezTo>
                  <a:pt x="28650" y="22821"/>
                  <a:pt x="36146" y="15699"/>
                  <a:pt x="44649" y="15699"/>
                </a:cubicBezTo>
                <a:cubicBezTo>
                  <a:pt x="46349" y="15699"/>
                  <a:pt x="48010" y="15984"/>
                  <a:pt x="49613" y="16526"/>
                </a:cubicBezTo>
                <a:lnTo>
                  <a:pt x="50095" y="16773"/>
                </a:lnTo>
                <a:lnTo>
                  <a:pt x="50135" y="16667"/>
                </a:lnTo>
                <a:cubicBezTo>
                  <a:pt x="54853" y="6611"/>
                  <a:pt x="62844" y="0"/>
                  <a:pt x="71907" y="0"/>
                </a:cubicBezTo>
                <a:close/>
              </a:path>
            </a:pathLst>
          </a:custGeom>
          <a:noFill/>
          <a:ln w="19050" cap="flat" cmpd="sng">
            <a:solidFill>
              <a:schemeClr val="accent3"/>
            </a:solidFill>
            <a:prstDash val="solid"/>
            <a:round/>
            <a:headEnd type="none" w="sm" len="sm"/>
            <a:tailEnd type="none" w="sm" len="sm"/>
          </a:ln>
        </p:spPr>
        <p:txBody>
          <a:bodyPr spcFirstLastPara="1" wrap="square" lIns="91376" tIns="182777" rIns="91376" bIns="45663" anchor="ctr" anchorCtr="0">
            <a:noAutofit/>
          </a:bodyPr>
          <a:lstStyle/>
          <a:p>
            <a:pPr algn="ctr" defTabSz="914126">
              <a:buClr>
                <a:srgbClr val="000000"/>
              </a:buClr>
              <a:buSzPts val="1600"/>
              <a:defRPr/>
            </a:pPr>
            <a:endParaRPr sz="1600" kern="0">
              <a:solidFill>
                <a:srgbClr val="717074"/>
              </a:solidFill>
              <a:latin typeface="Metropolis Regular" pitchFamily="2" charset="77"/>
              <a:ea typeface="Arial"/>
              <a:cs typeface="Arial"/>
              <a:sym typeface="Arial"/>
            </a:endParaRPr>
          </a:p>
        </p:txBody>
      </p:sp>
    </p:spTree>
    <p:extLst>
      <p:ext uri="{BB962C8B-B14F-4D97-AF65-F5344CB8AC3E}">
        <p14:creationId xmlns:p14="http://schemas.microsoft.com/office/powerpoint/2010/main" val="351032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3E3052-025D-9246-B0AC-BD6B1A60C9E0}"/>
              </a:ext>
            </a:extLst>
          </p:cNvPr>
          <p:cNvSpPr/>
          <p:nvPr/>
        </p:nvSpPr>
        <p:spPr>
          <a:xfrm>
            <a:off x="0" y="6400799"/>
            <a:ext cx="4593771" cy="3189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Rectangle 31">
            <a:extLst>
              <a:ext uri="{FF2B5EF4-FFF2-40B4-BE49-F238E27FC236}">
                <a16:creationId xmlns:a16="http://schemas.microsoft.com/office/drawing/2014/main" id="{766968E8-3301-4E43-BA14-8F9EE5635C5B}"/>
              </a:ext>
            </a:extLst>
          </p:cNvPr>
          <p:cNvSpPr/>
          <p:nvPr/>
        </p:nvSpPr>
        <p:spPr>
          <a:xfrm flipV="1">
            <a:off x="607853" y="3976551"/>
            <a:ext cx="10973118" cy="2439481"/>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Title 19">
            <a:extLst>
              <a:ext uri="{FF2B5EF4-FFF2-40B4-BE49-F238E27FC236}">
                <a16:creationId xmlns:a16="http://schemas.microsoft.com/office/drawing/2014/main" id="{0D744FD8-A631-7740-89C8-0F2D1CD04472}"/>
              </a:ext>
            </a:extLst>
          </p:cNvPr>
          <p:cNvSpPr>
            <a:spLocks noGrp="1"/>
          </p:cNvSpPr>
          <p:nvPr>
            <p:ph type="title"/>
          </p:nvPr>
        </p:nvSpPr>
        <p:spPr/>
        <p:txBody>
          <a:bodyPr/>
          <a:lstStyle/>
          <a:p>
            <a:r>
              <a:rPr lang="en-US" dirty="0"/>
              <a:t>Any Cloud</a:t>
            </a:r>
          </a:p>
        </p:txBody>
      </p:sp>
      <p:grpSp>
        <p:nvGrpSpPr>
          <p:cNvPr id="5" name="Group 4">
            <a:extLst>
              <a:ext uri="{FF2B5EF4-FFF2-40B4-BE49-F238E27FC236}">
                <a16:creationId xmlns:a16="http://schemas.microsoft.com/office/drawing/2014/main" id="{7567F05F-309C-3045-9663-F43F7B3BD110}"/>
              </a:ext>
            </a:extLst>
          </p:cNvPr>
          <p:cNvGrpSpPr/>
          <p:nvPr/>
        </p:nvGrpSpPr>
        <p:grpSpPr>
          <a:xfrm>
            <a:off x="6053759" y="4365769"/>
            <a:ext cx="950884" cy="1879099"/>
            <a:chOff x="6053759" y="4365769"/>
            <a:chExt cx="950884" cy="1879099"/>
          </a:xfrm>
        </p:grpSpPr>
        <p:pic>
          <p:nvPicPr>
            <p:cNvPr id="71" name="Graphic 70">
              <a:extLst>
                <a:ext uri="{FF2B5EF4-FFF2-40B4-BE49-F238E27FC236}">
                  <a16:creationId xmlns:a16="http://schemas.microsoft.com/office/drawing/2014/main" id="{4B71A048-40BD-0B48-99AE-858C16AA11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3208" y="4365769"/>
              <a:ext cx="591987" cy="338960"/>
            </a:xfrm>
            <a:prstGeom prst="rect">
              <a:avLst/>
            </a:prstGeom>
          </p:spPr>
        </p:pic>
        <p:pic>
          <p:nvPicPr>
            <p:cNvPr id="72" name="Graphic 71">
              <a:extLst>
                <a:ext uri="{FF2B5EF4-FFF2-40B4-BE49-F238E27FC236}">
                  <a16:creationId xmlns:a16="http://schemas.microsoft.com/office/drawing/2014/main" id="{7C568509-11DD-C34D-9922-0FA5900F09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3208" y="4878600"/>
              <a:ext cx="591987" cy="338960"/>
            </a:xfrm>
            <a:prstGeom prst="rect">
              <a:avLst/>
            </a:prstGeom>
          </p:spPr>
        </p:pic>
        <p:pic>
          <p:nvPicPr>
            <p:cNvPr id="75" name="Graphic 74">
              <a:extLst>
                <a:ext uri="{FF2B5EF4-FFF2-40B4-BE49-F238E27FC236}">
                  <a16:creationId xmlns:a16="http://schemas.microsoft.com/office/drawing/2014/main" id="{FC38AFCA-877A-7B48-8BED-541B82AEE4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3208" y="5391431"/>
              <a:ext cx="591987" cy="338960"/>
            </a:xfrm>
            <a:prstGeom prst="rect">
              <a:avLst/>
            </a:prstGeom>
          </p:spPr>
        </p:pic>
        <p:sp>
          <p:nvSpPr>
            <p:cNvPr id="76" name="TextBox 75">
              <a:extLst>
                <a:ext uri="{FF2B5EF4-FFF2-40B4-BE49-F238E27FC236}">
                  <a16:creationId xmlns:a16="http://schemas.microsoft.com/office/drawing/2014/main" id="{70A572C6-E94D-5449-A700-B764CCDF2CAF}"/>
                </a:ext>
              </a:extLst>
            </p:cNvPr>
            <p:cNvSpPr txBox="1"/>
            <p:nvPr/>
          </p:nvSpPr>
          <p:spPr>
            <a:xfrm>
              <a:off x="6053759" y="6029424"/>
              <a:ext cx="950884" cy="215444"/>
            </a:xfrm>
            <a:prstGeom prst="rect">
              <a:avLst/>
            </a:prstGeom>
          </p:spPr>
          <p:txBody>
            <a:bodyPr wrap="square" lIns="0" tIns="0" rIns="0" bIns="0" rtlCol="0">
              <a:spAutoFit/>
            </a:bodyPr>
            <a:lstStyle/>
            <a:p>
              <a:pPr algn="ctr">
                <a:spcAft>
                  <a:spcPts val="600"/>
                </a:spcAft>
              </a:pPr>
              <a:r>
                <a:rPr lang="en-US" sz="1400" dirty="0">
                  <a:solidFill>
                    <a:schemeClr val="accent2"/>
                  </a:solidFill>
                </a:rPr>
                <a:t>Edge</a:t>
              </a:r>
            </a:p>
          </p:txBody>
        </p:sp>
      </p:grpSp>
      <p:sp>
        <p:nvSpPr>
          <p:cNvPr id="94" name="Rectangle 93">
            <a:extLst>
              <a:ext uri="{FF2B5EF4-FFF2-40B4-BE49-F238E27FC236}">
                <a16:creationId xmlns:a16="http://schemas.microsoft.com/office/drawing/2014/main" id="{73905BD9-6C06-324B-A376-3670F0AEE93F}"/>
              </a:ext>
            </a:extLst>
          </p:cNvPr>
          <p:cNvSpPr/>
          <p:nvPr/>
        </p:nvSpPr>
        <p:spPr>
          <a:xfrm>
            <a:off x="607853" y="915647"/>
            <a:ext cx="10973118" cy="4381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Consistent Developer Experience</a:t>
            </a:r>
          </a:p>
        </p:txBody>
      </p:sp>
      <p:grpSp>
        <p:nvGrpSpPr>
          <p:cNvPr id="15" name="Group 14">
            <a:extLst>
              <a:ext uri="{FF2B5EF4-FFF2-40B4-BE49-F238E27FC236}">
                <a16:creationId xmlns:a16="http://schemas.microsoft.com/office/drawing/2014/main" id="{99801A83-A991-8749-83CD-FFFA2101A366}"/>
              </a:ext>
            </a:extLst>
          </p:cNvPr>
          <p:cNvGrpSpPr/>
          <p:nvPr/>
        </p:nvGrpSpPr>
        <p:grpSpPr>
          <a:xfrm>
            <a:off x="3300711" y="1417391"/>
            <a:ext cx="5605435" cy="777682"/>
            <a:chOff x="3300711" y="1417391"/>
            <a:chExt cx="5605435" cy="777682"/>
          </a:xfrm>
        </p:grpSpPr>
        <p:pic>
          <p:nvPicPr>
            <p:cNvPr id="68" name="Graphic 67">
              <a:extLst>
                <a:ext uri="{FF2B5EF4-FFF2-40B4-BE49-F238E27FC236}">
                  <a16:creationId xmlns:a16="http://schemas.microsoft.com/office/drawing/2014/main" id="{C6B599EB-40B1-E145-835C-D12B6261FF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9279" y="1453529"/>
              <a:ext cx="649618" cy="649622"/>
            </a:xfrm>
            <a:prstGeom prst="rect">
              <a:avLst/>
            </a:prstGeom>
          </p:spPr>
        </p:pic>
        <p:grpSp>
          <p:nvGrpSpPr>
            <p:cNvPr id="14" name="Group 13">
              <a:extLst>
                <a:ext uri="{FF2B5EF4-FFF2-40B4-BE49-F238E27FC236}">
                  <a16:creationId xmlns:a16="http://schemas.microsoft.com/office/drawing/2014/main" id="{58F986CF-8E8D-BE4E-82A3-C757A7398FA7}"/>
                </a:ext>
              </a:extLst>
            </p:cNvPr>
            <p:cNvGrpSpPr/>
            <p:nvPr/>
          </p:nvGrpSpPr>
          <p:grpSpPr>
            <a:xfrm>
              <a:off x="6635254" y="1535270"/>
              <a:ext cx="688788" cy="531445"/>
              <a:chOff x="6635254" y="1535270"/>
              <a:chExt cx="688788" cy="531445"/>
            </a:xfrm>
          </p:grpSpPr>
          <p:sp>
            <p:nvSpPr>
              <p:cNvPr id="84" name="Rounded Rectangle 17">
                <a:extLst>
                  <a:ext uri="{FF2B5EF4-FFF2-40B4-BE49-F238E27FC236}">
                    <a16:creationId xmlns:a16="http://schemas.microsoft.com/office/drawing/2014/main" id="{59C90390-71D4-8D4C-8B52-7856660CE7BB}"/>
                  </a:ext>
                </a:extLst>
              </p:cNvPr>
              <p:cNvSpPr/>
              <p:nvPr/>
            </p:nvSpPr>
            <p:spPr>
              <a:xfrm>
                <a:off x="6635254" y="1535270"/>
                <a:ext cx="322024" cy="318750"/>
              </a:xfrm>
              <a:prstGeom prst="roundRect">
                <a:avLst>
                  <a:gd name="adj" fmla="val 7678"/>
                </a:avLst>
              </a:prstGeom>
              <a:noFill/>
              <a:ln w="1206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Rounded Rectangle 358">
                <a:extLst>
                  <a:ext uri="{FF2B5EF4-FFF2-40B4-BE49-F238E27FC236}">
                    <a16:creationId xmlns:a16="http://schemas.microsoft.com/office/drawing/2014/main" id="{37E4E68C-1FA1-DF45-8E46-0280F0C30CCB}"/>
                  </a:ext>
                </a:extLst>
              </p:cNvPr>
              <p:cNvSpPr/>
              <p:nvPr/>
            </p:nvSpPr>
            <p:spPr>
              <a:xfrm>
                <a:off x="7002018" y="1535270"/>
                <a:ext cx="322024" cy="318750"/>
              </a:xfrm>
              <a:prstGeom prst="roundRect">
                <a:avLst>
                  <a:gd name="adj" fmla="val 7678"/>
                </a:avLst>
              </a:prstGeom>
              <a:noFill/>
              <a:ln w="1206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86" name="Group 85">
                <a:extLst>
                  <a:ext uri="{FF2B5EF4-FFF2-40B4-BE49-F238E27FC236}">
                    <a16:creationId xmlns:a16="http://schemas.microsoft.com/office/drawing/2014/main" id="{D976948A-B364-2E40-8F58-12AF35F49901}"/>
                  </a:ext>
                </a:extLst>
              </p:cNvPr>
              <p:cNvGrpSpPr/>
              <p:nvPr/>
            </p:nvGrpSpPr>
            <p:grpSpPr>
              <a:xfrm>
                <a:off x="6736296" y="1617212"/>
                <a:ext cx="486703" cy="449503"/>
                <a:chOff x="4353313" y="3238500"/>
                <a:chExt cx="276225" cy="263525"/>
              </a:xfrm>
            </p:grpSpPr>
            <p:sp>
              <p:nvSpPr>
                <p:cNvPr id="87" name="Rounded Rectangle 15">
                  <a:extLst>
                    <a:ext uri="{FF2B5EF4-FFF2-40B4-BE49-F238E27FC236}">
                      <a16:creationId xmlns:a16="http://schemas.microsoft.com/office/drawing/2014/main" id="{0182AD9F-783B-8B4C-9EEA-CD01FD54CBDD}"/>
                    </a:ext>
                  </a:extLst>
                </p:cNvPr>
                <p:cNvSpPr/>
                <p:nvPr/>
              </p:nvSpPr>
              <p:spPr>
                <a:xfrm>
                  <a:off x="4353313" y="3238500"/>
                  <a:ext cx="276225" cy="26352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88" name="Graphic 87">
                  <a:extLst>
                    <a:ext uri="{FF2B5EF4-FFF2-40B4-BE49-F238E27FC236}">
                      <a16:creationId xmlns:a16="http://schemas.microsoft.com/office/drawing/2014/main" id="{0A20D7E6-8DB1-044A-A42B-054C3F500B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6523" y="3253827"/>
                  <a:ext cx="247298" cy="247298"/>
                </a:xfrm>
                <a:prstGeom prst="rect">
                  <a:avLst/>
                </a:prstGeom>
              </p:spPr>
            </p:pic>
          </p:grpSp>
        </p:grpSp>
        <p:pic>
          <p:nvPicPr>
            <p:cNvPr id="90" name="Graphic 89">
              <a:extLst>
                <a:ext uri="{FF2B5EF4-FFF2-40B4-BE49-F238E27FC236}">
                  <a16:creationId xmlns:a16="http://schemas.microsoft.com/office/drawing/2014/main" id="{7BAE7B97-5F48-154D-A70A-06E38DCF5D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69529" y="1526707"/>
              <a:ext cx="536617" cy="536615"/>
            </a:xfrm>
            <a:prstGeom prst="rect">
              <a:avLst/>
            </a:prstGeom>
          </p:spPr>
        </p:pic>
        <p:grpSp>
          <p:nvGrpSpPr>
            <p:cNvPr id="13" name="Group 12">
              <a:extLst>
                <a:ext uri="{FF2B5EF4-FFF2-40B4-BE49-F238E27FC236}">
                  <a16:creationId xmlns:a16="http://schemas.microsoft.com/office/drawing/2014/main" id="{0DBE5BBC-E47C-B046-B9A0-81F4B4744B2C}"/>
                </a:ext>
              </a:extLst>
            </p:cNvPr>
            <p:cNvGrpSpPr/>
            <p:nvPr/>
          </p:nvGrpSpPr>
          <p:grpSpPr>
            <a:xfrm>
              <a:off x="3300711" y="1417391"/>
              <a:ext cx="881567" cy="777682"/>
              <a:chOff x="3300711" y="1351611"/>
              <a:chExt cx="881567" cy="777682"/>
            </a:xfrm>
          </p:grpSpPr>
          <p:sp>
            <p:nvSpPr>
              <p:cNvPr id="67" name="Freeform 2">
                <a:extLst>
                  <a:ext uri="{FF2B5EF4-FFF2-40B4-BE49-F238E27FC236}">
                    <a16:creationId xmlns:a16="http://schemas.microsoft.com/office/drawing/2014/main" id="{1B110DEC-9FE1-4F7A-A020-5F438D3AE746}"/>
                  </a:ext>
                </a:extLst>
              </p:cNvPr>
              <p:cNvSpPr>
                <a:spLocks noChangeArrowheads="1"/>
              </p:cNvSpPr>
              <p:nvPr/>
            </p:nvSpPr>
            <p:spPr bwMode="auto">
              <a:xfrm>
                <a:off x="3300711" y="1351611"/>
                <a:ext cx="881567" cy="561754"/>
              </a:xfrm>
              <a:custGeom>
                <a:avLst/>
                <a:gdLst>
                  <a:gd name="T0" fmla="*/ 2710 w 3367"/>
                  <a:gd name="T1" fmla="*/ 1989 h 1990"/>
                  <a:gd name="T2" fmla="*/ 2705 w 3367"/>
                  <a:gd name="T3" fmla="*/ 1989 h 1990"/>
                  <a:gd name="T4" fmla="*/ 2699 w 3367"/>
                  <a:gd name="T5" fmla="*/ 1989 h 1990"/>
                  <a:gd name="T6" fmla="*/ 557 w 3367"/>
                  <a:gd name="T7" fmla="*/ 1989 h 1990"/>
                  <a:gd name="T8" fmla="*/ 0 w 3367"/>
                  <a:gd name="T9" fmla="*/ 1432 h 1990"/>
                  <a:gd name="T10" fmla="*/ 557 w 3367"/>
                  <a:gd name="T11" fmla="*/ 874 h 1990"/>
                  <a:gd name="T12" fmla="*/ 618 w 3367"/>
                  <a:gd name="T13" fmla="*/ 879 h 1990"/>
                  <a:gd name="T14" fmla="*/ 1245 w 3367"/>
                  <a:gd name="T15" fmla="*/ 415 h 1990"/>
                  <a:gd name="T16" fmla="*/ 1447 w 3367"/>
                  <a:gd name="T17" fmla="*/ 446 h 1990"/>
                  <a:gd name="T18" fmla="*/ 2142 w 3367"/>
                  <a:gd name="T19" fmla="*/ 0 h 1990"/>
                  <a:gd name="T20" fmla="*/ 2904 w 3367"/>
                  <a:gd name="T21" fmla="*/ 706 h 1990"/>
                  <a:gd name="T22" fmla="*/ 3366 w 3367"/>
                  <a:gd name="T23" fmla="*/ 1333 h 1990"/>
                  <a:gd name="T24" fmla="*/ 2756 w 3367"/>
                  <a:gd name="T25" fmla="*/ 1987 h 1990"/>
                  <a:gd name="T26" fmla="*/ 2756 w 3367"/>
                  <a:gd name="T27" fmla="*/ 1989 h 1990"/>
                  <a:gd name="T28" fmla="*/ 2723 w 3367"/>
                  <a:gd name="T29" fmla="*/ 1989 h 1990"/>
                  <a:gd name="T30" fmla="*/ 2710 w 3367"/>
                  <a:gd name="T31" fmla="*/ 1989 h 1990"/>
                  <a:gd name="T32" fmla="*/ 2642 w 3367"/>
                  <a:gd name="T33" fmla="*/ 1836 h 1990"/>
                  <a:gd name="T34" fmla="*/ 2710 w 3367"/>
                  <a:gd name="T35" fmla="*/ 1836 h 1990"/>
                  <a:gd name="T36" fmla="*/ 3213 w 3367"/>
                  <a:gd name="T37" fmla="*/ 1333 h 1990"/>
                  <a:gd name="T38" fmla="*/ 2815 w 3367"/>
                  <a:gd name="T39" fmla="*/ 842 h 1990"/>
                  <a:gd name="T40" fmla="*/ 2754 w 3367"/>
                  <a:gd name="T41" fmla="*/ 828 h 1990"/>
                  <a:gd name="T42" fmla="*/ 2754 w 3367"/>
                  <a:gd name="T43" fmla="*/ 763 h 1990"/>
                  <a:gd name="T44" fmla="*/ 2142 w 3367"/>
                  <a:gd name="T45" fmla="*/ 153 h 1990"/>
                  <a:gd name="T46" fmla="*/ 1562 w 3367"/>
                  <a:gd name="T47" fmla="*/ 571 h 1990"/>
                  <a:gd name="T48" fmla="*/ 1536 w 3367"/>
                  <a:gd name="T49" fmla="*/ 651 h 1990"/>
                  <a:gd name="T50" fmla="*/ 1460 w 3367"/>
                  <a:gd name="T51" fmla="*/ 616 h 1990"/>
                  <a:gd name="T52" fmla="*/ 1248 w 3367"/>
                  <a:gd name="T53" fmla="*/ 571 h 1990"/>
                  <a:gd name="T54" fmla="*/ 754 w 3367"/>
                  <a:gd name="T55" fmla="*/ 981 h 1990"/>
                  <a:gd name="T56" fmla="*/ 738 w 3367"/>
                  <a:gd name="T57" fmla="*/ 1062 h 1990"/>
                  <a:gd name="T58" fmla="*/ 660 w 3367"/>
                  <a:gd name="T59" fmla="*/ 1043 h 1990"/>
                  <a:gd name="T60" fmla="*/ 559 w 3367"/>
                  <a:gd name="T61" fmla="*/ 1029 h 1990"/>
                  <a:gd name="T62" fmla="*/ 155 w 3367"/>
                  <a:gd name="T63" fmla="*/ 1434 h 1990"/>
                  <a:gd name="T64" fmla="*/ 557 w 3367"/>
                  <a:gd name="T65" fmla="*/ 1836 h 1990"/>
                  <a:gd name="T66" fmla="*/ 2642 w 3367"/>
                  <a:gd name="T67" fmla="*/ 1836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67" h="1990">
                    <a:moveTo>
                      <a:pt x="2710" y="1989"/>
                    </a:moveTo>
                    <a:cubicBezTo>
                      <a:pt x="2708" y="1989"/>
                      <a:pt x="2708" y="1989"/>
                      <a:pt x="2705" y="1989"/>
                    </a:cubicBezTo>
                    <a:lnTo>
                      <a:pt x="2699" y="1989"/>
                    </a:lnTo>
                    <a:lnTo>
                      <a:pt x="557" y="1989"/>
                    </a:lnTo>
                    <a:cubicBezTo>
                      <a:pt x="249" y="1989"/>
                      <a:pt x="0" y="1740"/>
                      <a:pt x="0" y="1432"/>
                    </a:cubicBezTo>
                    <a:cubicBezTo>
                      <a:pt x="0" y="1123"/>
                      <a:pt x="249" y="874"/>
                      <a:pt x="557" y="874"/>
                    </a:cubicBezTo>
                    <a:cubicBezTo>
                      <a:pt x="577" y="874"/>
                      <a:pt x="598" y="876"/>
                      <a:pt x="618" y="879"/>
                    </a:cubicBezTo>
                    <a:cubicBezTo>
                      <a:pt x="701" y="608"/>
                      <a:pt x="955" y="415"/>
                      <a:pt x="1245" y="415"/>
                    </a:cubicBezTo>
                    <a:cubicBezTo>
                      <a:pt x="1313" y="415"/>
                      <a:pt x="1381" y="426"/>
                      <a:pt x="1447" y="446"/>
                    </a:cubicBezTo>
                    <a:cubicBezTo>
                      <a:pt x="1569" y="175"/>
                      <a:pt x="1840" y="0"/>
                      <a:pt x="2142" y="0"/>
                    </a:cubicBezTo>
                    <a:cubicBezTo>
                      <a:pt x="2544" y="0"/>
                      <a:pt x="2874" y="313"/>
                      <a:pt x="2904" y="706"/>
                    </a:cubicBezTo>
                    <a:cubicBezTo>
                      <a:pt x="3175" y="789"/>
                      <a:pt x="3366" y="1045"/>
                      <a:pt x="3366" y="1333"/>
                    </a:cubicBezTo>
                    <a:cubicBezTo>
                      <a:pt x="3366" y="1679"/>
                      <a:pt x="3097" y="1963"/>
                      <a:pt x="2756" y="1987"/>
                    </a:cubicBezTo>
                    <a:lnTo>
                      <a:pt x="2756" y="1989"/>
                    </a:lnTo>
                    <a:lnTo>
                      <a:pt x="2723" y="1989"/>
                    </a:lnTo>
                    <a:cubicBezTo>
                      <a:pt x="2719" y="1989"/>
                      <a:pt x="2714" y="1989"/>
                      <a:pt x="2710" y="1989"/>
                    </a:cubicBezTo>
                    <a:close/>
                    <a:moveTo>
                      <a:pt x="2642" y="1836"/>
                    </a:moveTo>
                    <a:lnTo>
                      <a:pt x="2710" y="1836"/>
                    </a:lnTo>
                    <a:cubicBezTo>
                      <a:pt x="2987" y="1836"/>
                      <a:pt x="3213" y="1611"/>
                      <a:pt x="3213" y="1333"/>
                    </a:cubicBezTo>
                    <a:cubicBezTo>
                      <a:pt x="3213" y="1097"/>
                      <a:pt x="3044" y="890"/>
                      <a:pt x="2815" y="842"/>
                    </a:cubicBezTo>
                    <a:lnTo>
                      <a:pt x="2754" y="828"/>
                    </a:lnTo>
                    <a:lnTo>
                      <a:pt x="2754" y="763"/>
                    </a:lnTo>
                    <a:cubicBezTo>
                      <a:pt x="2754" y="428"/>
                      <a:pt x="2478" y="153"/>
                      <a:pt x="2142" y="153"/>
                    </a:cubicBezTo>
                    <a:cubicBezTo>
                      <a:pt x="1879" y="153"/>
                      <a:pt x="1645" y="321"/>
                      <a:pt x="1562" y="571"/>
                    </a:cubicBezTo>
                    <a:lnTo>
                      <a:pt x="1536" y="651"/>
                    </a:lnTo>
                    <a:lnTo>
                      <a:pt x="1460" y="616"/>
                    </a:lnTo>
                    <a:cubicBezTo>
                      <a:pt x="1394" y="586"/>
                      <a:pt x="1322" y="571"/>
                      <a:pt x="1248" y="571"/>
                    </a:cubicBezTo>
                    <a:cubicBezTo>
                      <a:pt x="1005" y="571"/>
                      <a:pt x="797" y="743"/>
                      <a:pt x="754" y="981"/>
                    </a:cubicBezTo>
                    <a:lnTo>
                      <a:pt x="738" y="1062"/>
                    </a:lnTo>
                    <a:lnTo>
                      <a:pt x="660" y="1043"/>
                    </a:lnTo>
                    <a:cubicBezTo>
                      <a:pt x="627" y="1034"/>
                      <a:pt x="594" y="1029"/>
                      <a:pt x="559" y="1029"/>
                    </a:cubicBezTo>
                    <a:cubicBezTo>
                      <a:pt x="336" y="1029"/>
                      <a:pt x="155" y="1211"/>
                      <a:pt x="155" y="1434"/>
                    </a:cubicBezTo>
                    <a:cubicBezTo>
                      <a:pt x="155" y="1657"/>
                      <a:pt x="334" y="1836"/>
                      <a:pt x="557" y="1836"/>
                    </a:cubicBezTo>
                    <a:lnTo>
                      <a:pt x="2642" y="1836"/>
                    </a:lnTo>
                    <a:close/>
                  </a:path>
                </a:pathLst>
              </a:custGeom>
              <a:solidFill>
                <a:srgbClr val="1A428A"/>
              </a:solidFill>
              <a:ln w="25400" cap="flat">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nvGrpSpPr>
              <p:cNvPr id="70" name="Group 69">
                <a:extLst>
                  <a:ext uri="{FF2B5EF4-FFF2-40B4-BE49-F238E27FC236}">
                    <a16:creationId xmlns:a16="http://schemas.microsoft.com/office/drawing/2014/main" id="{26362249-791A-4BD3-BC62-FC07A47601B7}"/>
                  </a:ext>
                </a:extLst>
              </p:cNvPr>
              <p:cNvGrpSpPr/>
              <p:nvPr/>
            </p:nvGrpSpPr>
            <p:grpSpPr>
              <a:xfrm>
                <a:off x="3512467" y="1566622"/>
                <a:ext cx="503458" cy="562671"/>
                <a:chOff x="4353313" y="3206607"/>
                <a:chExt cx="276225" cy="295418"/>
              </a:xfrm>
            </p:grpSpPr>
            <p:sp>
              <p:nvSpPr>
                <p:cNvPr id="89" name="Rounded Rectangle 363">
                  <a:extLst>
                    <a:ext uri="{FF2B5EF4-FFF2-40B4-BE49-F238E27FC236}">
                      <a16:creationId xmlns:a16="http://schemas.microsoft.com/office/drawing/2014/main" id="{6B524404-C767-4494-88EA-05872C70E8D4}"/>
                    </a:ext>
                  </a:extLst>
                </p:cNvPr>
                <p:cNvSpPr/>
                <p:nvPr/>
              </p:nvSpPr>
              <p:spPr>
                <a:xfrm>
                  <a:off x="4353313" y="3238500"/>
                  <a:ext cx="276225" cy="26352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93" name="Graphic 92">
                  <a:extLst>
                    <a:ext uri="{FF2B5EF4-FFF2-40B4-BE49-F238E27FC236}">
                      <a16:creationId xmlns:a16="http://schemas.microsoft.com/office/drawing/2014/main" id="{967C23AE-B1CE-439C-AF26-31C237C00A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66523" y="3206607"/>
                  <a:ext cx="247298" cy="247298"/>
                </a:xfrm>
                <a:prstGeom prst="rect">
                  <a:avLst/>
                </a:prstGeom>
              </p:spPr>
            </p:pic>
          </p:grpSp>
        </p:grpSp>
      </p:grpSp>
      <p:grpSp>
        <p:nvGrpSpPr>
          <p:cNvPr id="6" name="Group 5">
            <a:extLst>
              <a:ext uri="{FF2B5EF4-FFF2-40B4-BE49-F238E27FC236}">
                <a16:creationId xmlns:a16="http://schemas.microsoft.com/office/drawing/2014/main" id="{F4569613-BEC7-E844-A867-B8030343CAC2}"/>
              </a:ext>
            </a:extLst>
          </p:cNvPr>
          <p:cNvGrpSpPr/>
          <p:nvPr/>
        </p:nvGrpSpPr>
        <p:grpSpPr>
          <a:xfrm>
            <a:off x="7400719" y="3481406"/>
            <a:ext cx="4161392" cy="2448927"/>
            <a:chOff x="7400719" y="3481406"/>
            <a:chExt cx="4161392" cy="2448927"/>
          </a:xfrm>
        </p:grpSpPr>
        <p:sp>
          <p:nvSpPr>
            <p:cNvPr id="78" name="TextBox 77">
              <a:extLst>
                <a:ext uri="{FF2B5EF4-FFF2-40B4-BE49-F238E27FC236}">
                  <a16:creationId xmlns:a16="http://schemas.microsoft.com/office/drawing/2014/main" id="{1ABA8C5A-8ECD-A542-93E2-71561D4BDD2C}"/>
                </a:ext>
              </a:extLst>
            </p:cNvPr>
            <p:cNvSpPr txBox="1"/>
            <p:nvPr/>
          </p:nvSpPr>
          <p:spPr>
            <a:xfrm>
              <a:off x="8088972" y="5533756"/>
              <a:ext cx="963386" cy="184666"/>
            </a:xfrm>
            <a:prstGeom prst="rect">
              <a:avLst/>
            </a:prstGeom>
          </p:spPr>
          <p:txBody>
            <a:bodyPr wrap="square" lIns="0" tIns="0" rIns="0" bIns="0" rtlCol="0">
              <a:spAutoFit/>
            </a:bodyPr>
            <a:lstStyle/>
            <a:p>
              <a:pPr algn="ctr">
                <a:spcAft>
                  <a:spcPts val="600"/>
                </a:spcAft>
              </a:pPr>
              <a:r>
                <a:rPr lang="en-US" sz="1200" dirty="0"/>
                <a:t>AWS</a:t>
              </a:r>
            </a:p>
          </p:txBody>
        </p:sp>
        <p:pic>
          <p:nvPicPr>
            <p:cNvPr id="79" name="Graphic 78">
              <a:extLst>
                <a:ext uri="{FF2B5EF4-FFF2-40B4-BE49-F238E27FC236}">
                  <a16:creationId xmlns:a16="http://schemas.microsoft.com/office/drawing/2014/main" id="{0F600ED8-5FF1-5E4D-89E4-7846EC4582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5976" y="4236797"/>
              <a:ext cx="1396234" cy="799456"/>
            </a:xfrm>
            <a:prstGeom prst="rect">
              <a:avLst/>
            </a:prstGeom>
          </p:spPr>
        </p:pic>
        <p:pic>
          <p:nvPicPr>
            <p:cNvPr id="80" name="Picture 79">
              <a:extLst>
                <a:ext uri="{FF2B5EF4-FFF2-40B4-BE49-F238E27FC236}">
                  <a16:creationId xmlns:a16="http://schemas.microsoft.com/office/drawing/2014/main" id="{BCD16433-6DFE-234B-A703-099A70A1C7D6}"/>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8182149" y="4474512"/>
              <a:ext cx="676919" cy="458557"/>
            </a:xfrm>
            <a:prstGeom prst="rect">
              <a:avLst/>
            </a:prstGeom>
          </p:spPr>
        </p:pic>
        <p:pic>
          <p:nvPicPr>
            <p:cNvPr id="81" name="Graphic 80">
              <a:extLst>
                <a:ext uri="{FF2B5EF4-FFF2-40B4-BE49-F238E27FC236}">
                  <a16:creationId xmlns:a16="http://schemas.microsoft.com/office/drawing/2014/main" id="{5E3DC2AB-6BB9-7946-BC54-2CFFD10AE8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4052" y="5130877"/>
              <a:ext cx="1396234" cy="799456"/>
            </a:xfrm>
            <a:prstGeom prst="rect">
              <a:avLst/>
            </a:prstGeom>
          </p:spPr>
        </p:pic>
        <p:pic>
          <p:nvPicPr>
            <p:cNvPr id="82" name="Picture 81">
              <a:extLst>
                <a:ext uri="{FF2B5EF4-FFF2-40B4-BE49-F238E27FC236}">
                  <a16:creationId xmlns:a16="http://schemas.microsoft.com/office/drawing/2014/main" id="{C1BE3894-EA47-7549-ACD7-9BFFD75DB5A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546398" y="5567802"/>
              <a:ext cx="819054" cy="276840"/>
            </a:xfrm>
            <a:prstGeom prst="rect">
              <a:avLst/>
            </a:prstGeom>
          </p:spPr>
        </p:pic>
        <p:pic>
          <p:nvPicPr>
            <p:cNvPr id="83" name="Graphic 82">
              <a:extLst>
                <a:ext uri="{FF2B5EF4-FFF2-40B4-BE49-F238E27FC236}">
                  <a16:creationId xmlns:a16="http://schemas.microsoft.com/office/drawing/2014/main" id="{1306B801-78D6-7749-A55F-157AD48EE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0062" y="4236797"/>
              <a:ext cx="1396234" cy="799456"/>
            </a:xfrm>
            <a:prstGeom prst="rect">
              <a:avLst/>
            </a:prstGeom>
          </p:spPr>
        </p:pic>
        <p:pic>
          <p:nvPicPr>
            <p:cNvPr id="91" name="Picture 90">
              <a:extLst>
                <a:ext uri="{FF2B5EF4-FFF2-40B4-BE49-F238E27FC236}">
                  <a16:creationId xmlns:a16="http://schemas.microsoft.com/office/drawing/2014/main" id="{02A40C9A-BB10-DA47-BACD-DD1B6D829F5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759899" y="4558001"/>
              <a:ext cx="685721" cy="342861"/>
            </a:xfrm>
            <a:prstGeom prst="rect">
              <a:avLst/>
            </a:prstGeom>
          </p:spPr>
        </p:pic>
        <p:pic>
          <p:nvPicPr>
            <p:cNvPr id="92" name="Graphic 91">
              <a:extLst>
                <a:ext uri="{FF2B5EF4-FFF2-40B4-BE49-F238E27FC236}">
                  <a16:creationId xmlns:a16="http://schemas.microsoft.com/office/drawing/2014/main" id="{D6AF7D34-1413-6D4A-BEA1-F0667D2F13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25814" y="5130877"/>
              <a:ext cx="1396234" cy="799456"/>
            </a:xfrm>
            <a:prstGeom prst="rect">
              <a:avLst/>
            </a:prstGeom>
          </p:spPr>
        </p:pic>
        <p:pic>
          <p:nvPicPr>
            <p:cNvPr id="95" name="Picture 94">
              <a:extLst>
                <a:ext uri="{FF2B5EF4-FFF2-40B4-BE49-F238E27FC236}">
                  <a16:creationId xmlns:a16="http://schemas.microsoft.com/office/drawing/2014/main" id="{FE3E2EB1-C671-0A47-843D-310A155BC740}"/>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10106387" y="5528402"/>
              <a:ext cx="886993" cy="308099"/>
            </a:xfrm>
            <a:prstGeom prst="rect">
              <a:avLst/>
            </a:prstGeom>
          </p:spPr>
        </p:pic>
        <p:sp>
          <p:nvSpPr>
            <p:cNvPr id="97" name="Rectangle 96">
              <a:extLst>
                <a:ext uri="{FF2B5EF4-FFF2-40B4-BE49-F238E27FC236}">
                  <a16:creationId xmlns:a16="http://schemas.microsoft.com/office/drawing/2014/main" id="{BE03801A-A0C1-8543-BD9A-D3A0B92892E7}"/>
                </a:ext>
              </a:extLst>
            </p:cNvPr>
            <p:cNvSpPr/>
            <p:nvPr/>
          </p:nvSpPr>
          <p:spPr>
            <a:xfrm>
              <a:off x="7400719" y="3481406"/>
              <a:ext cx="4161392" cy="43815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Native Cloud</a:t>
              </a:r>
            </a:p>
          </p:txBody>
        </p:sp>
      </p:grpSp>
      <p:grpSp>
        <p:nvGrpSpPr>
          <p:cNvPr id="8" name="Group 7">
            <a:extLst>
              <a:ext uri="{FF2B5EF4-FFF2-40B4-BE49-F238E27FC236}">
                <a16:creationId xmlns:a16="http://schemas.microsoft.com/office/drawing/2014/main" id="{F9792E88-9E44-C749-99C8-3D0030EC4F5E}"/>
              </a:ext>
            </a:extLst>
          </p:cNvPr>
          <p:cNvGrpSpPr/>
          <p:nvPr/>
        </p:nvGrpSpPr>
        <p:grpSpPr>
          <a:xfrm>
            <a:off x="607853" y="2986025"/>
            <a:ext cx="10973118" cy="438151"/>
            <a:chOff x="607853" y="5188470"/>
            <a:chExt cx="10973118" cy="438151"/>
          </a:xfrm>
        </p:grpSpPr>
        <p:sp>
          <p:nvSpPr>
            <p:cNvPr id="107" name="Rectangle 106">
              <a:extLst>
                <a:ext uri="{FF2B5EF4-FFF2-40B4-BE49-F238E27FC236}">
                  <a16:creationId xmlns:a16="http://schemas.microsoft.com/office/drawing/2014/main" id="{6B56EBE3-F370-464E-874F-677A47CCA3CD}"/>
                </a:ext>
              </a:extLst>
            </p:cNvPr>
            <p:cNvSpPr/>
            <p:nvPr/>
          </p:nvSpPr>
          <p:spPr>
            <a:xfrm>
              <a:off x="607853" y="5188470"/>
              <a:ext cx="10973118" cy="43815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Consistent Infrastructure</a:t>
              </a:r>
            </a:p>
          </p:txBody>
        </p:sp>
        <p:sp>
          <p:nvSpPr>
            <p:cNvPr id="109" name="Google Shape;18325;p816">
              <a:extLst>
                <a:ext uri="{FF2B5EF4-FFF2-40B4-BE49-F238E27FC236}">
                  <a16:creationId xmlns:a16="http://schemas.microsoft.com/office/drawing/2014/main" id="{510EB128-43BE-B44B-8C18-EB37BB226AAA}"/>
                </a:ext>
              </a:extLst>
            </p:cNvPr>
            <p:cNvSpPr txBox="1"/>
            <p:nvPr/>
          </p:nvSpPr>
          <p:spPr>
            <a:xfrm>
              <a:off x="8215256" y="5234008"/>
              <a:ext cx="1138800" cy="342600"/>
            </a:xfrm>
            <a:prstGeom prst="rect">
              <a:avLst/>
            </a:prstGeom>
            <a:noFill/>
            <a:ln>
              <a:noFill/>
            </a:ln>
          </p:spPr>
          <p:txBody>
            <a:bodyPr spcFirstLastPara="1" wrap="square" lIns="91400" tIns="91400" rIns="91400" bIns="914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50"/>
                <a:buFont typeface="Arial"/>
                <a:buNone/>
                <a:tabLst/>
                <a:defRPr/>
              </a:pPr>
              <a:r>
                <a:rPr kumimoji="0" lang="en-US" sz="1000" b="0" i="0" u="none" strike="noStrike" kern="0" cap="none" spc="0" normalizeH="0" baseline="0" noProof="0" dirty="0">
                  <a:ln>
                    <a:noFill/>
                  </a:ln>
                  <a:solidFill>
                    <a:srgbClr val="FFFFFF"/>
                  </a:solidFill>
                  <a:effectLst/>
                  <a:uLnTx/>
                  <a:uFillTx/>
                  <a:latin typeface="Metropolis Regular" pitchFamily="2" charset="77"/>
                  <a:ea typeface="+mn-ea"/>
                  <a:cs typeface="Arial"/>
                  <a:sym typeface="Arial"/>
                </a:rPr>
                <a:t>CONTAINERS</a:t>
              </a:r>
              <a:endParaRPr kumimoji="0" sz="1400" b="0" i="0" u="none" strike="noStrike" kern="0" cap="none" spc="0" normalizeH="0" baseline="0" noProof="0" dirty="0">
                <a:ln>
                  <a:noFill/>
                </a:ln>
                <a:solidFill>
                  <a:srgbClr val="000000"/>
                </a:solidFill>
                <a:effectLst/>
                <a:uLnTx/>
                <a:uFillTx/>
                <a:latin typeface="Metropolis Regular" pitchFamily="2" charset="77"/>
                <a:ea typeface="+mn-ea"/>
                <a:cs typeface="Arial"/>
                <a:sym typeface="Arial"/>
              </a:endParaRPr>
            </a:p>
          </p:txBody>
        </p:sp>
        <p:sp>
          <p:nvSpPr>
            <p:cNvPr id="110" name="Google Shape;18326;p816">
              <a:extLst>
                <a:ext uri="{FF2B5EF4-FFF2-40B4-BE49-F238E27FC236}">
                  <a16:creationId xmlns:a16="http://schemas.microsoft.com/office/drawing/2014/main" id="{E85DC17B-2084-2940-8659-0DF4AFFCA664}"/>
                </a:ext>
              </a:extLst>
            </p:cNvPr>
            <p:cNvSpPr txBox="1"/>
            <p:nvPr/>
          </p:nvSpPr>
          <p:spPr>
            <a:xfrm>
              <a:off x="2100628" y="5248110"/>
              <a:ext cx="1576500" cy="342600"/>
            </a:xfrm>
            <a:prstGeom prst="rect">
              <a:avLst/>
            </a:prstGeom>
            <a:noFill/>
            <a:ln>
              <a:noFill/>
            </a:ln>
          </p:spPr>
          <p:txBody>
            <a:bodyPr spcFirstLastPara="1" wrap="square" lIns="91400" tIns="91400" rIns="91400" bIns="914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50"/>
                <a:buFont typeface="Arial"/>
                <a:buNone/>
                <a:tabLst/>
                <a:defRPr/>
              </a:pPr>
              <a:r>
                <a:rPr kumimoji="0" lang="en-US" sz="1000" b="0" i="0" u="none" strike="noStrike" kern="0" cap="none" spc="0" normalizeH="0" baseline="0" noProof="0">
                  <a:ln>
                    <a:noFill/>
                  </a:ln>
                  <a:solidFill>
                    <a:srgbClr val="FFFFFF"/>
                  </a:solidFill>
                  <a:effectLst/>
                  <a:uLnTx/>
                  <a:uFillTx/>
                  <a:latin typeface="Metropolis Regular" pitchFamily="2" charset="77"/>
                  <a:ea typeface="+mn-ea"/>
                  <a:cs typeface="Arial"/>
                  <a:sym typeface="Arial"/>
                </a:rPr>
                <a:t>VIRTUAL MACHINES</a:t>
              </a:r>
              <a:endParaRPr kumimoji="0" sz="1400" b="0" i="0" u="none" strike="noStrike" kern="0" cap="none" spc="0" normalizeH="0" baseline="0" noProof="0">
                <a:ln>
                  <a:noFill/>
                </a:ln>
                <a:solidFill>
                  <a:srgbClr val="000000"/>
                </a:solidFill>
                <a:effectLst/>
                <a:uLnTx/>
                <a:uFillTx/>
                <a:latin typeface="Metropolis Regular" pitchFamily="2" charset="77"/>
                <a:ea typeface="+mn-ea"/>
                <a:cs typeface="Arial"/>
                <a:sym typeface="Arial"/>
              </a:endParaRPr>
            </a:p>
          </p:txBody>
        </p:sp>
        <p:sp>
          <p:nvSpPr>
            <p:cNvPr id="111" name="Google Shape;18358;p816">
              <a:extLst>
                <a:ext uri="{FF2B5EF4-FFF2-40B4-BE49-F238E27FC236}">
                  <a16:creationId xmlns:a16="http://schemas.microsoft.com/office/drawing/2014/main" id="{D048658C-ED7D-8D46-8603-3F00289F1CBE}"/>
                </a:ext>
              </a:extLst>
            </p:cNvPr>
            <p:cNvSpPr txBox="1"/>
            <p:nvPr/>
          </p:nvSpPr>
          <p:spPr>
            <a:xfrm>
              <a:off x="10115885" y="5234001"/>
              <a:ext cx="1290868" cy="329893"/>
            </a:xfrm>
            <a:prstGeom prst="rect">
              <a:avLst/>
            </a:prstGeom>
            <a:noFill/>
            <a:ln>
              <a:noFill/>
            </a:ln>
          </p:spPr>
          <p:txBody>
            <a:bodyPr spcFirstLastPara="1" wrap="square" lIns="91400" tIns="91400" rIns="91400" bIns="914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50"/>
                <a:buFont typeface="Arial"/>
                <a:buNone/>
                <a:tabLst/>
                <a:defRPr/>
              </a:pPr>
              <a:r>
                <a:rPr kumimoji="0" lang="en-US" sz="1000" b="0" i="0" u="none" strike="noStrike" kern="0" cap="none" spc="0" normalizeH="0" baseline="0" noProof="0" dirty="0">
                  <a:ln>
                    <a:noFill/>
                  </a:ln>
                  <a:solidFill>
                    <a:srgbClr val="FFFFFF"/>
                  </a:solidFill>
                  <a:effectLst/>
                  <a:uLnTx/>
                  <a:uFillTx/>
                  <a:latin typeface="Metropolis Regular" pitchFamily="2" charset="77"/>
                  <a:ea typeface="+mn-ea"/>
                  <a:cs typeface="Arial"/>
                  <a:sym typeface="Arial"/>
                </a:rPr>
                <a:t>KUBERNETES</a:t>
              </a:r>
              <a:endParaRPr kumimoji="0" sz="1400" b="0" i="0" u="none" strike="noStrike" kern="0" cap="none" spc="0" normalizeH="0" baseline="0" noProof="0" dirty="0">
                <a:ln>
                  <a:noFill/>
                </a:ln>
                <a:solidFill>
                  <a:srgbClr val="000000"/>
                </a:solidFill>
                <a:effectLst/>
                <a:uLnTx/>
                <a:uFillTx/>
                <a:latin typeface="Metropolis Regular" pitchFamily="2" charset="77"/>
                <a:ea typeface="+mn-ea"/>
                <a:cs typeface="Arial"/>
                <a:sym typeface="Arial"/>
              </a:endParaRPr>
            </a:p>
          </p:txBody>
        </p:sp>
        <p:pic>
          <p:nvPicPr>
            <p:cNvPr id="112" name="Google Shape;18359;p816" descr="Image result for kubernetes logo png white">
              <a:extLst>
                <a:ext uri="{FF2B5EF4-FFF2-40B4-BE49-F238E27FC236}">
                  <a16:creationId xmlns:a16="http://schemas.microsoft.com/office/drawing/2014/main" id="{4D437C5F-771E-194D-A78F-102734057160}"/>
                </a:ext>
              </a:extLst>
            </p:cNvPr>
            <p:cNvPicPr preferRelativeResize="0"/>
            <p:nvPr/>
          </p:nvPicPr>
          <p:blipFill rotWithShape="1">
            <a:blip r:embed="rId17">
              <a:alphaModFix/>
            </a:blip>
            <a:srcRect/>
            <a:stretch/>
          </p:blipFill>
          <p:spPr>
            <a:xfrm>
              <a:off x="9818536" y="5286062"/>
              <a:ext cx="242375" cy="238466"/>
            </a:xfrm>
            <a:prstGeom prst="rect">
              <a:avLst/>
            </a:prstGeom>
            <a:noFill/>
            <a:ln>
              <a:noFill/>
            </a:ln>
          </p:spPr>
        </p:pic>
        <p:pic>
          <p:nvPicPr>
            <p:cNvPr id="113" name="Google Shape;18360;p816">
              <a:extLst>
                <a:ext uri="{FF2B5EF4-FFF2-40B4-BE49-F238E27FC236}">
                  <a16:creationId xmlns:a16="http://schemas.microsoft.com/office/drawing/2014/main" id="{D2AC64D1-0106-4846-AD64-849D9AA2050D}"/>
                </a:ext>
              </a:extLst>
            </p:cNvPr>
            <p:cNvPicPr preferRelativeResize="0"/>
            <p:nvPr/>
          </p:nvPicPr>
          <p:blipFill rotWithShape="1">
            <a:blip r:embed="rId18">
              <a:alphaModFix/>
            </a:blip>
            <a:srcRect/>
            <a:stretch/>
          </p:blipFill>
          <p:spPr>
            <a:xfrm>
              <a:off x="7982836" y="5290185"/>
              <a:ext cx="247525" cy="247525"/>
            </a:xfrm>
            <a:prstGeom prst="rect">
              <a:avLst/>
            </a:prstGeom>
            <a:noFill/>
            <a:ln>
              <a:noFill/>
            </a:ln>
          </p:spPr>
        </p:pic>
        <p:sp>
          <p:nvSpPr>
            <p:cNvPr id="115" name="Google Shape;18362;p816">
              <a:extLst>
                <a:ext uri="{FF2B5EF4-FFF2-40B4-BE49-F238E27FC236}">
                  <a16:creationId xmlns:a16="http://schemas.microsoft.com/office/drawing/2014/main" id="{F6B1944C-E88D-374B-9285-DF83C1571B12}"/>
                </a:ext>
              </a:extLst>
            </p:cNvPr>
            <p:cNvSpPr/>
            <p:nvPr/>
          </p:nvSpPr>
          <p:spPr>
            <a:xfrm>
              <a:off x="1865859" y="5302981"/>
              <a:ext cx="206400" cy="217500"/>
            </a:xfrm>
            <a:prstGeom prst="roundRect">
              <a:avLst>
                <a:gd name="adj" fmla="val 16667"/>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Metropolis Regular" pitchFamily="2" charset="77"/>
                <a:ea typeface="+mn-ea"/>
                <a:cs typeface="Arial"/>
                <a:sym typeface="Arial"/>
              </a:endParaRPr>
            </a:p>
          </p:txBody>
        </p:sp>
        <p:sp>
          <p:nvSpPr>
            <p:cNvPr id="116" name="Google Shape;18363;p816">
              <a:extLst>
                <a:ext uri="{FF2B5EF4-FFF2-40B4-BE49-F238E27FC236}">
                  <a16:creationId xmlns:a16="http://schemas.microsoft.com/office/drawing/2014/main" id="{F21D202D-13DF-CA4C-8BA6-6C0B4C449545}"/>
                </a:ext>
              </a:extLst>
            </p:cNvPr>
            <p:cNvSpPr txBox="1"/>
            <p:nvPr/>
          </p:nvSpPr>
          <p:spPr>
            <a:xfrm>
              <a:off x="1733859" y="5273311"/>
              <a:ext cx="470400" cy="278100"/>
            </a:xfrm>
            <a:prstGeom prst="rect">
              <a:avLst/>
            </a:prstGeom>
            <a:noFill/>
            <a:ln>
              <a:noFill/>
            </a:ln>
          </p:spPr>
          <p:txBody>
            <a:bodyPr spcFirstLastPara="1" wrap="square" lIns="91400" tIns="91400" rIns="91400" bIns="914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800" b="0" i="0" u="none" strike="noStrike" kern="0" cap="none" spc="0" normalizeH="0" baseline="0" noProof="0">
                  <a:ln>
                    <a:noFill/>
                  </a:ln>
                  <a:solidFill>
                    <a:srgbClr val="FFFFFF"/>
                  </a:solidFill>
                  <a:effectLst/>
                  <a:uLnTx/>
                  <a:uFillTx/>
                  <a:latin typeface="Muli"/>
                  <a:ea typeface="Muli"/>
                  <a:cs typeface="Muli"/>
                  <a:sym typeface="Muli"/>
                </a:rPr>
                <a:t>VM</a:t>
              </a:r>
              <a:endParaRPr kumimoji="0" sz="800" b="0" i="0" u="none" strike="noStrike" kern="0" cap="none" spc="0" normalizeH="0" baseline="0" noProof="0">
                <a:ln>
                  <a:noFill/>
                </a:ln>
                <a:solidFill>
                  <a:srgbClr val="FFFFFF"/>
                </a:solidFill>
                <a:effectLst/>
                <a:uLnTx/>
                <a:uFillTx/>
                <a:latin typeface="Muli"/>
                <a:ea typeface="Muli"/>
                <a:cs typeface="Muli"/>
                <a:sym typeface="Muli"/>
              </a:endParaRPr>
            </a:p>
          </p:txBody>
        </p:sp>
      </p:grpSp>
      <p:grpSp>
        <p:nvGrpSpPr>
          <p:cNvPr id="4" name="Group 3">
            <a:extLst>
              <a:ext uri="{FF2B5EF4-FFF2-40B4-BE49-F238E27FC236}">
                <a16:creationId xmlns:a16="http://schemas.microsoft.com/office/drawing/2014/main" id="{A2689190-8094-DE46-93B6-DCFC95121701}"/>
              </a:ext>
            </a:extLst>
          </p:cNvPr>
          <p:cNvGrpSpPr/>
          <p:nvPr/>
        </p:nvGrpSpPr>
        <p:grpSpPr>
          <a:xfrm>
            <a:off x="607853" y="2208106"/>
            <a:ext cx="11047541" cy="747459"/>
            <a:chOff x="607853" y="-751116"/>
            <a:chExt cx="11047541" cy="747459"/>
          </a:xfrm>
        </p:grpSpPr>
        <p:sp>
          <p:nvSpPr>
            <p:cNvPr id="102" name="Rectangle 101">
              <a:extLst>
                <a:ext uri="{FF2B5EF4-FFF2-40B4-BE49-F238E27FC236}">
                  <a16:creationId xmlns:a16="http://schemas.microsoft.com/office/drawing/2014/main" id="{71A4397F-E0BC-2E4A-8837-A54258CCB011}"/>
                </a:ext>
              </a:extLst>
            </p:cNvPr>
            <p:cNvSpPr/>
            <p:nvPr/>
          </p:nvSpPr>
          <p:spPr>
            <a:xfrm>
              <a:off x="607853" y="-751116"/>
              <a:ext cx="10973118" cy="73478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a:spcAft>
                  <a:spcPts val="600"/>
                </a:spcAft>
              </a:pPr>
              <a:r>
                <a:rPr lang="en-US" dirty="0">
                  <a:solidFill>
                    <a:schemeClr val="bg1"/>
                  </a:solidFill>
                </a:rPr>
                <a:t>Consistent  Operations</a:t>
              </a:r>
            </a:p>
          </p:txBody>
        </p:sp>
        <p:pic>
          <p:nvPicPr>
            <p:cNvPr id="98" name="Google Shape;18309;p816" descr="cog.png">
              <a:extLst>
                <a:ext uri="{FF2B5EF4-FFF2-40B4-BE49-F238E27FC236}">
                  <a16:creationId xmlns:a16="http://schemas.microsoft.com/office/drawing/2014/main" id="{F96D99DE-6E2F-B343-AE8B-E213FA2CFFD3}"/>
                </a:ext>
              </a:extLst>
            </p:cNvPr>
            <p:cNvPicPr preferRelativeResize="0"/>
            <p:nvPr/>
          </p:nvPicPr>
          <p:blipFill rotWithShape="1">
            <a:blip r:embed="rId19">
              <a:alphaModFix/>
            </a:blip>
            <a:srcRect/>
            <a:stretch/>
          </p:blipFill>
          <p:spPr>
            <a:xfrm>
              <a:off x="5152180" y="-417211"/>
              <a:ext cx="219000" cy="219000"/>
            </a:xfrm>
            <a:prstGeom prst="rect">
              <a:avLst/>
            </a:prstGeom>
            <a:noFill/>
            <a:ln>
              <a:noFill/>
            </a:ln>
          </p:spPr>
        </p:pic>
        <p:pic>
          <p:nvPicPr>
            <p:cNvPr id="108" name="Google Shape;18310;p816" descr="security.png">
              <a:extLst>
                <a:ext uri="{FF2B5EF4-FFF2-40B4-BE49-F238E27FC236}">
                  <a16:creationId xmlns:a16="http://schemas.microsoft.com/office/drawing/2014/main" id="{40A44FFC-D4B0-AD42-A0A3-4283C5988A12}"/>
                </a:ext>
              </a:extLst>
            </p:cNvPr>
            <p:cNvPicPr preferRelativeResize="0"/>
            <p:nvPr/>
          </p:nvPicPr>
          <p:blipFill rotWithShape="1">
            <a:blip r:embed="rId20">
              <a:alphaModFix/>
            </a:blip>
            <a:srcRect/>
            <a:stretch/>
          </p:blipFill>
          <p:spPr>
            <a:xfrm>
              <a:off x="6949069" y="-408289"/>
              <a:ext cx="217500" cy="217500"/>
            </a:xfrm>
            <a:prstGeom prst="rect">
              <a:avLst/>
            </a:prstGeom>
            <a:noFill/>
            <a:ln>
              <a:noFill/>
            </a:ln>
          </p:spPr>
        </p:pic>
        <p:pic>
          <p:nvPicPr>
            <p:cNvPr id="114" name="Google Shape;18311;p816" descr="governance.png">
              <a:extLst>
                <a:ext uri="{FF2B5EF4-FFF2-40B4-BE49-F238E27FC236}">
                  <a16:creationId xmlns:a16="http://schemas.microsoft.com/office/drawing/2014/main" id="{F272EC7F-6F0A-474C-B8FF-B652465C1743}"/>
                </a:ext>
              </a:extLst>
            </p:cNvPr>
            <p:cNvPicPr preferRelativeResize="0"/>
            <p:nvPr/>
          </p:nvPicPr>
          <p:blipFill rotWithShape="1">
            <a:blip r:embed="rId21">
              <a:alphaModFix/>
            </a:blip>
            <a:srcRect/>
            <a:stretch/>
          </p:blipFill>
          <p:spPr>
            <a:xfrm>
              <a:off x="8796012" y="-438296"/>
              <a:ext cx="277500" cy="277500"/>
            </a:xfrm>
            <a:prstGeom prst="rect">
              <a:avLst/>
            </a:prstGeom>
            <a:noFill/>
            <a:ln>
              <a:noFill/>
            </a:ln>
          </p:spPr>
        </p:pic>
        <p:pic>
          <p:nvPicPr>
            <p:cNvPr id="117" name="Google Shape;18312;p816">
              <a:extLst>
                <a:ext uri="{FF2B5EF4-FFF2-40B4-BE49-F238E27FC236}">
                  <a16:creationId xmlns:a16="http://schemas.microsoft.com/office/drawing/2014/main" id="{BAE8F516-1ED3-1F43-BF50-7F6698C404E3}"/>
                </a:ext>
              </a:extLst>
            </p:cNvPr>
            <p:cNvPicPr preferRelativeResize="0"/>
            <p:nvPr/>
          </p:nvPicPr>
          <p:blipFill rotWithShape="1">
            <a:blip r:embed="rId22">
              <a:alphaModFix/>
            </a:blip>
            <a:srcRect/>
            <a:stretch/>
          </p:blipFill>
          <p:spPr>
            <a:xfrm>
              <a:off x="3285305" y="-427267"/>
              <a:ext cx="218650" cy="218650"/>
            </a:xfrm>
            <a:prstGeom prst="rect">
              <a:avLst/>
            </a:prstGeom>
            <a:noFill/>
            <a:ln>
              <a:noFill/>
            </a:ln>
          </p:spPr>
        </p:pic>
        <p:grpSp>
          <p:nvGrpSpPr>
            <p:cNvPr id="118" name="Google Shape;18313;p816">
              <a:extLst>
                <a:ext uri="{FF2B5EF4-FFF2-40B4-BE49-F238E27FC236}">
                  <a16:creationId xmlns:a16="http://schemas.microsoft.com/office/drawing/2014/main" id="{3F13A77C-B222-2B4A-B433-55AC61C7937F}"/>
                </a:ext>
              </a:extLst>
            </p:cNvPr>
            <p:cNvGrpSpPr/>
            <p:nvPr/>
          </p:nvGrpSpPr>
          <p:grpSpPr>
            <a:xfrm>
              <a:off x="1465002" y="-423483"/>
              <a:ext cx="242379" cy="167137"/>
              <a:chOff x="12052293" y="-1444625"/>
              <a:chExt cx="2240100" cy="1544700"/>
            </a:xfrm>
          </p:grpSpPr>
          <p:sp>
            <p:nvSpPr>
              <p:cNvPr id="119" name="Google Shape;18314;p816">
                <a:extLst>
                  <a:ext uri="{FF2B5EF4-FFF2-40B4-BE49-F238E27FC236}">
                    <a16:creationId xmlns:a16="http://schemas.microsoft.com/office/drawing/2014/main" id="{81B67EA4-5678-174F-8829-15415DDB57E4}"/>
                  </a:ext>
                </a:extLst>
              </p:cNvPr>
              <p:cNvSpPr/>
              <p:nvPr/>
            </p:nvSpPr>
            <p:spPr>
              <a:xfrm>
                <a:off x="12052293" y="-1444625"/>
                <a:ext cx="2240100" cy="1544700"/>
              </a:xfrm>
              <a:custGeom>
                <a:avLst/>
                <a:gdLst/>
                <a:ahLst/>
                <a:cxnLst/>
                <a:rect l="l" t="t" r="r" b="b"/>
                <a:pathLst>
                  <a:path w="120000" h="120000" extrusionOk="0">
                    <a:moveTo>
                      <a:pt x="0" y="60662"/>
                    </a:moveTo>
                    <a:cubicBezTo>
                      <a:pt x="0" y="60662"/>
                      <a:pt x="20304" y="662"/>
                      <a:pt x="62053" y="331"/>
                    </a:cubicBezTo>
                    <a:cubicBezTo>
                      <a:pt x="102661" y="0"/>
                      <a:pt x="120000" y="60662"/>
                      <a:pt x="120000" y="60662"/>
                    </a:cubicBezTo>
                    <a:cubicBezTo>
                      <a:pt x="120000" y="60662"/>
                      <a:pt x="98098" y="119337"/>
                      <a:pt x="62053" y="119668"/>
                    </a:cubicBezTo>
                    <a:cubicBezTo>
                      <a:pt x="24638" y="120000"/>
                      <a:pt x="0" y="60662"/>
                      <a:pt x="0" y="60662"/>
                    </a:cubicBezTo>
                    <a:close/>
                  </a:path>
                </a:pathLst>
              </a:custGeom>
              <a:solidFill>
                <a:schemeClr val="bg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717074"/>
                  </a:buClr>
                  <a:buSzPts val="1800"/>
                  <a:buFont typeface="Arial"/>
                  <a:buNone/>
                  <a:tabLst/>
                  <a:defRPr/>
                </a:pPr>
                <a:endParaRPr kumimoji="0" sz="1800" b="0" i="0" u="none" strike="noStrike" kern="0" cap="none" spc="0" normalizeH="0" baseline="0" noProof="0">
                  <a:ln>
                    <a:noFill/>
                  </a:ln>
                  <a:solidFill>
                    <a:srgbClr val="717074"/>
                  </a:solidFill>
                  <a:effectLst/>
                  <a:uLnTx/>
                  <a:uFillTx/>
                  <a:latin typeface="Metropolis Regular" pitchFamily="2" charset="77"/>
                  <a:ea typeface="+mn-ea"/>
                  <a:cs typeface="Arial"/>
                  <a:sym typeface="Arial"/>
                </a:endParaRPr>
              </a:p>
            </p:txBody>
          </p:sp>
          <p:sp>
            <p:nvSpPr>
              <p:cNvPr id="120" name="Google Shape;18315;p816">
                <a:extLst>
                  <a:ext uri="{FF2B5EF4-FFF2-40B4-BE49-F238E27FC236}">
                    <a16:creationId xmlns:a16="http://schemas.microsoft.com/office/drawing/2014/main" id="{FBFF60BF-8246-334B-91A1-1464F5528CD1}"/>
                  </a:ext>
                </a:extLst>
              </p:cNvPr>
              <p:cNvSpPr/>
              <p:nvPr/>
            </p:nvSpPr>
            <p:spPr>
              <a:xfrm>
                <a:off x="12834015" y="-1007282"/>
                <a:ext cx="660300" cy="660300"/>
              </a:xfrm>
              <a:prstGeom prst="ellipse">
                <a:avLst/>
              </a:prstGeom>
              <a:solidFill>
                <a:schemeClr val="bg1"/>
              </a:solidFill>
              <a:ln w="19050" cap="flat" cmpd="sng">
                <a:solidFill>
                  <a:schemeClr val="accent4"/>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717074"/>
                  </a:buClr>
                  <a:buSzPts val="1800"/>
                  <a:buFont typeface="Arial"/>
                  <a:buNone/>
                  <a:tabLst/>
                  <a:defRPr/>
                </a:pPr>
                <a:endParaRPr kumimoji="0" sz="1800" b="0" i="0" u="none" strike="noStrike" kern="0" cap="none" spc="0" normalizeH="0" baseline="0" noProof="0">
                  <a:ln>
                    <a:noFill/>
                  </a:ln>
                  <a:solidFill>
                    <a:srgbClr val="717074"/>
                  </a:solidFill>
                  <a:effectLst/>
                  <a:uLnTx/>
                  <a:uFillTx/>
                  <a:latin typeface="Metropolis Regular" pitchFamily="2" charset="77"/>
                  <a:ea typeface="+mn-ea"/>
                  <a:cs typeface="Arial"/>
                  <a:sym typeface="Arial"/>
                </a:endParaRPr>
              </a:p>
            </p:txBody>
          </p:sp>
        </p:grpSp>
        <p:pic>
          <p:nvPicPr>
            <p:cNvPr id="121" name="Google Shape;18402;p816">
              <a:extLst>
                <a:ext uri="{FF2B5EF4-FFF2-40B4-BE49-F238E27FC236}">
                  <a16:creationId xmlns:a16="http://schemas.microsoft.com/office/drawing/2014/main" id="{C5C1983E-DE11-7340-BE3E-4528C0106254}"/>
                </a:ext>
              </a:extLst>
            </p:cNvPr>
            <p:cNvPicPr preferRelativeResize="0"/>
            <p:nvPr/>
          </p:nvPicPr>
          <p:blipFill rotWithShape="1">
            <a:blip r:embed="rId18">
              <a:alphaModFix/>
            </a:blip>
            <a:srcRect/>
            <a:stretch/>
          </p:blipFill>
          <p:spPr>
            <a:xfrm>
              <a:off x="10589582" y="-409049"/>
              <a:ext cx="219000" cy="219000"/>
            </a:xfrm>
            <a:prstGeom prst="rect">
              <a:avLst/>
            </a:prstGeom>
            <a:noFill/>
            <a:ln>
              <a:noFill/>
            </a:ln>
          </p:spPr>
        </p:pic>
        <p:sp>
          <p:nvSpPr>
            <p:cNvPr id="2" name="Rectangle 1">
              <a:extLst>
                <a:ext uri="{FF2B5EF4-FFF2-40B4-BE49-F238E27FC236}">
                  <a16:creationId xmlns:a16="http://schemas.microsoft.com/office/drawing/2014/main" id="{2544FF6D-9870-EE4D-A8E6-727CF054BDFA}"/>
                </a:ext>
              </a:extLst>
            </p:cNvPr>
            <p:cNvSpPr/>
            <p:nvPr/>
          </p:nvSpPr>
          <p:spPr>
            <a:xfrm>
              <a:off x="1150612" y="-249878"/>
              <a:ext cx="838691" cy="246221"/>
            </a:xfrm>
            <a:prstGeom prst="rect">
              <a:avLst/>
            </a:prstGeom>
          </p:spPr>
          <p:txBody>
            <a:bodyPr wrap="none">
              <a:spAutoFit/>
            </a:bodyPr>
            <a:lstStyle/>
            <a:p>
              <a:r>
                <a:rPr lang="en-US" sz="1000" dirty="0">
                  <a:solidFill>
                    <a:srgbClr val="FFFFFF"/>
                  </a:solidFill>
                  <a:latin typeface="Metropolis Regular" pitchFamily="2" charset="77"/>
                  <a:ea typeface="Arial"/>
                  <a:cs typeface="Arial"/>
                  <a:sym typeface="Arial"/>
                </a:rPr>
                <a:t>VISIBILITY</a:t>
              </a:r>
              <a:endParaRPr lang="en-US" sz="1000" dirty="0"/>
            </a:p>
          </p:txBody>
        </p:sp>
        <p:sp>
          <p:nvSpPr>
            <p:cNvPr id="122" name="Rectangle 121">
              <a:extLst>
                <a:ext uri="{FF2B5EF4-FFF2-40B4-BE49-F238E27FC236}">
                  <a16:creationId xmlns:a16="http://schemas.microsoft.com/office/drawing/2014/main" id="{9D5F11EA-D053-1746-9535-28929BFD39A4}"/>
                </a:ext>
              </a:extLst>
            </p:cNvPr>
            <p:cNvSpPr/>
            <p:nvPr/>
          </p:nvSpPr>
          <p:spPr>
            <a:xfrm>
              <a:off x="2959328" y="-249878"/>
              <a:ext cx="1043876" cy="246221"/>
            </a:xfrm>
            <a:prstGeom prst="rect">
              <a:avLst/>
            </a:prstGeom>
          </p:spPr>
          <p:txBody>
            <a:bodyPr wrap="none">
              <a:spAutoFit/>
            </a:bodyPr>
            <a:lstStyle/>
            <a:p>
              <a:r>
                <a:rPr lang="en-US" sz="1000" dirty="0">
                  <a:solidFill>
                    <a:srgbClr val="FFFFFF"/>
                  </a:solidFill>
                  <a:latin typeface="Metropolis Regular" pitchFamily="2" charset="77"/>
                  <a:cs typeface="Arial"/>
                  <a:sym typeface="Arial"/>
                </a:rPr>
                <a:t>OPERATIONS</a:t>
              </a:r>
              <a:endParaRPr lang="en-US" sz="1000" dirty="0"/>
            </a:p>
          </p:txBody>
        </p:sp>
        <p:sp>
          <p:nvSpPr>
            <p:cNvPr id="123" name="Rectangle 122">
              <a:extLst>
                <a:ext uri="{FF2B5EF4-FFF2-40B4-BE49-F238E27FC236}">
                  <a16:creationId xmlns:a16="http://schemas.microsoft.com/office/drawing/2014/main" id="{DD7803EA-AD97-DF44-9693-E6EB8EF6333E}"/>
                </a:ext>
              </a:extLst>
            </p:cNvPr>
            <p:cNvSpPr/>
            <p:nvPr/>
          </p:nvSpPr>
          <p:spPr>
            <a:xfrm>
              <a:off x="4680169" y="-249878"/>
              <a:ext cx="1083951" cy="246221"/>
            </a:xfrm>
            <a:prstGeom prst="rect">
              <a:avLst/>
            </a:prstGeom>
          </p:spPr>
          <p:txBody>
            <a:bodyPr wrap="none">
              <a:spAutoFit/>
            </a:bodyPr>
            <a:lstStyle/>
            <a:p>
              <a:r>
                <a:rPr lang="en-US" sz="1000" dirty="0">
                  <a:solidFill>
                    <a:srgbClr val="FFFFFF"/>
                  </a:solidFill>
                  <a:latin typeface="Metropolis Regular" pitchFamily="2" charset="77"/>
                  <a:cs typeface="Arial"/>
                  <a:sym typeface="Arial"/>
                </a:rPr>
                <a:t>AUTOMATION</a:t>
              </a:r>
              <a:endParaRPr lang="en-US" sz="1000" dirty="0"/>
            </a:p>
          </p:txBody>
        </p:sp>
        <p:sp>
          <p:nvSpPr>
            <p:cNvPr id="124" name="Rectangle 123">
              <a:extLst>
                <a:ext uri="{FF2B5EF4-FFF2-40B4-BE49-F238E27FC236}">
                  <a16:creationId xmlns:a16="http://schemas.microsoft.com/office/drawing/2014/main" id="{CFB0A4B5-B570-3447-8530-53498116E29F}"/>
                </a:ext>
              </a:extLst>
            </p:cNvPr>
            <p:cNvSpPr/>
            <p:nvPr/>
          </p:nvSpPr>
          <p:spPr>
            <a:xfrm>
              <a:off x="6644986" y="-249878"/>
              <a:ext cx="821059" cy="246221"/>
            </a:xfrm>
            <a:prstGeom prst="rect">
              <a:avLst/>
            </a:prstGeom>
          </p:spPr>
          <p:txBody>
            <a:bodyPr wrap="none">
              <a:spAutoFit/>
            </a:bodyPr>
            <a:lstStyle/>
            <a:p>
              <a:r>
                <a:rPr lang="en-US" sz="1000" dirty="0">
                  <a:solidFill>
                    <a:srgbClr val="FFFFFF"/>
                  </a:solidFill>
                  <a:latin typeface="Metropolis Regular" pitchFamily="2" charset="77"/>
                  <a:cs typeface="Arial"/>
                  <a:sym typeface="Arial"/>
                </a:rPr>
                <a:t>SECURITY</a:t>
              </a:r>
              <a:endParaRPr lang="en-US" sz="1000" dirty="0"/>
            </a:p>
          </p:txBody>
        </p:sp>
        <p:sp>
          <p:nvSpPr>
            <p:cNvPr id="125" name="Rectangle 124">
              <a:extLst>
                <a:ext uri="{FF2B5EF4-FFF2-40B4-BE49-F238E27FC236}">
                  <a16:creationId xmlns:a16="http://schemas.microsoft.com/office/drawing/2014/main" id="{76D73A01-49C8-F34A-8DBF-230725B74D75}"/>
                </a:ext>
              </a:extLst>
            </p:cNvPr>
            <p:cNvSpPr/>
            <p:nvPr/>
          </p:nvSpPr>
          <p:spPr>
            <a:xfrm>
              <a:off x="8280224" y="-249878"/>
              <a:ext cx="1125629" cy="246221"/>
            </a:xfrm>
            <a:prstGeom prst="rect">
              <a:avLst/>
            </a:prstGeom>
          </p:spPr>
          <p:txBody>
            <a:bodyPr wrap="none">
              <a:spAutoFit/>
            </a:bodyPr>
            <a:lstStyle/>
            <a:p>
              <a:r>
                <a:rPr lang="en-US" sz="1000" dirty="0">
                  <a:solidFill>
                    <a:srgbClr val="FFFFFF"/>
                  </a:solidFill>
                  <a:latin typeface="Metropolis Regular" pitchFamily="2" charset="77"/>
                  <a:cs typeface="Arial"/>
                  <a:sym typeface="Arial"/>
                </a:rPr>
                <a:t>GOVERNANCE</a:t>
              </a:r>
              <a:endParaRPr lang="en-US" sz="1000" dirty="0"/>
            </a:p>
          </p:txBody>
        </p:sp>
        <p:sp>
          <p:nvSpPr>
            <p:cNvPr id="126" name="Rectangle 125">
              <a:extLst>
                <a:ext uri="{FF2B5EF4-FFF2-40B4-BE49-F238E27FC236}">
                  <a16:creationId xmlns:a16="http://schemas.microsoft.com/office/drawing/2014/main" id="{A4A0EDD2-0C7C-7A44-9EBD-9E80FF20F2EF}"/>
                </a:ext>
              </a:extLst>
            </p:cNvPr>
            <p:cNvSpPr/>
            <p:nvPr/>
          </p:nvSpPr>
          <p:spPr>
            <a:xfrm>
              <a:off x="9692997" y="-249878"/>
              <a:ext cx="1962397" cy="246221"/>
            </a:xfrm>
            <a:prstGeom prst="rect">
              <a:avLst/>
            </a:prstGeom>
          </p:spPr>
          <p:txBody>
            <a:bodyPr wrap="none">
              <a:spAutoFit/>
            </a:bodyPr>
            <a:lstStyle/>
            <a:p>
              <a:r>
                <a:rPr lang="en-US" sz="1000" dirty="0">
                  <a:solidFill>
                    <a:srgbClr val="FFFFFF"/>
                  </a:solidFill>
                  <a:latin typeface="Metropolis Regular" pitchFamily="2" charset="77"/>
                  <a:cs typeface="Arial"/>
                  <a:sym typeface="Arial"/>
                </a:rPr>
                <a:t>CONTAINER MANAGEMENT</a:t>
              </a:r>
              <a:endParaRPr lang="en-US" sz="1000" dirty="0"/>
            </a:p>
          </p:txBody>
        </p:sp>
      </p:grpSp>
      <p:grpSp>
        <p:nvGrpSpPr>
          <p:cNvPr id="16" name="Group 15">
            <a:extLst>
              <a:ext uri="{FF2B5EF4-FFF2-40B4-BE49-F238E27FC236}">
                <a16:creationId xmlns:a16="http://schemas.microsoft.com/office/drawing/2014/main" id="{9F6235E9-C05B-624F-9520-96D2C55E20CC}"/>
              </a:ext>
            </a:extLst>
          </p:cNvPr>
          <p:cNvGrpSpPr/>
          <p:nvPr/>
        </p:nvGrpSpPr>
        <p:grpSpPr>
          <a:xfrm>
            <a:off x="607853" y="3481406"/>
            <a:ext cx="6738344" cy="2763462"/>
            <a:chOff x="607853" y="3481406"/>
            <a:chExt cx="6738344" cy="2763462"/>
          </a:xfrm>
        </p:grpSpPr>
        <p:sp>
          <p:nvSpPr>
            <p:cNvPr id="44" name="TextBox 43">
              <a:extLst>
                <a:ext uri="{FF2B5EF4-FFF2-40B4-BE49-F238E27FC236}">
                  <a16:creationId xmlns:a16="http://schemas.microsoft.com/office/drawing/2014/main" id="{03140108-D6D6-B04B-954F-D9645FDA7E62}"/>
                </a:ext>
              </a:extLst>
            </p:cNvPr>
            <p:cNvSpPr txBox="1"/>
            <p:nvPr/>
          </p:nvSpPr>
          <p:spPr>
            <a:xfrm>
              <a:off x="1025509" y="6029424"/>
              <a:ext cx="2893636" cy="215444"/>
            </a:xfrm>
            <a:prstGeom prst="rect">
              <a:avLst/>
            </a:prstGeom>
          </p:spPr>
          <p:txBody>
            <a:bodyPr wrap="square" lIns="0" tIns="0" rIns="0" bIns="0" rtlCol="0">
              <a:spAutoFit/>
            </a:bodyPr>
            <a:lstStyle/>
            <a:p>
              <a:pPr algn="ctr">
                <a:spcAft>
                  <a:spcPts val="600"/>
                </a:spcAft>
              </a:pPr>
              <a:r>
                <a:rPr lang="en-US" sz="1400" dirty="0">
                  <a:solidFill>
                    <a:schemeClr val="accent2"/>
                  </a:solidFill>
                </a:rPr>
                <a:t>Data Center and Public Clouds</a:t>
              </a:r>
            </a:p>
          </p:txBody>
        </p:sp>
        <p:sp>
          <p:nvSpPr>
            <p:cNvPr id="60" name="TextBox 59">
              <a:extLst>
                <a:ext uri="{FF2B5EF4-FFF2-40B4-BE49-F238E27FC236}">
                  <a16:creationId xmlns:a16="http://schemas.microsoft.com/office/drawing/2014/main" id="{BBF619B2-D3DC-194F-8429-D1878DD70048}"/>
                </a:ext>
              </a:extLst>
            </p:cNvPr>
            <p:cNvSpPr txBox="1"/>
            <p:nvPr/>
          </p:nvSpPr>
          <p:spPr>
            <a:xfrm>
              <a:off x="4032654" y="4783974"/>
              <a:ext cx="2358857" cy="1169551"/>
            </a:xfrm>
            <a:prstGeom prst="rect">
              <a:avLst/>
            </a:prstGeom>
          </p:spPr>
          <p:txBody>
            <a:bodyPr wrap="square" lIns="0" tIns="0" rIns="0" bIns="0" rtlCol="0">
              <a:spAutoFit/>
            </a:bodyPr>
            <a:lstStyle/>
            <a:p>
              <a:pPr>
                <a:spcAft>
                  <a:spcPts val="600"/>
                </a:spcAft>
              </a:pPr>
              <a:r>
                <a:rPr lang="en-US" sz="1100" dirty="0"/>
                <a:t>VMware Cloud Foundation</a:t>
              </a:r>
            </a:p>
            <a:p>
              <a:pPr>
                <a:spcAft>
                  <a:spcPts val="600"/>
                </a:spcAft>
              </a:pPr>
              <a:r>
                <a:rPr lang="en-US" sz="1100" dirty="0"/>
                <a:t>VMware Cloud on AWS </a:t>
              </a:r>
            </a:p>
            <a:p>
              <a:pPr>
                <a:spcAft>
                  <a:spcPts val="600"/>
                </a:spcAft>
              </a:pPr>
              <a:r>
                <a:rPr lang="en-US" sz="1100" dirty="0"/>
                <a:t>IBM Cloud for VMware </a:t>
              </a:r>
            </a:p>
            <a:p>
              <a:pPr>
                <a:spcAft>
                  <a:spcPts val="600"/>
                </a:spcAft>
              </a:pPr>
              <a:r>
                <a:rPr lang="en-US" sz="1100" dirty="0"/>
                <a:t>VMware Cloud Providers</a:t>
              </a:r>
            </a:p>
            <a:p>
              <a:pPr>
                <a:spcAft>
                  <a:spcPts val="600"/>
                </a:spcAft>
              </a:pPr>
              <a:endParaRPr lang="en-US" sz="1200" dirty="0"/>
            </a:p>
          </p:txBody>
        </p:sp>
        <p:sp>
          <p:nvSpPr>
            <p:cNvPr id="96" name="Rectangle 95">
              <a:extLst>
                <a:ext uri="{FF2B5EF4-FFF2-40B4-BE49-F238E27FC236}">
                  <a16:creationId xmlns:a16="http://schemas.microsoft.com/office/drawing/2014/main" id="{70E2FF64-CD47-DD4C-A1BB-2AE475143397}"/>
                </a:ext>
              </a:extLst>
            </p:cNvPr>
            <p:cNvSpPr/>
            <p:nvPr/>
          </p:nvSpPr>
          <p:spPr>
            <a:xfrm>
              <a:off x="607853" y="3481406"/>
              <a:ext cx="6738344" cy="43815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Hybrid Cloud</a:t>
              </a:r>
            </a:p>
          </p:txBody>
        </p:sp>
        <p:grpSp>
          <p:nvGrpSpPr>
            <p:cNvPr id="12" name="Group 11">
              <a:extLst>
                <a:ext uri="{FF2B5EF4-FFF2-40B4-BE49-F238E27FC236}">
                  <a16:creationId xmlns:a16="http://schemas.microsoft.com/office/drawing/2014/main" id="{0AD60B9E-760F-8543-B5DA-EC4ED8F87F69}"/>
                </a:ext>
              </a:extLst>
            </p:cNvPr>
            <p:cNvGrpSpPr/>
            <p:nvPr/>
          </p:nvGrpSpPr>
          <p:grpSpPr>
            <a:xfrm>
              <a:off x="1016717" y="4249924"/>
              <a:ext cx="2846741" cy="1680472"/>
              <a:chOff x="1192952" y="6017764"/>
              <a:chExt cx="2846741" cy="1680472"/>
            </a:xfrm>
          </p:grpSpPr>
          <p:grpSp>
            <p:nvGrpSpPr>
              <p:cNvPr id="63" name="Group 62">
                <a:extLst>
                  <a:ext uri="{FF2B5EF4-FFF2-40B4-BE49-F238E27FC236}">
                    <a16:creationId xmlns:a16="http://schemas.microsoft.com/office/drawing/2014/main" id="{C144DC50-0AB8-A54E-B7A3-99B478B0F9E2}"/>
                  </a:ext>
                </a:extLst>
              </p:cNvPr>
              <p:cNvGrpSpPr/>
              <p:nvPr/>
            </p:nvGrpSpPr>
            <p:grpSpPr>
              <a:xfrm>
                <a:off x="1192952" y="6017764"/>
                <a:ext cx="2846741" cy="1680472"/>
                <a:chOff x="4572793" y="2672626"/>
                <a:chExt cx="1378828" cy="813942"/>
              </a:xfrm>
            </p:grpSpPr>
            <p:sp>
              <p:nvSpPr>
                <p:cNvPr id="64" name="Freeform 4">
                  <a:extLst>
                    <a:ext uri="{FF2B5EF4-FFF2-40B4-BE49-F238E27FC236}">
                      <a16:creationId xmlns:a16="http://schemas.microsoft.com/office/drawing/2014/main" id="{632D0C5F-2A34-8B4F-83D7-21D35AC7E755}"/>
                    </a:ext>
                  </a:extLst>
                </p:cNvPr>
                <p:cNvSpPr>
                  <a:spLocks noChangeArrowheads="1"/>
                </p:cNvSpPr>
                <p:nvPr/>
              </p:nvSpPr>
              <p:spPr bwMode="auto">
                <a:xfrm>
                  <a:off x="4599821" y="2700702"/>
                  <a:ext cx="1324773" cy="757791"/>
                </a:xfrm>
                <a:custGeom>
                  <a:avLst/>
                  <a:gdLst>
                    <a:gd name="T0" fmla="*/ 3213 w 3214"/>
                    <a:gd name="T1" fmla="*/ 1257 h 1837"/>
                    <a:gd name="T2" fmla="*/ 2634 w 3214"/>
                    <a:gd name="T3" fmla="*/ 1836 h 1837"/>
                    <a:gd name="T4" fmla="*/ 2623 w 3214"/>
                    <a:gd name="T5" fmla="*/ 1836 h 1837"/>
                    <a:gd name="T6" fmla="*/ 2623 w 3214"/>
                    <a:gd name="T7" fmla="*/ 1836 h 1837"/>
                    <a:gd name="T8" fmla="*/ 481 w 3214"/>
                    <a:gd name="T9" fmla="*/ 1836 h 1837"/>
                    <a:gd name="T10" fmla="*/ 0 w 3214"/>
                    <a:gd name="T11" fmla="*/ 1355 h 1837"/>
                    <a:gd name="T12" fmla="*/ 481 w 3214"/>
                    <a:gd name="T13" fmla="*/ 874 h 1837"/>
                    <a:gd name="T14" fmla="*/ 599 w 3214"/>
                    <a:gd name="T15" fmla="*/ 890 h 1837"/>
                    <a:gd name="T16" fmla="*/ 1170 w 3214"/>
                    <a:gd name="T17" fmla="*/ 415 h 1837"/>
                    <a:gd name="T18" fmla="*/ 1412 w 3214"/>
                    <a:gd name="T19" fmla="*/ 470 h 1837"/>
                    <a:gd name="T20" fmla="*/ 2066 w 3214"/>
                    <a:gd name="T21" fmla="*/ 0 h 1837"/>
                    <a:gd name="T22" fmla="*/ 2754 w 3214"/>
                    <a:gd name="T23" fmla="*/ 688 h 1837"/>
                    <a:gd name="T24" fmla="*/ 2754 w 3214"/>
                    <a:gd name="T25" fmla="*/ 691 h 1837"/>
                    <a:gd name="T26" fmla="*/ 3213 w 3214"/>
                    <a:gd name="T27" fmla="*/ 1257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4" h="1837">
                      <a:moveTo>
                        <a:pt x="3213" y="1257"/>
                      </a:moveTo>
                      <a:cubicBezTo>
                        <a:pt x="3213" y="1576"/>
                        <a:pt x="2953" y="1836"/>
                        <a:pt x="2634" y="1836"/>
                      </a:cubicBezTo>
                      <a:cubicBezTo>
                        <a:pt x="2630" y="1836"/>
                        <a:pt x="2628" y="1836"/>
                        <a:pt x="2623" y="1836"/>
                      </a:cubicBezTo>
                      <a:lnTo>
                        <a:pt x="2623" y="1836"/>
                      </a:lnTo>
                      <a:lnTo>
                        <a:pt x="481" y="1836"/>
                      </a:lnTo>
                      <a:cubicBezTo>
                        <a:pt x="215" y="1836"/>
                        <a:pt x="0" y="1622"/>
                        <a:pt x="0" y="1355"/>
                      </a:cubicBezTo>
                      <a:cubicBezTo>
                        <a:pt x="0" y="1088"/>
                        <a:pt x="215" y="874"/>
                        <a:pt x="481" y="874"/>
                      </a:cubicBezTo>
                      <a:cubicBezTo>
                        <a:pt x="523" y="874"/>
                        <a:pt x="562" y="879"/>
                        <a:pt x="599" y="890"/>
                      </a:cubicBezTo>
                      <a:cubicBezTo>
                        <a:pt x="650" y="621"/>
                        <a:pt x="886" y="415"/>
                        <a:pt x="1170" y="415"/>
                      </a:cubicBezTo>
                      <a:cubicBezTo>
                        <a:pt x="1257" y="415"/>
                        <a:pt x="1340" y="435"/>
                        <a:pt x="1412" y="470"/>
                      </a:cubicBezTo>
                      <a:cubicBezTo>
                        <a:pt x="1504" y="197"/>
                        <a:pt x="1762" y="0"/>
                        <a:pt x="2066" y="0"/>
                      </a:cubicBezTo>
                      <a:cubicBezTo>
                        <a:pt x="2446" y="0"/>
                        <a:pt x="2754" y="308"/>
                        <a:pt x="2754" y="688"/>
                      </a:cubicBezTo>
                      <a:cubicBezTo>
                        <a:pt x="2754" y="688"/>
                        <a:pt x="2754" y="688"/>
                        <a:pt x="2754" y="691"/>
                      </a:cubicBezTo>
                      <a:cubicBezTo>
                        <a:pt x="3017" y="745"/>
                        <a:pt x="3213" y="979"/>
                        <a:pt x="3213" y="1257"/>
                      </a:cubicBezTo>
                    </a:path>
                  </a:pathLst>
                </a:custGeom>
                <a:solidFill>
                  <a:schemeClr val="bg1"/>
                </a:solidFill>
                <a:ln>
                  <a:noFill/>
                </a:ln>
                <a:effectLst/>
              </p:spPr>
              <p:txBody>
                <a:bodyPr wrap="none" anchor="ctr"/>
                <a:lstStyle/>
                <a:p>
                  <a:endParaRPr lang="en-US"/>
                </a:p>
              </p:txBody>
            </p:sp>
            <p:sp>
              <p:nvSpPr>
                <p:cNvPr id="65" name="Freeform 5">
                  <a:extLst>
                    <a:ext uri="{FF2B5EF4-FFF2-40B4-BE49-F238E27FC236}">
                      <a16:creationId xmlns:a16="http://schemas.microsoft.com/office/drawing/2014/main" id="{D8C4DDCB-94C5-8E4A-A9E2-E02D6965AEE8}"/>
                    </a:ext>
                  </a:extLst>
                </p:cNvPr>
                <p:cNvSpPr>
                  <a:spLocks noChangeArrowheads="1"/>
                </p:cNvSpPr>
                <p:nvPr/>
              </p:nvSpPr>
              <p:spPr bwMode="auto">
                <a:xfrm>
                  <a:off x="4572793" y="2672626"/>
                  <a:ext cx="1378828" cy="813942"/>
                </a:xfrm>
                <a:custGeom>
                  <a:avLst/>
                  <a:gdLst>
                    <a:gd name="T0" fmla="*/ 2905 w 3367"/>
                    <a:gd name="T1" fmla="*/ 706 h 1988"/>
                    <a:gd name="T2" fmla="*/ 2142 w 3367"/>
                    <a:gd name="T3" fmla="*/ 0 h 1988"/>
                    <a:gd name="T4" fmla="*/ 1447 w 3367"/>
                    <a:gd name="T5" fmla="*/ 445 h 1988"/>
                    <a:gd name="T6" fmla="*/ 1246 w 3367"/>
                    <a:gd name="T7" fmla="*/ 415 h 1988"/>
                    <a:gd name="T8" fmla="*/ 618 w 3367"/>
                    <a:gd name="T9" fmla="*/ 878 h 1988"/>
                    <a:gd name="T10" fmla="*/ 557 w 3367"/>
                    <a:gd name="T11" fmla="*/ 874 h 1988"/>
                    <a:gd name="T12" fmla="*/ 0 w 3367"/>
                    <a:gd name="T13" fmla="*/ 1430 h 1988"/>
                    <a:gd name="T14" fmla="*/ 557 w 3367"/>
                    <a:gd name="T15" fmla="*/ 1987 h 1988"/>
                    <a:gd name="T16" fmla="*/ 2699 w 3367"/>
                    <a:gd name="T17" fmla="*/ 1987 h 1988"/>
                    <a:gd name="T18" fmla="*/ 2706 w 3367"/>
                    <a:gd name="T19" fmla="*/ 1987 h 1988"/>
                    <a:gd name="T20" fmla="*/ 2710 w 3367"/>
                    <a:gd name="T21" fmla="*/ 1987 h 1988"/>
                    <a:gd name="T22" fmla="*/ 2723 w 3367"/>
                    <a:gd name="T23" fmla="*/ 1987 h 1988"/>
                    <a:gd name="T24" fmla="*/ 2756 w 3367"/>
                    <a:gd name="T25" fmla="*/ 1987 h 1988"/>
                    <a:gd name="T26" fmla="*/ 2756 w 3367"/>
                    <a:gd name="T27" fmla="*/ 1985 h 1988"/>
                    <a:gd name="T28" fmla="*/ 3366 w 3367"/>
                    <a:gd name="T29" fmla="*/ 1332 h 1988"/>
                    <a:gd name="T30" fmla="*/ 2905 w 3367"/>
                    <a:gd name="T31" fmla="*/ 706 h 1988"/>
                    <a:gd name="T32" fmla="*/ 2710 w 3367"/>
                    <a:gd name="T33" fmla="*/ 1834 h 1988"/>
                    <a:gd name="T34" fmla="*/ 2642 w 3367"/>
                    <a:gd name="T35" fmla="*/ 1834 h 1988"/>
                    <a:gd name="T36" fmla="*/ 2642 w 3367"/>
                    <a:gd name="T37" fmla="*/ 1834 h 1988"/>
                    <a:gd name="T38" fmla="*/ 1781 w 3367"/>
                    <a:gd name="T39" fmla="*/ 1834 h 1988"/>
                    <a:gd name="T40" fmla="*/ 1781 w 3367"/>
                    <a:gd name="T41" fmla="*/ 271 h 1988"/>
                    <a:gd name="T42" fmla="*/ 2142 w 3367"/>
                    <a:gd name="T43" fmla="*/ 153 h 1988"/>
                    <a:gd name="T44" fmla="*/ 2754 w 3367"/>
                    <a:gd name="T45" fmla="*/ 762 h 1988"/>
                    <a:gd name="T46" fmla="*/ 2754 w 3367"/>
                    <a:gd name="T47" fmla="*/ 828 h 1988"/>
                    <a:gd name="T48" fmla="*/ 2815 w 3367"/>
                    <a:gd name="T49" fmla="*/ 841 h 1988"/>
                    <a:gd name="T50" fmla="*/ 3213 w 3367"/>
                    <a:gd name="T51" fmla="*/ 1332 h 1988"/>
                    <a:gd name="T52" fmla="*/ 2710 w 3367"/>
                    <a:gd name="T53" fmla="*/ 1834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67" h="1988">
                      <a:moveTo>
                        <a:pt x="2905" y="706"/>
                      </a:moveTo>
                      <a:cubicBezTo>
                        <a:pt x="2874" y="310"/>
                        <a:pt x="2544" y="0"/>
                        <a:pt x="2142" y="0"/>
                      </a:cubicBezTo>
                      <a:cubicBezTo>
                        <a:pt x="1840" y="0"/>
                        <a:pt x="1569" y="177"/>
                        <a:pt x="1447" y="445"/>
                      </a:cubicBezTo>
                      <a:cubicBezTo>
                        <a:pt x="1381" y="424"/>
                        <a:pt x="1316" y="415"/>
                        <a:pt x="1246" y="415"/>
                      </a:cubicBezTo>
                      <a:cubicBezTo>
                        <a:pt x="955" y="415"/>
                        <a:pt x="704" y="605"/>
                        <a:pt x="618" y="878"/>
                      </a:cubicBezTo>
                      <a:cubicBezTo>
                        <a:pt x="599" y="876"/>
                        <a:pt x="577" y="874"/>
                        <a:pt x="557" y="874"/>
                      </a:cubicBezTo>
                      <a:cubicBezTo>
                        <a:pt x="249" y="874"/>
                        <a:pt x="0" y="1122"/>
                        <a:pt x="0" y="1430"/>
                      </a:cubicBezTo>
                      <a:cubicBezTo>
                        <a:pt x="0" y="1738"/>
                        <a:pt x="249" y="1987"/>
                        <a:pt x="557" y="1987"/>
                      </a:cubicBezTo>
                      <a:lnTo>
                        <a:pt x="2699" y="1987"/>
                      </a:lnTo>
                      <a:lnTo>
                        <a:pt x="2706" y="1987"/>
                      </a:lnTo>
                      <a:cubicBezTo>
                        <a:pt x="2708" y="1987"/>
                        <a:pt x="2708" y="1987"/>
                        <a:pt x="2710" y="1987"/>
                      </a:cubicBezTo>
                      <a:cubicBezTo>
                        <a:pt x="2715" y="1987"/>
                        <a:pt x="2719" y="1987"/>
                        <a:pt x="2723" y="1987"/>
                      </a:cubicBezTo>
                      <a:lnTo>
                        <a:pt x="2756" y="1987"/>
                      </a:lnTo>
                      <a:lnTo>
                        <a:pt x="2756" y="1985"/>
                      </a:lnTo>
                      <a:cubicBezTo>
                        <a:pt x="3097" y="1961"/>
                        <a:pt x="3366" y="1677"/>
                        <a:pt x="3366" y="1332"/>
                      </a:cubicBezTo>
                      <a:cubicBezTo>
                        <a:pt x="3366" y="1043"/>
                        <a:pt x="3176" y="791"/>
                        <a:pt x="2905" y="706"/>
                      </a:cubicBezTo>
                      <a:close/>
                      <a:moveTo>
                        <a:pt x="2710" y="1834"/>
                      </a:moveTo>
                      <a:lnTo>
                        <a:pt x="2642" y="1834"/>
                      </a:lnTo>
                      <a:lnTo>
                        <a:pt x="2642" y="1834"/>
                      </a:lnTo>
                      <a:lnTo>
                        <a:pt x="1781" y="1834"/>
                      </a:lnTo>
                      <a:lnTo>
                        <a:pt x="1781" y="271"/>
                      </a:lnTo>
                      <a:cubicBezTo>
                        <a:pt x="1884" y="196"/>
                        <a:pt x="2009" y="153"/>
                        <a:pt x="2142" y="153"/>
                      </a:cubicBezTo>
                      <a:cubicBezTo>
                        <a:pt x="2478" y="153"/>
                        <a:pt x="2754" y="428"/>
                        <a:pt x="2754" y="762"/>
                      </a:cubicBezTo>
                      <a:lnTo>
                        <a:pt x="2754" y="828"/>
                      </a:lnTo>
                      <a:lnTo>
                        <a:pt x="2815" y="841"/>
                      </a:lnTo>
                      <a:cubicBezTo>
                        <a:pt x="3047" y="889"/>
                        <a:pt x="3213" y="1096"/>
                        <a:pt x="3213" y="1332"/>
                      </a:cubicBezTo>
                      <a:cubicBezTo>
                        <a:pt x="3213" y="1609"/>
                        <a:pt x="2988" y="1834"/>
                        <a:pt x="2710" y="1834"/>
                      </a:cubicBezTo>
                      <a:close/>
                    </a:path>
                  </a:pathLst>
                </a:custGeom>
                <a:solidFill>
                  <a:schemeClr val="accent2"/>
                </a:solidFill>
                <a:ln>
                  <a:noFill/>
                </a:ln>
                <a:effectLst/>
              </p:spPr>
              <p:txBody>
                <a:bodyPr wrap="none" anchor="ctr"/>
                <a:lstStyle/>
                <a:p>
                  <a:endParaRPr lang="en-US"/>
                </a:p>
              </p:txBody>
            </p:sp>
          </p:grpSp>
          <p:pic>
            <p:nvPicPr>
              <p:cNvPr id="51" name="Graphic 50">
                <a:extLst>
                  <a:ext uri="{FF2B5EF4-FFF2-40B4-BE49-F238E27FC236}">
                    <a16:creationId xmlns:a16="http://schemas.microsoft.com/office/drawing/2014/main" id="{2D0D7DD2-5E49-C545-ACDD-275A039642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434484" y="7020718"/>
                <a:ext cx="417332" cy="379734"/>
              </a:xfrm>
              <a:prstGeom prst="rect">
                <a:avLst/>
              </a:prstGeom>
            </p:spPr>
          </p:pic>
          <p:pic>
            <p:nvPicPr>
              <p:cNvPr id="52" name="Graphic 51">
                <a:extLst>
                  <a:ext uri="{FF2B5EF4-FFF2-40B4-BE49-F238E27FC236}">
                    <a16:creationId xmlns:a16="http://schemas.microsoft.com/office/drawing/2014/main" id="{F53196C2-8706-EF46-81C8-34DABA166B6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00530" y="6984882"/>
                <a:ext cx="384090" cy="451406"/>
              </a:xfrm>
              <a:prstGeom prst="rect">
                <a:avLst/>
              </a:prstGeom>
            </p:spPr>
          </p:pic>
          <p:pic>
            <p:nvPicPr>
              <p:cNvPr id="41" name="Graphic 40">
                <a:extLst>
                  <a:ext uri="{FF2B5EF4-FFF2-40B4-BE49-F238E27FC236}">
                    <a16:creationId xmlns:a16="http://schemas.microsoft.com/office/drawing/2014/main" id="{2CC47A51-7858-FC4E-B974-509EE36C7E2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35579" y="7018528"/>
                <a:ext cx="417332" cy="379734"/>
              </a:xfrm>
              <a:prstGeom prst="rect">
                <a:avLst/>
              </a:prstGeom>
            </p:spPr>
          </p:pic>
          <p:pic>
            <p:nvPicPr>
              <p:cNvPr id="42" name="Graphic 41">
                <a:extLst>
                  <a:ext uri="{FF2B5EF4-FFF2-40B4-BE49-F238E27FC236}">
                    <a16:creationId xmlns:a16="http://schemas.microsoft.com/office/drawing/2014/main" id="{229B097D-980C-5644-AE7E-0FCEB20879C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101625" y="6982692"/>
                <a:ext cx="384090" cy="451406"/>
              </a:xfrm>
              <a:prstGeom prst="rect">
                <a:avLst/>
              </a:prstGeom>
            </p:spPr>
          </p:pic>
          <p:grpSp>
            <p:nvGrpSpPr>
              <p:cNvPr id="9" name="Group 8">
                <a:extLst>
                  <a:ext uri="{FF2B5EF4-FFF2-40B4-BE49-F238E27FC236}">
                    <a16:creationId xmlns:a16="http://schemas.microsoft.com/office/drawing/2014/main" id="{974408F2-442D-944E-8C3C-322972BF6920}"/>
                  </a:ext>
                </a:extLst>
              </p:cNvPr>
              <p:cNvGrpSpPr/>
              <p:nvPr/>
            </p:nvGrpSpPr>
            <p:grpSpPr>
              <a:xfrm>
                <a:off x="3415884" y="6849892"/>
                <a:ext cx="614765" cy="581084"/>
                <a:chOff x="3460334" y="6951492"/>
                <a:chExt cx="614765" cy="581084"/>
              </a:xfrm>
            </p:grpSpPr>
            <p:pic>
              <p:nvPicPr>
                <p:cNvPr id="54" name="Graphic 53">
                  <a:extLst>
                    <a:ext uri="{FF2B5EF4-FFF2-40B4-BE49-F238E27FC236}">
                      <a16:creationId xmlns:a16="http://schemas.microsoft.com/office/drawing/2014/main" id="{F2BA1142-7B32-C54C-943A-2C26FED28B5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460334" y="6951950"/>
                  <a:ext cx="613670" cy="580626"/>
                </a:xfrm>
                <a:prstGeom prst="rect">
                  <a:avLst/>
                </a:prstGeom>
              </p:spPr>
            </p:pic>
            <p:pic>
              <p:nvPicPr>
                <p:cNvPr id="43" name="Graphic 42">
                  <a:extLst>
                    <a:ext uri="{FF2B5EF4-FFF2-40B4-BE49-F238E27FC236}">
                      <a16:creationId xmlns:a16="http://schemas.microsoft.com/office/drawing/2014/main" id="{9CC3ACAA-2AD2-FE4C-97D2-1FFFA306BD9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461429" y="6951492"/>
                  <a:ext cx="613670" cy="580626"/>
                </a:xfrm>
                <a:prstGeom prst="rect">
                  <a:avLst/>
                </a:prstGeom>
              </p:spPr>
            </p:pic>
          </p:grpSp>
          <p:grpSp>
            <p:nvGrpSpPr>
              <p:cNvPr id="11" name="Group 10">
                <a:extLst>
                  <a:ext uri="{FF2B5EF4-FFF2-40B4-BE49-F238E27FC236}">
                    <a16:creationId xmlns:a16="http://schemas.microsoft.com/office/drawing/2014/main" id="{61B48918-A924-944B-A616-58A038FD9E27}"/>
                  </a:ext>
                </a:extLst>
              </p:cNvPr>
              <p:cNvGrpSpPr/>
              <p:nvPr/>
            </p:nvGrpSpPr>
            <p:grpSpPr>
              <a:xfrm>
                <a:off x="2776897" y="7016496"/>
                <a:ext cx="517929" cy="489125"/>
                <a:chOff x="2752183" y="7041210"/>
                <a:chExt cx="517929" cy="489125"/>
              </a:xfrm>
            </p:grpSpPr>
            <p:pic>
              <p:nvPicPr>
                <p:cNvPr id="28" name="Graphic 27">
                  <a:extLst>
                    <a:ext uri="{FF2B5EF4-FFF2-40B4-BE49-F238E27FC236}">
                      <a16:creationId xmlns:a16="http://schemas.microsoft.com/office/drawing/2014/main" id="{D6A4A756-8B4D-D94F-829C-3C352523A53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752183" y="7043400"/>
                  <a:ext cx="516834" cy="486935"/>
                </a:xfrm>
                <a:prstGeom prst="rect">
                  <a:avLst/>
                </a:prstGeom>
              </p:spPr>
            </p:pic>
            <p:pic>
              <p:nvPicPr>
                <p:cNvPr id="48" name="Graphic 47">
                  <a:extLst>
                    <a:ext uri="{FF2B5EF4-FFF2-40B4-BE49-F238E27FC236}">
                      <a16:creationId xmlns:a16="http://schemas.microsoft.com/office/drawing/2014/main" id="{4715277D-3752-5744-93A7-7DFAE6DBD62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753278" y="7041210"/>
                  <a:ext cx="516834" cy="486935"/>
                </a:xfrm>
                <a:prstGeom prst="rect">
                  <a:avLst/>
                </a:prstGeom>
              </p:spPr>
            </p:pic>
          </p:grpSp>
          <p:grpSp>
            <p:nvGrpSpPr>
              <p:cNvPr id="10" name="Group 9">
                <a:extLst>
                  <a:ext uri="{FF2B5EF4-FFF2-40B4-BE49-F238E27FC236}">
                    <a16:creationId xmlns:a16="http://schemas.microsoft.com/office/drawing/2014/main" id="{31759711-49AE-1044-9914-0C511CFE72ED}"/>
                  </a:ext>
                </a:extLst>
              </p:cNvPr>
              <p:cNvGrpSpPr/>
              <p:nvPr/>
            </p:nvGrpSpPr>
            <p:grpSpPr>
              <a:xfrm>
                <a:off x="2768124" y="6284787"/>
                <a:ext cx="615510" cy="611651"/>
                <a:chOff x="2739249" y="6284787"/>
                <a:chExt cx="615510" cy="611651"/>
              </a:xfrm>
            </p:grpSpPr>
            <p:pic>
              <p:nvPicPr>
                <p:cNvPr id="61" name="Graphic 60">
                  <a:extLst>
                    <a:ext uri="{FF2B5EF4-FFF2-40B4-BE49-F238E27FC236}">
                      <a16:creationId xmlns:a16="http://schemas.microsoft.com/office/drawing/2014/main" id="{21203FFA-17C1-F648-85A6-418D8ADFAB7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739249" y="6286977"/>
                  <a:ext cx="614415" cy="609461"/>
                </a:xfrm>
                <a:prstGeom prst="rect">
                  <a:avLst/>
                </a:prstGeom>
              </p:spPr>
            </p:pic>
            <p:pic>
              <p:nvPicPr>
                <p:cNvPr id="50" name="Graphic 49">
                  <a:extLst>
                    <a:ext uri="{FF2B5EF4-FFF2-40B4-BE49-F238E27FC236}">
                      <a16:creationId xmlns:a16="http://schemas.microsoft.com/office/drawing/2014/main" id="{C9BEC06B-2B79-C044-9015-1F66DDD85EB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740344" y="6284787"/>
                  <a:ext cx="614415" cy="609461"/>
                </a:xfrm>
                <a:prstGeom prst="rect">
                  <a:avLst/>
                </a:prstGeom>
              </p:spPr>
            </p:pic>
          </p:grpSp>
        </p:grpSp>
      </p:grpSp>
    </p:spTree>
    <p:extLst>
      <p:ext uri="{BB962C8B-B14F-4D97-AF65-F5344CB8AC3E}">
        <p14:creationId xmlns:p14="http://schemas.microsoft.com/office/powerpoint/2010/main" val="222699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BA6EC-ADFB-744C-9A6A-82FEAC29BD43}"/>
              </a:ext>
            </a:extLst>
          </p:cNvPr>
          <p:cNvSpPr>
            <a:spLocks noGrp="1"/>
          </p:cNvSpPr>
          <p:nvPr>
            <p:ph type="title"/>
          </p:nvPr>
        </p:nvSpPr>
        <p:spPr/>
        <p:txBody>
          <a:bodyPr/>
          <a:lstStyle/>
          <a:p>
            <a:r>
              <a:rPr lang="en-US" dirty="0"/>
              <a:t>Any Device</a:t>
            </a:r>
          </a:p>
        </p:txBody>
      </p:sp>
      <p:sp>
        <p:nvSpPr>
          <p:cNvPr id="8" name="Subtitle 7">
            <a:extLst>
              <a:ext uri="{FF2B5EF4-FFF2-40B4-BE49-F238E27FC236}">
                <a16:creationId xmlns:a16="http://schemas.microsoft.com/office/drawing/2014/main" id="{937167E1-8524-D647-97E1-7B3748EB8C62}"/>
              </a:ext>
            </a:extLst>
          </p:cNvPr>
          <p:cNvSpPr>
            <a:spLocks noGrp="1"/>
          </p:cNvSpPr>
          <p:nvPr>
            <p:ph type="subTitle" idx="10"/>
          </p:nvPr>
        </p:nvSpPr>
        <p:spPr/>
        <p:txBody>
          <a:bodyPr/>
          <a:lstStyle/>
          <a:p>
            <a:r>
              <a:rPr lang="en-US" dirty="0"/>
              <a:t>Users can work with any app, on any device, from any location</a:t>
            </a:r>
          </a:p>
        </p:txBody>
      </p:sp>
      <p:pic>
        <p:nvPicPr>
          <p:cNvPr id="28" name="Graphic 27">
            <a:extLst>
              <a:ext uri="{FF2B5EF4-FFF2-40B4-BE49-F238E27FC236}">
                <a16:creationId xmlns:a16="http://schemas.microsoft.com/office/drawing/2014/main" id="{F5F5DF0D-B53E-8A42-B89E-EFA49604D9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5893" y="3390512"/>
            <a:ext cx="433147" cy="839224"/>
          </a:xfrm>
          <a:prstGeom prst="rect">
            <a:avLst/>
          </a:prstGeom>
        </p:spPr>
      </p:pic>
      <p:pic>
        <p:nvPicPr>
          <p:cNvPr id="30" name="Graphic 29">
            <a:extLst>
              <a:ext uri="{FF2B5EF4-FFF2-40B4-BE49-F238E27FC236}">
                <a16:creationId xmlns:a16="http://schemas.microsoft.com/office/drawing/2014/main" id="{B4F1E320-FE48-FB43-9F1A-50C994B606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280398" y="3414134"/>
            <a:ext cx="582043" cy="839224"/>
          </a:xfrm>
          <a:prstGeom prst="rect">
            <a:avLst/>
          </a:prstGeom>
        </p:spPr>
      </p:pic>
      <p:pic>
        <p:nvPicPr>
          <p:cNvPr id="31" name="Graphic 30">
            <a:extLst>
              <a:ext uri="{FF2B5EF4-FFF2-40B4-BE49-F238E27FC236}">
                <a16:creationId xmlns:a16="http://schemas.microsoft.com/office/drawing/2014/main" id="{09189CEB-DAA7-C942-A76C-570EC8A7D1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4046" y="3556125"/>
            <a:ext cx="982949" cy="559402"/>
          </a:xfrm>
          <a:prstGeom prst="rect">
            <a:avLst/>
          </a:prstGeom>
        </p:spPr>
      </p:pic>
      <p:pic>
        <p:nvPicPr>
          <p:cNvPr id="32" name="Graphic 31">
            <a:extLst>
              <a:ext uri="{FF2B5EF4-FFF2-40B4-BE49-F238E27FC236}">
                <a16:creationId xmlns:a16="http://schemas.microsoft.com/office/drawing/2014/main" id="{B3C2A51E-3D2D-D440-9650-3A688F0455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58298" y="3443012"/>
            <a:ext cx="806044" cy="734540"/>
          </a:xfrm>
          <a:prstGeom prst="rect">
            <a:avLst/>
          </a:prstGeom>
        </p:spPr>
      </p:pic>
      <p:pic>
        <p:nvPicPr>
          <p:cNvPr id="34" name="Graphic 33">
            <a:extLst>
              <a:ext uri="{FF2B5EF4-FFF2-40B4-BE49-F238E27FC236}">
                <a16:creationId xmlns:a16="http://schemas.microsoft.com/office/drawing/2014/main" id="{1CAA793A-86FA-AF46-B07C-4F6C331717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6949" y="2346352"/>
            <a:ext cx="926797" cy="851448"/>
          </a:xfrm>
          <a:prstGeom prst="rect">
            <a:avLst/>
          </a:prstGeom>
        </p:spPr>
      </p:pic>
      <p:pic>
        <p:nvPicPr>
          <p:cNvPr id="35" name="Graphic 34">
            <a:extLst>
              <a:ext uri="{FF2B5EF4-FFF2-40B4-BE49-F238E27FC236}">
                <a16:creationId xmlns:a16="http://schemas.microsoft.com/office/drawing/2014/main" id="{AA43212B-CC6B-DA47-B1D3-F7936E9295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19247" y="3381604"/>
            <a:ext cx="897329" cy="867665"/>
          </a:xfrm>
          <a:prstGeom prst="rect">
            <a:avLst/>
          </a:prstGeom>
        </p:spPr>
      </p:pic>
      <p:cxnSp>
        <p:nvCxnSpPr>
          <p:cNvPr id="10" name="Straight Connector 9">
            <a:extLst>
              <a:ext uri="{FF2B5EF4-FFF2-40B4-BE49-F238E27FC236}">
                <a16:creationId xmlns:a16="http://schemas.microsoft.com/office/drawing/2014/main" id="{6951852A-DA58-C048-B378-A87F6F637D67}"/>
              </a:ext>
            </a:extLst>
          </p:cNvPr>
          <p:cNvCxnSpPr>
            <a:cxnSpLocks/>
          </p:cNvCxnSpPr>
          <p:nvPr/>
        </p:nvCxnSpPr>
        <p:spPr bwMode="gray">
          <a:xfrm>
            <a:off x="6094413" y="2138406"/>
            <a:ext cx="0" cy="3150770"/>
          </a:xfrm>
          <a:prstGeom prst="line">
            <a:avLst/>
          </a:prstGeom>
          <a:ln w="25400">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81929618-66B4-C846-9D9A-B84B2ADF0B3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9069" y="2396250"/>
            <a:ext cx="926797" cy="851448"/>
          </a:xfrm>
          <a:prstGeom prst="rect">
            <a:avLst/>
          </a:prstGeom>
        </p:spPr>
      </p:pic>
      <p:pic>
        <p:nvPicPr>
          <p:cNvPr id="37" name="Graphic 36">
            <a:extLst>
              <a:ext uri="{FF2B5EF4-FFF2-40B4-BE49-F238E27FC236}">
                <a16:creationId xmlns:a16="http://schemas.microsoft.com/office/drawing/2014/main" id="{520CB8D1-AE9A-074F-BD67-091C3B9571F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40573" y="2467967"/>
            <a:ext cx="864783" cy="910700"/>
          </a:xfrm>
          <a:prstGeom prst="rect">
            <a:avLst/>
          </a:prstGeom>
        </p:spPr>
      </p:pic>
      <p:sp>
        <p:nvSpPr>
          <p:cNvPr id="3" name="Rectangle 2">
            <a:extLst>
              <a:ext uri="{FF2B5EF4-FFF2-40B4-BE49-F238E27FC236}">
                <a16:creationId xmlns:a16="http://schemas.microsoft.com/office/drawing/2014/main" id="{85652224-E000-834D-8622-5655870EC36F}"/>
              </a:ext>
            </a:extLst>
          </p:cNvPr>
          <p:cNvSpPr/>
          <p:nvPr/>
        </p:nvSpPr>
        <p:spPr>
          <a:xfrm>
            <a:off x="1427365" y="4469690"/>
            <a:ext cx="4652946" cy="646331"/>
          </a:xfrm>
          <a:prstGeom prst="rect">
            <a:avLst/>
          </a:prstGeom>
          <a:noFill/>
        </p:spPr>
        <p:txBody>
          <a:bodyPr wrap="square">
            <a:spAutoFit/>
          </a:bodyPr>
          <a:lstStyle/>
          <a:p>
            <a:pPr lvl="0" algn="ctr">
              <a:defRPr/>
            </a:pPr>
            <a:r>
              <a:rPr lang="en-US" dirty="0"/>
              <a:t>Consumer-like experience with </a:t>
            </a:r>
            <a:br>
              <a:rPr lang="en-US" dirty="0"/>
            </a:br>
            <a:r>
              <a:rPr lang="en-US" dirty="0"/>
              <a:t>easy access to all apps</a:t>
            </a:r>
          </a:p>
        </p:txBody>
      </p:sp>
      <p:sp>
        <p:nvSpPr>
          <p:cNvPr id="22" name="Rectangle 21">
            <a:extLst>
              <a:ext uri="{FF2B5EF4-FFF2-40B4-BE49-F238E27FC236}">
                <a16:creationId xmlns:a16="http://schemas.microsoft.com/office/drawing/2014/main" id="{279A0469-43DB-4567-8195-484FF1650DF6}"/>
              </a:ext>
            </a:extLst>
          </p:cNvPr>
          <p:cNvSpPr/>
          <p:nvPr/>
        </p:nvSpPr>
        <p:spPr>
          <a:xfrm>
            <a:off x="6108515" y="4469690"/>
            <a:ext cx="4652946" cy="646331"/>
          </a:xfrm>
          <a:prstGeom prst="rect">
            <a:avLst/>
          </a:prstGeom>
          <a:noFill/>
        </p:spPr>
        <p:txBody>
          <a:bodyPr wrap="square">
            <a:spAutoFit/>
          </a:bodyPr>
          <a:lstStyle/>
          <a:p>
            <a:pPr lvl="0" algn="ctr">
              <a:defRPr/>
            </a:pPr>
            <a:r>
              <a:rPr lang="en-US" dirty="0"/>
              <a:t>Simplified app, data, and </a:t>
            </a:r>
          </a:p>
          <a:p>
            <a:pPr lvl="0" algn="ctr">
              <a:defRPr/>
            </a:pPr>
            <a:r>
              <a:rPr lang="en-US" dirty="0"/>
              <a:t>device management</a:t>
            </a:r>
          </a:p>
        </p:txBody>
      </p:sp>
      <p:sp>
        <p:nvSpPr>
          <p:cNvPr id="18" name="Rectangle 17">
            <a:extLst>
              <a:ext uri="{FF2B5EF4-FFF2-40B4-BE49-F238E27FC236}">
                <a16:creationId xmlns:a16="http://schemas.microsoft.com/office/drawing/2014/main" id="{AACC923C-0674-2247-940C-D1DEBB2E25E2}"/>
              </a:ext>
            </a:extLst>
          </p:cNvPr>
          <p:cNvSpPr/>
          <p:nvPr/>
        </p:nvSpPr>
        <p:spPr>
          <a:xfrm>
            <a:off x="1427365" y="1721224"/>
            <a:ext cx="4652946" cy="369332"/>
          </a:xfrm>
          <a:prstGeom prst="rect">
            <a:avLst/>
          </a:prstGeom>
          <a:solidFill>
            <a:schemeClr val="accent2"/>
          </a:solidFill>
        </p:spPr>
        <p:txBody>
          <a:bodyPr wrap="square">
            <a:spAutoFit/>
          </a:bodyPr>
          <a:lstStyle/>
          <a:p>
            <a:pPr lvl="0" algn="ctr">
              <a:defRPr/>
            </a:pPr>
            <a:r>
              <a:rPr lang="en-US" dirty="0">
                <a:solidFill>
                  <a:schemeClr val="bg1"/>
                </a:solidFill>
              </a:rPr>
              <a:t>END USERS</a:t>
            </a:r>
          </a:p>
        </p:txBody>
      </p:sp>
      <p:sp>
        <p:nvSpPr>
          <p:cNvPr id="19" name="Rectangle 18">
            <a:extLst>
              <a:ext uri="{FF2B5EF4-FFF2-40B4-BE49-F238E27FC236}">
                <a16:creationId xmlns:a16="http://schemas.microsoft.com/office/drawing/2014/main" id="{9BD1E9CF-098D-A745-9C5B-3A3985E9299D}"/>
              </a:ext>
            </a:extLst>
          </p:cNvPr>
          <p:cNvSpPr/>
          <p:nvPr/>
        </p:nvSpPr>
        <p:spPr>
          <a:xfrm>
            <a:off x="6108515" y="1721224"/>
            <a:ext cx="4652946" cy="369332"/>
          </a:xfrm>
          <a:prstGeom prst="rect">
            <a:avLst/>
          </a:prstGeom>
          <a:solidFill>
            <a:schemeClr val="accent4"/>
          </a:solidFill>
        </p:spPr>
        <p:txBody>
          <a:bodyPr wrap="square">
            <a:spAutoFit/>
          </a:bodyPr>
          <a:lstStyle/>
          <a:p>
            <a:pPr lvl="0" algn="ctr">
              <a:defRPr/>
            </a:pPr>
            <a:r>
              <a:rPr lang="en-US" dirty="0">
                <a:solidFill>
                  <a:schemeClr val="bg1"/>
                </a:solidFill>
              </a:rPr>
              <a:t>IT</a:t>
            </a:r>
          </a:p>
        </p:txBody>
      </p:sp>
    </p:spTree>
    <p:extLst>
      <p:ext uri="{BB962C8B-B14F-4D97-AF65-F5344CB8AC3E}">
        <p14:creationId xmlns:p14="http://schemas.microsoft.com/office/powerpoint/2010/main" val="349944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3A27C0-8EE4-9B43-9F2D-792A83D0F639}"/>
              </a:ext>
            </a:extLst>
          </p:cNvPr>
          <p:cNvSpPr>
            <a:spLocks noGrp="1"/>
          </p:cNvSpPr>
          <p:nvPr>
            <p:ph type="title"/>
          </p:nvPr>
        </p:nvSpPr>
        <p:spPr/>
        <p:txBody>
          <a:bodyPr/>
          <a:lstStyle/>
          <a:p>
            <a:r>
              <a:rPr lang="en-US" dirty="0"/>
              <a:t>Modern Apps Are Complex and Distributed</a:t>
            </a:r>
          </a:p>
        </p:txBody>
      </p:sp>
      <p:cxnSp>
        <p:nvCxnSpPr>
          <p:cNvPr id="67" name="Straight Connector 66">
            <a:extLst>
              <a:ext uri="{FF2B5EF4-FFF2-40B4-BE49-F238E27FC236}">
                <a16:creationId xmlns:a16="http://schemas.microsoft.com/office/drawing/2014/main" id="{A21976FA-01DA-5847-90CA-E39B0DE3EB3C}"/>
              </a:ext>
            </a:extLst>
          </p:cNvPr>
          <p:cNvCxnSpPr>
            <a:cxnSpLocks/>
          </p:cNvCxnSpPr>
          <p:nvPr/>
        </p:nvCxnSpPr>
        <p:spPr bwMode="gray">
          <a:xfrm flipH="1">
            <a:off x="4197557" y="1996560"/>
            <a:ext cx="3703064" cy="2617344"/>
          </a:xfrm>
          <a:prstGeom prst="line">
            <a:avLst/>
          </a:prstGeom>
          <a:ln w="31750">
            <a:solidFill>
              <a:schemeClr val="accent2"/>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6047AA-2652-264E-8C10-645EE6924697}"/>
              </a:ext>
            </a:extLst>
          </p:cNvPr>
          <p:cNvCxnSpPr>
            <a:cxnSpLocks/>
          </p:cNvCxnSpPr>
          <p:nvPr/>
        </p:nvCxnSpPr>
        <p:spPr bwMode="gray">
          <a:xfrm>
            <a:off x="2856687" y="3520133"/>
            <a:ext cx="5332948" cy="0"/>
          </a:xfrm>
          <a:prstGeom prst="line">
            <a:avLst/>
          </a:prstGeom>
          <a:ln w="31750">
            <a:solidFill>
              <a:schemeClr val="accent2"/>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EDA530E-D8B0-134D-8AD6-67DC6F9E6CDD}"/>
              </a:ext>
            </a:extLst>
          </p:cNvPr>
          <p:cNvCxnSpPr>
            <a:cxnSpLocks/>
            <a:endCxn id="53" idx="1"/>
          </p:cNvCxnSpPr>
          <p:nvPr/>
        </p:nvCxnSpPr>
        <p:spPr bwMode="gray">
          <a:xfrm>
            <a:off x="4234501" y="2320624"/>
            <a:ext cx="2825941" cy="2108553"/>
          </a:xfrm>
          <a:prstGeom prst="line">
            <a:avLst/>
          </a:prstGeom>
          <a:ln w="31750">
            <a:solidFill>
              <a:schemeClr val="accent2"/>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26" name="Text Placeholder 37">
            <a:extLst>
              <a:ext uri="{FF2B5EF4-FFF2-40B4-BE49-F238E27FC236}">
                <a16:creationId xmlns:a16="http://schemas.microsoft.com/office/drawing/2014/main" id="{43EA2E62-5D22-584B-9293-A6D3ECF31371}"/>
              </a:ext>
            </a:extLst>
          </p:cNvPr>
          <p:cNvSpPr txBox="1">
            <a:spLocks/>
          </p:cNvSpPr>
          <p:nvPr/>
        </p:nvSpPr>
        <p:spPr>
          <a:xfrm>
            <a:off x="6637899" y="5324284"/>
            <a:ext cx="1600364" cy="268977"/>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Microservices</a:t>
            </a:r>
          </a:p>
        </p:txBody>
      </p:sp>
      <p:sp>
        <p:nvSpPr>
          <p:cNvPr id="29" name="Oval 28">
            <a:extLst>
              <a:ext uri="{FF2B5EF4-FFF2-40B4-BE49-F238E27FC236}">
                <a16:creationId xmlns:a16="http://schemas.microsoft.com/office/drawing/2014/main" id="{B3391288-CC73-384B-AEED-3B9780E1BD7A}"/>
              </a:ext>
            </a:extLst>
          </p:cNvPr>
          <p:cNvSpPr/>
          <p:nvPr/>
        </p:nvSpPr>
        <p:spPr>
          <a:xfrm>
            <a:off x="3481727" y="4257393"/>
            <a:ext cx="964854" cy="964854"/>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400" dirty="0"/>
          </a:p>
        </p:txBody>
      </p:sp>
      <p:sp>
        <p:nvSpPr>
          <p:cNvPr id="30" name="Freeform 29">
            <a:extLst>
              <a:ext uri="{FF2B5EF4-FFF2-40B4-BE49-F238E27FC236}">
                <a16:creationId xmlns:a16="http://schemas.microsoft.com/office/drawing/2014/main" id="{D626226C-607F-DC4A-A6D7-C06ED7523D57}"/>
              </a:ext>
            </a:extLst>
          </p:cNvPr>
          <p:cNvSpPr>
            <a:spLocks noChangeAspect="1" noEditPoints="1"/>
          </p:cNvSpPr>
          <p:nvPr/>
        </p:nvSpPr>
        <p:spPr bwMode="auto">
          <a:xfrm>
            <a:off x="3666446" y="4456796"/>
            <a:ext cx="581210" cy="570936"/>
          </a:xfrm>
          <a:custGeom>
            <a:avLst/>
            <a:gdLst>
              <a:gd name="T0" fmla="*/ 362 w 386"/>
              <a:gd name="T1" fmla="*/ 205 h 379"/>
              <a:gd name="T2" fmla="*/ 309 w 386"/>
              <a:gd name="T3" fmla="*/ 221 h 379"/>
              <a:gd name="T4" fmla="*/ 320 w 386"/>
              <a:gd name="T5" fmla="*/ 206 h 379"/>
              <a:gd name="T6" fmla="*/ 369 w 386"/>
              <a:gd name="T7" fmla="*/ 151 h 379"/>
              <a:gd name="T8" fmla="*/ 319 w 386"/>
              <a:gd name="T9" fmla="*/ 93 h 379"/>
              <a:gd name="T10" fmla="*/ 248 w 386"/>
              <a:gd name="T11" fmla="*/ 17 h 379"/>
              <a:gd name="T12" fmla="*/ 180 w 386"/>
              <a:gd name="T13" fmla="*/ 64 h 379"/>
              <a:gd name="T14" fmla="*/ 170 w 386"/>
              <a:gd name="T15" fmla="*/ 69 h 379"/>
              <a:gd name="T16" fmla="*/ 85 w 386"/>
              <a:gd name="T17" fmla="*/ 110 h 379"/>
              <a:gd name="T18" fmla="*/ 76 w 386"/>
              <a:gd name="T19" fmla="*/ 116 h 379"/>
              <a:gd name="T20" fmla="*/ 17 w 386"/>
              <a:gd name="T21" fmla="*/ 158 h 379"/>
              <a:gd name="T22" fmla="*/ 83 w 386"/>
              <a:gd name="T23" fmla="*/ 200 h 379"/>
              <a:gd name="T24" fmla="*/ 62 w 386"/>
              <a:gd name="T25" fmla="*/ 220 h 379"/>
              <a:gd name="T26" fmla="*/ 64 w 386"/>
              <a:gd name="T27" fmla="*/ 98 h 379"/>
              <a:gd name="T28" fmla="*/ 146 w 386"/>
              <a:gd name="T29" fmla="*/ 47 h 379"/>
              <a:gd name="T30" fmla="*/ 249 w 386"/>
              <a:gd name="T31" fmla="*/ 1 h 379"/>
              <a:gd name="T32" fmla="*/ 385 w 386"/>
              <a:gd name="T33" fmla="*/ 151 h 379"/>
              <a:gd name="T34" fmla="*/ 291 w 386"/>
              <a:gd name="T35" fmla="*/ 350 h 379"/>
              <a:gd name="T36" fmla="*/ 95 w 386"/>
              <a:gd name="T37" fmla="*/ 350 h 379"/>
              <a:gd name="T38" fmla="*/ 193 w 386"/>
              <a:gd name="T39" fmla="*/ 116 h 379"/>
              <a:gd name="T40" fmla="*/ 280 w 386"/>
              <a:gd name="T41" fmla="*/ 296 h 379"/>
              <a:gd name="T42" fmla="*/ 106 w 386"/>
              <a:gd name="T43" fmla="*/ 296 h 379"/>
              <a:gd name="T44" fmla="*/ 193 w 386"/>
              <a:gd name="T45" fmla="*/ 368 h 379"/>
              <a:gd name="T46" fmla="*/ 280 w 386"/>
              <a:gd name="T47" fmla="*/ 296 h 379"/>
              <a:gd name="T48" fmla="*/ 193 w 386"/>
              <a:gd name="T49" fmla="*/ 243 h 379"/>
              <a:gd name="T50" fmla="*/ 106 w 386"/>
              <a:gd name="T51" fmla="*/ 282 h 379"/>
              <a:gd name="T52" fmla="*/ 280 w 386"/>
              <a:gd name="T53" fmla="*/ 283 h 379"/>
              <a:gd name="T54" fmla="*/ 280 w 386"/>
              <a:gd name="T55" fmla="*/ 214 h 379"/>
              <a:gd name="T56" fmla="*/ 193 w 386"/>
              <a:gd name="T57" fmla="*/ 175 h 379"/>
              <a:gd name="T58" fmla="*/ 106 w 386"/>
              <a:gd name="T59" fmla="*/ 214 h 379"/>
              <a:gd name="T60" fmla="*/ 280 w 386"/>
              <a:gd name="T61" fmla="*/ 214 h 379"/>
              <a:gd name="T62" fmla="*/ 193 w 386"/>
              <a:gd name="T63" fmla="*/ 127 h 379"/>
              <a:gd name="T64" fmla="*/ 193 w 386"/>
              <a:gd name="T65" fmla="*/ 16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6" h="379">
                <a:moveTo>
                  <a:pt x="385" y="151"/>
                </a:moveTo>
                <a:cubicBezTo>
                  <a:pt x="385" y="172"/>
                  <a:pt x="376" y="192"/>
                  <a:pt x="362" y="205"/>
                </a:cubicBezTo>
                <a:cubicBezTo>
                  <a:pt x="350" y="216"/>
                  <a:pt x="335" y="222"/>
                  <a:pt x="319" y="222"/>
                </a:cubicBezTo>
                <a:cubicBezTo>
                  <a:pt x="316" y="222"/>
                  <a:pt x="312" y="222"/>
                  <a:pt x="309" y="221"/>
                </a:cubicBezTo>
                <a:cubicBezTo>
                  <a:pt x="309" y="204"/>
                  <a:pt x="309" y="204"/>
                  <a:pt x="309" y="204"/>
                </a:cubicBezTo>
                <a:cubicBezTo>
                  <a:pt x="312" y="205"/>
                  <a:pt x="316" y="206"/>
                  <a:pt x="320" y="206"/>
                </a:cubicBezTo>
                <a:cubicBezTo>
                  <a:pt x="331" y="206"/>
                  <a:pt x="342" y="202"/>
                  <a:pt x="351" y="193"/>
                </a:cubicBezTo>
                <a:cubicBezTo>
                  <a:pt x="362" y="183"/>
                  <a:pt x="369" y="167"/>
                  <a:pt x="369" y="151"/>
                </a:cubicBezTo>
                <a:cubicBezTo>
                  <a:pt x="370" y="121"/>
                  <a:pt x="351" y="96"/>
                  <a:pt x="325" y="94"/>
                </a:cubicBezTo>
                <a:cubicBezTo>
                  <a:pt x="319" y="93"/>
                  <a:pt x="319" y="93"/>
                  <a:pt x="319" y="93"/>
                </a:cubicBezTo>
                <a:cubicBezTo>
                  <a:pt x="318" y="87"/>
                  <a:pt x="318" y="87"/>
                  <a:pt x="318" y="87"/>
                </a:cubicBezTo>
                <a:cubicBezTo>
                  <a:pt x="314" y="48"/>
                  <a:pt x="284" y="18"/>
                  <a:pt x="248" y="17"/>
                </a:cubicBezTo>
                <a:cubicBezTo>
                  <a:pt x="248" y="17"/>
                  <a:pt x="247" y="17"/>
                  <a:pt x="247" y="17"/>
                </a:cubicBezTo>
                <a:cubicBezTo>
                  <a:pt x="218" y="17"/>
                  <a:pt x="192" y="35"/>
                  <a:pt x="180" y="64"/>
                </a:cubicBezTo>
                <a:cubicBezTo>
                  <a:pt x="177" y="72"/>
                  <a:pt x="177" y="72"/>
                  <a:pt x="177" y="72"/>
                </a:cubicBezTo>
                <a:cubicBezTo>
                  <a:pt x="170" y="69"/>
                  <a:pt x="170" y="69"/>
                  <a:pt x="170" y="69"/>
                </a:cubicBezTo>
                <a:cubicBezTo>
                  <a:pt x="162" y="65"/>
                  <a:pt x="154" y="63"/>
                  <a:pt x="145" y="63"/>
                </a:cubicBezTo>
                <a:cubicBezTo>
                  <a:pt x="117" y="62"/>
                  <a:pt x="91"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6" y="183"/>
                  <a:pt x="37" y="203"/>
                  <a:pt x="62" y="204"/>
                </a:cubicBezTo>
                <a:cubicBezTo>
                  <a:pt x="70" y="204"/>
                  <a:pt x="77" y="203"/>
                  <a:pt x="83" y="200"/>
                </a:cubicBezTo>
                <a:cubicBezTo>
                  <a:pt x="83" y="217"/>
                  <a:pt x="83" y="217"/>
                  <a:pt x="83" y="217"/>
                </a:cubicBezTo>
                <a:cubicBezTo>
                  <a:pt x="76" y="219"/>
                  <a:pt x="69" y="220"/>
                  <a:pt x="62" y="220"/>
                </a:cubicBezTo>
                <a:cubicBezTo>
                  <a:pt x="27" y="219"/>
                  <a:pt x="0" y="191"/>
                  <a:pt x="1" y="158"/>
                </a:cubicBezTo>
                <a:cubicBezTo>
                  <a:pt x="2" y="124"/>
                  <a:pt x="30" y="97"/>
                  <a:pt x="64" y="98"/>
                </a:cubicBezTo>
                <a:cubicBezTo>
                  <a:pt x="67" y="98"/>
                  <a:pt x="69"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1"/>
                </a:cubicBezTo>
                <a:close/>
                <a:moveTo>
                  <a:pt x="291" y="146"/>
                </a:moveTo>
                <a:cubicBezTo>
                  <a:pt x="291" y="350"/>
                  <a:pt x="291" y="350"/>
                  <a:pt x="291" y="350"/>
                </a:cubicBezTo>
                <a:cubicBezTo>
                  <a:pt x="291" y="370"/>
                  <a:pt x="240" y="379"/>
                  <a:pt x="193" y="379"/>
                </a:cubicBezTo>
                <a:cubicBezTo>
                  <a:pt x="146" y="379"/>
                  <a:pt x="95" y="370"/>
                  <a:pt x="95" y="350"/>
                </a:cubicBezTo>
                <a:cubicBezTo>
                  <a:pt x="95" y="146"/>
                  <a:pt x="95" y="146"/>
                  <a:pt x="95" y="146"/>
                </a:cubicBezTo>
                <a:cubicBezTo>
                  <a:pt x="95" y="125"/>
                  <a:pt x="146" y="116"/>
                  <a:pt x="193" y="116"/>
                </a:cubicBezTo>
                <a:cubicBezTo>
                  <a:pt x="240" y="116"/>
                  <a:pt x="291" y="125"/>
                  <a:pt x="291" y="146"/>
                </a:cubicBezTo>
                <a:close/>
                <a:moveTo>
                  <a:pt x="280" y="296"/>
                </a:moveTo>
                <a:cubicBezTo>
                  <a:pt x="262" y="305"/>
                  <a:pt x="229" y="311"/>
                  <a:pt x="194" y="311"/>
                </a:cubicBezTo>
                <a:cubicBezTo>
                  <a:pt x="160" y="311"/>
                  <a:pt x="124" y="306"/>
                  <a:pt x="106" y="296"/>
                </a:cubicBezTo>
                <a:cubicBezTo>
                  <a:pt x="106" y="350"/>
                  <a:pt x="106" y="350"/>
                  <a:pt x="106" y="350"/>
                </a:cubicBezTo>
                <a:cubicBezTo>
                  <a:pt x="106" y="356"/>
                  <a:pt x="137" y="368"/>
                  <a:pt x="193" y="368"/>
                </a:cubicBezTo>
                <a:cubicBezTo>
                  <a:pt x="249" y="368"/>
                  <a:pt x="280" y="356"/>
                  <a:pt x="280" y="350"/>
                </a:cubicBezTo>
                <a:lnTo>
                  <a:pt x="280" y="296"/>
                </a:lnTo>
                <a:close/>
                <a:moveTo>
                  <a:pt x="280" y="228"/>
                </a:moveTo>
                <a:cubicBezTo>
                  <a:pt x="262" y="238"/>
                  <a:pt x="227" y="243"/>
                  <a:pt x="193" y="243"/>
                </a:cubicBezTo>
                <a:cubicBezTo>
                  <a:pt x="159" y="243"/>
                  <a:pt x="124" y="238"/>
                  <a:pt x="106" y="228"/>
                </a:cubicBezTo>
                <a:cubicBezTo>
                  <a:pt x="106" y="282"/>
                  <a:pt x="106" y="282"/>
                  <a:pt x="106" y="282"/>
                </a:cubicBezTo>
                <a:cubicBezTo>
                  <a:pt x="106" y="287"/>
                  <a:pt x="136" y="300"/>
                  <a:pt x="194" y="300"/>
                </a:cubicBezTo>
                <a:cubicBezTo>
                  <a:pt x="235" y="300"/>
                  <a:pt x="269" y="291"/>
                  <a:pt x="280" y="283"/>
                </a:cubicBezTo>
                <a:lnTo>
                  <a:pt x="280" y="228"/>
                </a:lnTo>
                <a:close/>
                <a:moveTo>
                  <a:pt x="280" y="214"/>
                </a:moveTo>
                <a:cubicBezTo>
                  <a:pt x="280" y="160"/>
                  <a:pt x="280" y="160"/>
                  <a:pt x="280" y="160"/>
                </a:cubicBezTo>
                <a:cubicBezTo>
                  <a:pt x="262" y="170"/>
                  <a:pt x="227" y="175"/>
                  <a:pt x="193" y="175"/>
                </a:cubicBezTo>
                <a:cubicBezTo>
                  <a:pt x="159" y="175"/>
                  <a:pt x="124" y="170"/>
                  <a:pt x="106" y="160"/>
                </a:cubicBezTo>
                <a:cubicBezTo>
                  <a:pt x="106" y="214"/>
                  <a:pt x="106" y="214"/>
                  <a:pt x="106" y="214"/>
                </a:cubicBezTo>
                <a:cubicBezTo>
                  <a:pt x="106" y="220"/>
                  <a:pt x="137" y="232"/>
                  <a:pt x="193" y="232"/>
                </a:cubicBezTo>
                <a:cubicBezTo>
                  <a:pt x="249" y="232"/>
                  <a:pt x="280" y="220"/>
                  <a:pt x="280" y="214"/>
                </a:cubicBezTo>
                <a:close/>
                <a:moveTo>
                  <a:pt x="280" y="146"/>
                </a:moveTo>
                <a:cubicBezTo>
                  <a:pt x="280" y="140"/>
                  <a:pt x="250" y="127"/>
                  <a:pt x="193" y="127"/>
                </a:cubicBezTo>
                <a:cubicBezTo>
                  <a:pt x="136" y="127"/>
                  <a:pt x="106" y="140"/>
                  <a:pt x="106" y="146"/>
                </a:cubicBezTo>
                <a:cubicBezTo>
                  <a:pt x="106" y="151"/>
                  <a:pt x="136" y="164"/>
                  <a:pt x="193" y="164"/>
                </a:cubicBezTo>
                <a:cubicBezTo>
                  <a:pt x="250" y="164"/>
                  <a:pt x="280" y="151"/>
                  <a:pt x="280" y="1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a:p>
        </p:txBody>
      </p:sp>
      <p:sp>
        <p:nvSpPr>
          <p:cNvPr id="31" name="Oval 30">
            <a:extLst>
              <a:ext uri="{FF2B5EF4-FFF2-40B4-BE49-F238E27FC236}">
                <a16:creationId xmlns:a16="http://schemas.microsoft.com/office/drawing/2014/main" id="{EFB48CA3-BE4E-8E40-B759-10658F11C847}"/>
              </a:ext>
            </a:extLst>
          </p:cNvPr>
          <p:cNvSpPr/>
          <p:nvPr/>
        </p:nvSpPr>
        <p:spPr>
          <a:xfrm>
            <a:off x="8062623" y="3001424"/>
            <a:ext cx="927355" cy="927355"/>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dirty="0"/>
          </a:p>
        </p:txBody>
      </p:sp>
      <p:sp>
        <p:nvSpPr>
          <p:cNvPr id="32" name="Text Placeholder 36">
            <a:extLst>
              <a:ext uri="{FF2B5EF4-FFF2-40B4-BE49-F238E27FC236}">
                <a16:creationId xmlns:a16="http://schemas.microsoft.com/office/drawing/2014/main" id="{4752A347-EE28-9B4C-AA0D-E360D9BAB282}"/>
              </a:ext>
            </a:extLst>
          </p:cNvPr>
          <p:cNvSpPr txBox="1">
            <a:spLocks/>
          </p:cNvSpPr>
          <p:nvPr/>
        </p:nvSpPr>
        <p:spPr>
          <a:xfrm>
            <a:off x="7809343" y="3964375"/>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Database</a:t>
            </a:r>
          </a:p>
        </p:txBody>
      </p:sp>
      <p:sp>
        <p:nvSpPr>
          <p:cNvPr id="33" name="Freeform 78">
            <a:extLst>
              <a:ext uri="{FF2B5EF4-FFF2-40B4-BE49-F238E27FC236}">
                <a16:creationId xmlns:a16="http://schemas.microsoft.com/office/drawing/2014/main" id="{7CB62F8D-740F-BB4A-A29A-111DEB1B4EE8}"/>
              </a:ext>
            </a:extLst>
          </p:cNvPr>
          <p:cNvSpPr>
            <a:spLocks noChangeAspect="1" noEditPoints="1"/>
          </p:cNvSpPr>
          <p:nvPr/>
        </p:nvSpPr>
        <p:spPr bwMode="auto">
          <a:xfrm>
            <a:off x="8319285" y="3187201"/>
            <a:ext cx="414029" cy="555800"/>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a:p>
        </p:txBody>
      </p:sp>
      <p:sp>
        <p:nvSpPr>
          <p:cNvPr id="34" name="Oval 33">
            <a:extLst>
              <a:ext uri="{FF2B5EF4-FFF2-40B4-BE49-F238E27FC236}">
                <a16:creationId xmlns:a16="http://schemas.microsoft.com/office/drawing/2014/main" id="{B6AD353B-C958-8540-B34D-873A6985169E}"/>
              </a:ext>
            </a:extLst>
          </p:cNvPr>
          <p:cNvSpPr/>
          <p:nvPr/>
        </p:nvSpPr>
        <p:spPr>
          <a:xfrm>
            <a:off x="3473709" y="1587643"/>
            <a:ext cx="927355" cy="927355"/>
          </a:xfrm>
          <a:prstGeom prst="ellipse">
            <a:avLst/>
          </a:prstGeom>
          <a:solidFill>
            <a:schemeClr val="accent2"/>
          </a:solidFill>
          <a:ln>
            <a:noFill/>
          </a:ln>
          <a:effectLst/>
        </p:spPr>
        <p:txBody>
          <a:bodyPr vert="horz" wrap="square" lIns="0" tIns="0" rIns="0" bIns="0" numCol="1" anchor="ctr" anchorCtr="0" compatLnSpc="1">
            <a:prstTxWarp prst="textNoShape">
              <a:avLst/>
            </a:prstTxWarp>
          </a:bodyPr>
          <a:lstStyle/>
          <a:p>
            <a:pPr lvl="0" algn="ctr"/>
            <a:endParaRPr lang="en-US" sz="1400" dirty="0">
              <a:solidFill>
                <a:schemeClr val="bg1"/>
              </a:solidFill>
            </a:endParaRPr>
          </a:p>
        </p:txBody>
      </p:sp>
      <p:grpSp>
        <p:nvGrpSpPr>
          <p:cNvPr id="36" name="Group 35">
            <a:extLst>
              <a:ext uri="{FF2B5EF4-FFF2-40B4-BE49-F238E27FC236}">
                <a16:creationId xmlns:a16="http://schemas.microsoft.com/office/drawing/2014/main" id="{B8585F8B-F79C-6D42-8A6B-321BBFBF1E26}"/>
              </a:ext>
            </a:extLst>
          </p:cNvPr>
          <p:cNvGrpSpPr/>
          <p:nvPr/>
        </p:nvGrpSpPr>
        <p:grpSpPr>
          <a:xfrm>
            <a:off x="3645858" y="1890920"/>
            <a:ext cx="584234" cy="360525"/>
            <a:chOff x="-10552754" y="8867361"/>
            <a:chExt cx="3744720" cy="2310840"/>
          </a:xfrm>
          <a:solidFill>
            <a:schemeClr val="bg1"/>
          </a:solidFill>
        </p:grpSpPr>
        <p:sp>
          <p:nvSpPr>
            <p:cNvPr id="37" name="Freeform: Shape 26">
              <a:extLst>
                <a:ext uri="{FF2B5EF4-FFF2-40B4-BE49-F238E27FC236}">
                  <a16:creationId xmlns:a16="http://schemas.microsoft.com/office/drawing/2014/main" id="{C263A75F-E7CA-2549-B3E6-A8645C27940B}"/>
                </a:ext>
              </a:extLst>
            </p:cNvPr>
            <p:cNvSpPr/>
            <p:nvPr/>
          </p:nvSpPr>
          <p:spPr>
            <a:xfrm>
              <a:off x="-10552754" y="8867361"/>
              <a:ext cx="3744720" cy="2310840"/>
            </a:xfrm>
            <a:custGeom>
              <a:avLst/>
              <a:gdLst/>
              <a:ahLst/>
              <a:cxnLst>
                <a:cxn ang="3cd4">
                  <a:pos x="hc" y="t"/>
                </a:cxn>
                <a:cxn ang="cd2">
                  <a:pos x="l" y="vc"/>
                </a:cxn>
                <a:cxn ang="cd4">
                  <a:pos x="hc" y="b"/>
                </a:cxn>
                <a:cxn ang="0">
                  <a:pos x="r" y="vc"/>
                </a:cxn>
              </a:cxnLst>
              <a:rect l="l" t="t" r="r" b="b"/>
              <a:pathLst>
                <a:path w="10403" h="6420">
                  <a:moveTo>
                    <a:pt x="9710" y="5987"/>
                  </a:moveTo>
                  <a:lnTo>
                    <a:pt x="9710" y="2387"/>
                  </a:lnTo>
                  <a:lnTo>
                    <a:pt x="9710" y="1981"/>
                  </a:lnTo>
                  <a:lnTo>
                    <a:pt x="9710" y="265"/>
                  </a:lnTo>
                  <a:lnTo>
                    <a:pt x="8157" y="265"/>
                  </a:lnTo>
                  <a:lnTo>
                    <a:pt x="8157" y="0"/>
                  </a:lnTo>
                  <a:lnTo>
                    <a:pt x="5559" y="0"/>
                  </a:lnTo>
                  <a:lnTo>
                    <a:pt x="5559" y="265"/>
                  </a:lnTo>
                  <a:lnTo>
                    <a:pt x="4844" y="265"/>
                  </a:lnTo>
                  <a:lnTo>
                    <a:pt x="4844" y="0"/>
                  </a:lnTo>
                  <a:lnTo>
                    <a:pt x="2246" y="0"/>
                  </a:lnTo>
                  <a:lnTo>
                    <a:pt x="2246" y="265"/>
                  </a:lnTo>
                  <a:lnTo>
                    <a:pt x="693" y="265"/>
                  </a:lnTo>
                  <a:lnTo>
                    <a:pt x="693" y="1981"/>
                  </a:lnTo>
                  <a:lnTo>
                    <a:pt x="693" y="2387"/>
                  </a:lnTo>
                  <a:lnTo>
                    <a:pt x="693" y="5987"/>
                  </a:lnTo>
                  <a:lnTo>
                    <a:pt x="0" y="5987"/>
                  </a:lnTo>
                  <a:lnTo>
                    <a:pt x="0" y="6420"/>
                  </a:lnTo>
                  <a:lnTo>
                    <a:pt x="10403" y="6420"/>
                  </a:lnTo>
                  <a:lnTo>
                    <a:pt x="10403" y="5987"/>
                  </a:lnTo>
                  <a:close/>
                  <a:moveTo>
                    <a:pt x="1131" y="704"/>
                  </a:moveTo>
                  <a:lnTo>
                    <a:pt x="9272" y="704"/>
                  </a:lnTo>
                  <a:lnTo>
                    <a:pt x="9272" y="1949"/>
                  </a:lnTo>
                  <a:lnTo>
                    <a:pt x="1131" y="1949"/>
                  </a:lnTo>
                  <a:close/>
                  <a:moveTo>
                    <a:pt x="1131" y="5716"/>
                  </a:moveTo>
                  <a:lnTo>
                    <a:pt x="1131" y="2420"/>
                  </a:lnTo>
                  <a:lnTo>
                    <a:pt x="9272" y="2420"/>
                  </a:lnTo>
                  <a:lnTo>
                    <a:pt x="9272" y="5716"/>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38" name="Freeform: Shape 27">
              <a:extLst>
                <a:ext uri="{FF2B5EF4-FFF2-40B4-BE49-F238E27FC236}">
                  <a16:creationId xmlns:a16="http://schemas.microsoft.com/office/drawing/2014/main" id="{605E6B67-45BF-3A4C-9CA9-DA8B564A701B}"/>
                </a:ext>
              </a:extLst>
            </p:cNvPr>
            <p:cNvSpPr/>
            <p:nvPr/>
          </p:nvSpPr>
          <p:spPr>
            <a:xfrm>
              <a:off x="-9196274" y="9935480"/>
              <a:ext cx="392760" cy="155160"/>
            </a:xfrm>
            <a:custGeom>
              <a:avLst/>
              <a:gdLst/>
              <a:ahLst/>
              <a:cxnLst>
                <a:cxn ang="3cd4">
                  <a:pos x="hc" y="t"/>
                </a:cxn>
                <a:cxn ang="cd2">
                  <a:pos x="l" y="vc"/>
                </a:cxn>
                <a:cxn ang="cd4">
                  <a:pos x="hc" y="b"/>
                </a:cxn>
                <a:cxn ang="0">
                  <a:pos x="r" y="vc"/>
                </a:cxn>
              </a:cxnLst>
              <a:rect l="l" t="t" r="r" b="b"/>
              <a:pathLst>
                <a:path w="1092" h="432">
                  <a:moveTo>
                    <a:pt x="0" y="432"/>
                  </a:moveTo>
                  <a:lnTo>
                    <a:pt x="1092" y="432"/>
                  </a:lnTo>
                  <a:lnTo>
                    <a:pt x="1092"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39" name="Freeform: Shape 28">
              <a:extLst>
                <a:ext uri="{FF2B5EF4-FFF2-40B4-BE49-F238E27FC236}">
                  <a16:creationId xmlns:a16="http://schemas.microsoft.com/office/drawing/2014/main" id="{03572A41-AAC2-414A-86C3-1913D13ACC02}"/>
                </a:ext>
              </a:extLst>
            </p:cNvPr>
            <p:cNvSpPr/>
            <p:nvPr/>
          </p:nvSpPr>
          <p:spPr>
            <a:xfrm>
              <a:off x="-8559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0" name="Freeform: Shape 29">
              <a:extLst>
                <a:ext uri="{FF2B5EF4-FFF2-40B4-BE49-F238E27FC236}">
                  <a16:creationId xmlns:a16="http://schemas.microsoft.com/office/drawing/2014/main" id="{D6106059-70E8-564F-ADB3-0FDC108A589D}"/>
                </a:ext>
              </a:extLst>
            </p:cNvPr>
            <p:cNvSpPr/>
            <p:nvPr/>
          </p:nvSpPr>
          <p:spPr>
            <a:xfrm>
              <a:off x="-9835635"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1" name="Freeform: Shape 30">
              <a:extLst>
                <a:ext uri="{FF2B5EF4-FFF2-40B4-BE49-F238E27FC236}">
                  <a16:creationId xmlns:a16="http://schemas.microsoft.com/office/drawing/2014/main" id="{F46C04A5-D933-5942-8BCE-62F892F98579}"/>
                </a:ext>
              </a:extLst>
            </p:cNvPr>
            <p:cNvSpPr/>
            <p:nvPr/>
          </p:nvSpPr>
          <p:spPr>
            <a:xfrm>
              <a:off x="-7920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2" name="Freeform: Shape 31">
              <a:extLst>
                <a:ext uri="{FF2B5EF4-FFF2-40B4-BE49-F238E27FC236}">
                  <a16:creationId xmlns:a16="http://schemas.microsoft.com/office/drawing/2014/main" id="{6FBE2375-6D27-5140-9E88-5F315F30E620}"/>
                </a:ext>
              </a:extLst>
            </p:cNvPr>
            <p:cNvSpPr/>
            <p:nvPr/>
          </p:nvSpPr>
          <p:spPr>
            <a:xfrm>
              <a:off x="-9196274" y="9266961"/>
              <a:ext cx="392760" cy="157320"/>
            </a:xfrm>
            <a:custGeom>
              <a:avLst/>
              <a:gdLst/>
              <a:ahLst/>
              <a:cxnLst>
                <a:cxn ang="3cd4">
                  <a:pos x="hc" y="t"/>
                </a:cxn>
                <a:cxn ang="cd2">
                  <a:pos x="l" y="vc"/>
                </a:cxn>
                <a:cxn ang="cd4">
                  <a:pos x="hc" y="b"/>
                </a:cxn>
                <a:cxn ang="0">
                  <a:pos x="r" y="vc"/>
                </a:cxn>
              </a:cxnLst>
              <a:rect l="l" t="t" r="r" b="b"/>
              <a:pathLst>
                <a:path w="1092" h="438">
                  <a:moveTo>
                    <a:pt x="0" y="438"/>
                  </a:moveTo>
                  <a:lnTo>
                    <a:pt x="1092" y="438"/>
                  </a:lnTo>
                  <a:lnTo>
                    <a:pt x="1092"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3" name="Freeform: Shape 32">
              <a:extLst>
                <a:ext uri="{FF2B5EF4-FFF2-40B4-BE49-F238E27FC236}">
                  <a16:creationId xmlns:a16="http://schemas.microsoft.com/office/drawing/2014/main" id="{7987B203-26E9-754E-9FE8-45D1C2AC0ECC}"/>
                </a:ext>
              </a:extLst>
            </p:cNvPr>
            <p:cNvSpPr/>
            <p:nvPr/>
          </p:nvSpPr>
          <p:spPr>
            <a:xfrm>
              <a:off x="-8559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4" name="Freeform: Shape 33">
              <a:extLst>
                <a:ext uri="{FF2B5EF4-FFF2-40B4-BE49-F238E27FC236}">
                  <a16:creationId xmlns:a16="http://schemas.microsoft.com/office/drawing/2014/main" id="{B06622BB-0134-4E4C-8BBE-8083F15AB9E7}"/>
                </a:ext>
              </a:extLst>
            </p:cNvPr>
            <p:cNvSpPr/>
            <p:nvPr/>
          </p:nvSpPr>
          <p:spPr>
            <a:xfrm>
              <a:off x="-9835635"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5" name="Freeform: Shape 34">
              <a:extLst>
                <a:ext uri="{FF2B5EF4-FFF2-40B4-BE49-F238E27FC236}">
                  <a16:creationId xmlns:a16="http://schemas.microsoft.com/office/drawing/2014/main" id="{24E33E29-9B2A-9C44-A886-73AEFF0F425B}"/>
                </a:ext>
              </a:extLst>
            </p:cNvPr>
            <p:cNvSpPr/>
            <p:nvPr/>
          </p:nvSpPr>
          <p:spPr>
            <a:xfrm>
              <a:off x="-7920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6" name="Freeform: Shape 35">
              <a:extLst>
                <a:ext uri="{FF2B5EF4-FFF2-40B4-BE49-F238E27FC236}">
                  <a16:creationId xmlns:a16="http://schemas.microsoft.com/office/drawing/2014/main" id="{411757A3-49FD-8648-917C-9254A6DDE56A}"/>
                </a:ext>
              </a:extLst>
            </p:cNvPr>
            <p:cNvSpPr/>
            <p:nvPr/>
          </p:nvSpPr>
          <p:spPr>
            <a:xfrm>
              <a:off x="-7920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7" name="Freeform: Shape 36">
              <a:extLst>
                <a:ext uri="{FF2B5EF4-FFF2-40B4-BE49-F238E27FC236}">
                  <a16:creationId xmlns:a16="http://schemas.microsoft.com/office/drawing/2014/main" id="{2891FC82-DE65-134A-80C0-E978F22AABBD}"/>
                </a:ext>
              </a:extLst>
            </p:cNvPr>
            <p:cNvSpPr/>
            <p:nvPr/>
          </p:nvSpPr>
          <p:spPr>
            <a:xfrm>
              <a:off x="-9196274" y="10264521"/>
              <a:ext cx="392760" cy="393480"/>
            </a:xfrm>
            <a:custGeom>
              <a:avLst/>
              <a:gdLst/>
              <a:ahLst/>
              <a:cxnLst>
                <a:cxn ang="3cd4">
                  <a:pos x="hc" y="t"/>
                </a:cxn>
                <a:cxn ang="cd2">
                  <a:pos x="l" y="vc"/>
                </a:cxn>
                <a:cxn ang="cd4">
                  <a:pos x="hc" y="b"/>
                </a:cxn>
                <a:cxn ang="0">
                  <a:pos x="r" y="vc"/>
                </a:cxn>
              </a:cxnLst>
              <a:rect l="l" t="t" r="r" b="b"/>
              <a:pathLst>
                <a:path w="1092" h="1094">
                  <a:moveTo>
                    <a:pt x="0" y="1094"/>
                  </a:moveTo>
                  <a:lnTo>
                    <a:pt x="1092" y="1094"/>
                  </a:lnTo>
                  <a:lnTo>
                    <a:pt x="1092"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8" name="Freeform: Shape 37">
              <a:extLst>
                <a:ext uri="{FF2B5EF4-FFF2-40B4-BE49-F238E27FC236}">
                  <a16:creationId xmlns:a16="http://schemas.microsoft.com/office/drawing/2014/main" id="{75CF1E52-9ABB-6E44-A62D-ED2BC7E945C5}"/>
                </a:ext>
              </a:extLst>
            </p:cNvPr>
            <p:cNvSpPr/>
            <p:nvPr/>
          </p:nvSpPr>
          <p:spPr>
            <a:xfrm>
              <a:off x="-8559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sp>
          <p:nvSpPr>
            <p:cNvPr id="49" name="Freeform: Shape 38">
              <a:extLst>
                <a:ext uri="{FF2B5EF4-FFF2-40B4-BE49-F238E27FC236}">
                  <a16:creationId xmlns:a16="http://schemas.microsoft.com/office/drawing/2014/main" id="{F25A55EB-AFDB-4141-8810-5684CB3254EA}"/>
                </a:ext>
              </a:extLst>
            </p:cNvPr>
            <p:cNvSpPr/>
            <p:nvPr/>
          </p:nvSpPr>
          <p:spPr>
            <a:xfrm>
              <a:off x="-9835635"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89977" tIns="44988" rIns="89977" bIns="44988" anchor="ctr" anchorCtr="1" compatLnSpc="0"/>
            <a:lstStyle/>
            <a:p>
              <a:pPr hangingPunct="0"/>
              <a:endParaRPr lang="en-US" sz="1400">
                <a:latin typeface="Arial" pitchFamily="18"/>
                <a:ea typeface="Arial" pitchFamily="2"/>
                <a:cs typeface="Arial" pitchFamily="2"/>
              </a:endParaRPr>
            </a:p>
          </p:txBody>
        </p:sp>
      </p:grpSp>
      <p:sp>
        <p:nvSpPr>
          <p:cNvPr id="53" name="Oval 52">
            <a:extLst>
              <a:ext uri="{FF2B5EF4-FFF2-40B4-BE49-F238E27FC236}">
                <a16:creationId xmlns:a16="http://schemas.microsoft.com/office/drawing/2014/main" id="{516954D5-8389-9749-9212-7255A407FC70}"/>
              </a:ext>
            </a:extLst>
          </p:cNvPr>
          <p:cNvSpPr/>
          <p:nvPr/>
        </p:nvSpPr>
        <p:spPr>
          <a:xfrm>
            <a:off x="6913246" y="4281981"/>
            <a:ext cx="1005117" cy="1005116"/>
          </a:xfrm>
          <a:prstGeom prst="ellipse">
            <a:avLst/>
          </a:prstGeom>
          <a:solidFill>
            <a:schemeClr val="accent5"/>
          </a:solidFill>
          <a:ln>
            <a:noFill/>
          </a:ln>
          <a:effectLst/>
        </p:spPr>
        <p:txBody>
          <a:bodyPr vert="horz" wrap="square" lIns="0" tIns="0" rIns="0" bIns="0" numCol="1" anchor="ctr" anchorCtr="0" compatLnSpc="1">
            <a:prstTxWarp prst="textNoShape">
              <a:avLst/>
            </a:prstTxWarp>
          </a:bodyPr>
          <a:lstStyle/>
          <a:p>
            <a:pPr lvl="0" algn="ctr"/>
            <a:endParaRPr lang="en-US" sz="1400" dirty="0">
              <a:solidFill>
                <a:schemeClr val="bg1"/>
              </a:solidFill>
            </a:endParaRPr>
          </a:p>
        </p:txBody>
      </p:sp>
      <p:pic>
        <p:nvPicPr>
          <p:cNvPr id="54" name="Graphic 53">
            <a:extLst>
              <a:ext uri="{FF2B5EF4-FFF2-40B4-BE49-F238E27FC236}">
                <a16:creationId xmlns:a16="http://schemas.microsoft.com/office/drawing/2014/main" id="{2B07D86E-A033-5944-AFEA-05C9C39A66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422" y="4494130"/>
            <a:ext cx="577498" cy="577498"/>
          </a:xfrm>
          <a:prstGeom prst="rect">
            <a:avLst/>
          </a:prstGeom>
        </p:spPr>
      </p:pic>
      <p:sp>
        <p:nvSpPr>
          <p:cNvPr id="69" name="Oval 68">
            <a:extLst>
              <a:ext uri="{FF2B5EF4-FFF2-40B4-BE49-F238E27FC236}">
                <a16:creationId xmlns:a16="http://schemas.microsoft.com/office/drawing/2014/main" id="{B7E31777-561F-F343-9400-1880F83EA5DD}"/>
              </a:ext>
            </a:extLst>
          </p:cNvPr>
          <p:cNvSpPr/>
          <p:nvPr/>
        </p:nvSpPr>
        <p:spPr>
          <a:xfrm>
            <a:off x="2486532" y="3001424"/>
            <a:ext cx="927355" cy="927355"/>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dirty="0"/>
          </a:p>
        </p:txBody>
      </p:sp>
      <p:sp>
        <p:nvSpPr>
          <p:cNvPr id="70" name="Text Placeholder 36">
            <a:extLst>
              <a:ext uri="{FF2B5EF4-FFF2-40B4-BE49-F238E27FC236}">
                <a16:creationId xmlns:a16="http://schemas.microsoft.com/office/drawing/2014/main" id="{C6FB73A3-B56B-664C-9F06-306B8B880795}"/>
              </a:ext>
            </a:extLst>
          </p:cNvPr>
          <p:cNvSpPr txBox="1">
            <a:spLocks/>
          </p:cNvSpPr>
          <p:nvPr/>
        </p:nvSpPr>
        <p:spPr>
          <a:xfrm>
            <a:off x="2233253" y="3964375"/>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IoT Device</a:t>
            </a:r>
          </a:p>
        </p:txBody>
      </p:sp>
      <p:sp>
        <p:nvSpPr>
          <p:cNvPr id="71" name="Freeform 25">
            <a:extLst>
              <a:ext uri="{FF2B5EF4-FFF2-40B4-BE49-F238E27FC236}">
                <a16:creationId xmlns:a16="http://schemas.microsoft.com/office/drawing/2014/main" id="{74A098C5-04E3-4145-BBE1-6CB71954A945}"/>
              </a:ext>
            </a:extLst>
          </p:cNvPr>
          <p:cNvSpPr>
            <a:spLocks noChangeAspect="1" noEditPoints="1"/>
          </p:cNvSpPr>
          <p:nvPr/>
        </p:nvSpPr>
        <p:spPr bwMode="auto">
          <a:xfrm>
            <a:off x="2628953" y="3239995"/>
            <a:ext cx="621294" cy="490861"/>
          </a:xfrm>
          <a:custGeom>
            <a:avLst/>
            <a:gdLst>
              <a:gd name="T0" fmla="*/ 352 w 392"/>
              <a:gd name="T1" fmla="*/ 145 h 310"/>
              <a:gd name="T2" fmla="*/ 294 w 392"/>
              <a:gd name="T3" fmla="*/ 106 h 310"/>
              <a:gd name="T4" fmla="*/ 297 w 392"/>
              <a:gd name="T5" fmla="*/ 64 h 310"/>
              <a:gd name="T6" fmla="*/ 311 w 392"/>
              <a:gd name="T7" fmla="*/ 39 h 310"/>
              <a:gd name="T8" fmla="*/ 286 w 392"/>
              <a:gd name="T9" fmla="*/ 52 h 310"/>
              <a:gd name="T10" fmla="*/ 230 w 392"/>
              <a:gd name="T11" fmla="*/ 48 h 310"/>
              <a:gd name="T12" fmla="*/ 206 w 392"/>
              <a:gd name="T13" fmla="*/ 51 h 310"/>
              <a:gd name="T14" fmla="*/ 219 w 392"/>
              <a:gd name="T15" fmla="*/ 21 h 310"/>
              <a:gd name="T16" fmla="*/ 177 w 392"/>
              <a:gd name="T17" fmla="*/ 21 h 310"/>
              <a:gd name="T18" fmla="*/ 190 w 392"/>
              <a:gd name="T19" fmla="*/ 60 h 310"/>
              <a:gd name="T20" fmla="*/ 153 w 392"/>
              <a:gd name="T21" fmla="*/ 82 h 310"/>
              <a:gd name="T22" fmla="*/ 103 w 392"/>
              <a:gd name="T23" fmla="*/ 47 h 310"/>
              <a:gd name="T24" fmla="*/ 85 w 392"/>
              <a:gd name="T25" fmla="*/ 21 h 310"/>
              <a:gd name="T26" fmla="*/ 85 w 392"/>
              <a:gd name="T27" fmla="*/ 60 h 310"/>
              <a:gd name="T28" fmla="*/ 123 w 392"/>
              <a:gd name="T29" fmla="*/ 90 h 310"/>
              <a:gd name="T30" fmla="*/ 93 w 392"/>
              <a:gd name="T31" fmla="*/ 119 h 310"/>
              <a:gd name="T32" fmla="*/ 40 w 392"/>
              <a:gd name="T33" fmla="*/ 146 h 310"/>
              <a:gd name="T34" fmla="*/ 0 w 392"/>
              <a:gd name="T35" fmla="*/ 155 h 310"/>
              <a:gd name="T36" fmla="*/ 40 w 392"/>
              <a:gd name="T37" fmla="*/ 162 h 310"/>
              <a:gd name="T38" fmla="*/ 44 w 392"/>
              <a:gd name="T39" fmla="*/ 166 h 310"/>
              <a:gd name="T40" fmla="*/ 109 w 392"/>
              <a:gd name="T41" fmla="*/ 211 h 310"/>
              <a:gd name="T42" fmla="*/ 95 w 392"/>
              <a:gd name="T43" fmla="*/ 249 h 310"/>
              <a:gd name="T44" fmla="*/ 72 w 392"/>
              <a:gd name="T45" fmla="*/ 273 h 310"/>
              <a:gd name="T46" fmla="*/ 106 w 392"/>
              <a:gd name="T47" fmla="*/ 260 h 310"/>
              <a:gd name="T48" fmla="*/ 154 w 392"/>
              <a:gd name="T49" fmla="*/ 227 h 310"/>
              <a:gd name="T50" fmla="*/ 189 w 392"/>
              <a:gd name="T51" fmla="*/ 270 h 310"/>
              <a:gd name="T52" fmla="*/ 197 w 392"/>
              <a:gd name="T53" fmla="*/ 310 h 310"/>
              <a:gd name="T54" fmla="*/ 205 w 392"/>
              <a:gd name="T55" fmla="*/ 270 h 310"/>
              <a:gd name="T56" fmla="*/ 224 w 392"/>
              <a:gd name="T57" fmla="*/ 232 h 310"/>
              <a:gd name="T58" fmla="*/ 254 w 392"/>
              <a:gd name="T59" fmla="*/ 223 h 310"/>
              <a:gd name="T60" fmla="*/ 269 w 392"/>
              <a:gd name="T61" fmla="*/ 250 h 310"/>
              <a:gd name="T62" fmla="*/ 291 w 392"/>
              <a:gd name="T63" fmla="*/ 228 h 310"/>
              <a:gd name="T64" fmla="*/ 266 w 392"/>
              <a:gd name="T65" fmla="*/ 213 h 310"/>
              <a:gd name="T66" fmla="*/ 282 w 392"/>
              <a:gd name="T67" fmla="*/ 215 h 310"/>
              <a:gd name="T68" fmla="*/ 332 w 392"/>
              <a:gd name="T69" fmla="*/ 161 h 310"/>
              <a:gd name="T70" fmla="*/ 352 w 392"/>
              <a:gd name="T71" fmla="*/ 161 h 310"/>
              <a:gd name="T72" fmla="*/ 392 w 392"/>
              <a:gd name="T73" fmla="*/ 153 h 310"/>
              <a:gd name="T74" fmla="*/ 198 w 392"/>
              <a:gd name="T75" fmla="*/ 16 h 310"/>
              <a:gd name="T76" fmla="*/ 198 w 392"/>
              <a:gd name="T77" fmla="*/ 26 h 310"/>
              <a:gd name="T78" fmla="*/ 198 w 392"/>
              <a:gd name="T79" fmla="*/ 16 h 310"/>
              <a:gd name="T80" fmla="*/ 16 w 392"/>
              <a:gd name="T81" fmla="*/ 155 h 310"/>
              <a:gd name="T82" fmla="*/ 26 w 392"/>
              <a:gd name="T83" fmla="*/ 155 h 310"/>
              <a:gd name="T84" fmla="*/ 197 w 392"/>
              <a:gd name="T85" fmla="*/ 294 h 310"/>
              <a:gd name="T86" fmla="*/ 197 w 392"/>
              <a:gd name="T87" fmla="*/ 284 h 310"/>
              <a:gd name="T88" fmla="*/ 197 w 392"/>
              <a:gd name="T89" fmla="*/ 294 h 310"/>
              <a:gd name="T90" fmla="*/ 282 w 392"/>
              <a:gd name="T91" fmla="*/ 199 h 310"/>
              <a:gd name="T92" fmla="*/ 261 w 392"/>
              <a:gd name="T93" fmla="*/ 191 h 310"/>
              <a:gd name="T94" fmla="*/ 224 w 392"/>
              <a:gd name="T95" fmla="*/ 216 h 310"/>
              <a:gd name="T96" fmla="*/ 193 w 392"/>
              <a:gd name="T97" fmla="*/ 198 h 310"/>
              <a:gd name="T98" fmla="*/ 154 w 392"/>
              <a:gd name="T99" fmla="*/ 211 h 310"/>
              <a:gd name="T100" fmla="*/ 112 w 392"/>
              <a:gd name="T101" fmla="*/ 192 h 310"/>
              <a:gd name="T102" fmla="*/ 92 w 392"/>
              <a:gd name="T103" fmla="*/ 198 h 310"/>
              <a:gd name="T104" fmla="*/ 93 w 392"/>
              <a:gd name="T105" fmla="*/ 135 h 310"/>
              <a:gd name="T106" fmla="*/ 109 w 392"/>
              <a:gd name="T107" fmla="*/ 139 h 310"/>
              <a:gd name="T108" fmla="*/ 152 w 392"/>
              <a:gd name="T109" fmla="*/ 98 h 310"/>
              <a:gd name="T110" fmla="*/ 170 w 392"/>
              <a:gd name="T111" fmla="*/ 102 h 310"/>
              <a:gd name="T112" fmla="*/ 181 w 392"/>
              <a:gd name="T113" fmla="*/ 97 h 310"/>
              <a:gd name="T114" fmla="*/ 229 w 392"/>
              <a:gd name="T115" fmla="*/ 64 h 310"/>
              <a:gd name="T116" fmla="*/ 279 w 392"/>
              <a:gd name="T117" fmla="*/ 120 h 310"/>
              <a:gd name="T118" fmla="*/ 316 w 392"/>
              <a:gd name="T119" fmla="*/ 161 h 310"/>
              <a:gd name="T120" fmla="*/ 371 w 392"/>
              <a:gd name="T121" fmla="*/ 158 h 310"/>
              <a:gd name="T122" fmla="*/ 371 w 392"/>
              <a:gd name="T123" fmla="*/ 149 h 310"/>
              <a:gd name="T124" fmla="*/ 371 w 392"/>
              <a:gd name="T125" fmla="*/ 15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 h="310">
                <a:moveTo>
                  <a:pt x="371" y="133"/>
                </a:moveTo>
                <a:cubicBezTo>
                  <a:pt x="363" y="133"/>
                  <a:pt x="355" y="138"/>
                  <a:pt x="352" y="145"/>
                </a:cubicBezTo>
                <a:cubicBezTo>
                  <a:pt x="331" y="145"/>
                  <a:pt x="331" y="145"/>
                  <a:pt x="331" y="145"/>
                </a:cubicBezTo>
                <a:cubicBezTo>
                  <a:pt x="326" y="125"/>
                  <a:pt x="312" y="110"/>
                  <a:pt x="294" y="106"/>
                </a:cubicBezTo>
                <a:cubicBezTo>
                  <a:pt x="292" y="95"/>
                  <a:pt x="288" y="86"/>
                  <a:pt x="283" y="78"/>
                </a:cubicBezTo>
                <a:cubicBezTo>
                  <a:pt x="297" y="64"/>
                  <a:pt x="297" y="64"/>
                  <a:pt x="297" y="64"/>
                </a:cubicBezTo>
                <a:cubicBezTo>
                  <a:pt x="301" y="65"/>
                  <a:pt x="307" y="64"/>
                  <a:pt x="311" y="60"/>
                </a:cubicBezTo>
                <a:cubicBezTo>
                  <a:pt x="317" y="55"/>
                  <a:pt x="317" y="45"/>
                  <a:pt x="311" y="39"/>
                </a:cubicBezTo>
                <a:cubicBezTo>
                  <a:pt x="305" y="33"/>
                  <a:pt x="296" y="33"/>
                  <a:pt x="290" y="39"/>
                </a:cubicBezTo>
                <a:cubicBezTo>
                  <a:pt x="286" y="42"/>
                  <a:pt x="285" y="48"/>
                  <a:pt x="286" y="52"/>
                </a:cubicBezTo>
                <a:cubicBezTo>
                  <a:pt x="272" y="66"/>
                  <a:pt x="272" y="66"/>
                  <a:pt x="272" y="66"/>
                </a:cubicBezTo>
                <a:cubicBezTo>
                  <a:pt x="261" y="55"/>
                  <a:pt x="246" y="48"/>
                  <a:pt x="230" y="48"/>
                </a:cubicBezTo>
                <a:cubicBezTo>
                  <a:pt x="229" y="48"/>
                  <a:pt x="229" y="48"/>
                  <a:pt x="228" y="48"/>
                </a:cubicBezTo>
                <a:cubicBezTo>
                  <a:pt x="220" y="48"/>
                  <a:pt x="213" y="49"/>
                  <a:pt x="206" y="51"/>
                </a:cubicBezTo>
                <a:cubicBezTo>
                  <a:pt x="206" y="40"/>
                  <a:pt x="206" y="40"/>
                  <a:pt x="206" y="40"/>
                </a:cubicBezTo>
                <a:cubicBezTo>
                  <a:pt x="214" y="37"/>
                  <a:pt x="219" y="30"/>
                  <a:pt x="219" y="21"/>
                </a:cubicBezTo>
                <a:cubicBezTo>
                  <a:pt x="219" y="10"/>
                  <a:pt x="210" y="0"/>
                  <a:pt x="198" y="0"/>
                </a:cubicBezTo>
                <a:cubicBezTo>
                  <a:pt x="187" y="0"/>
                  <a:pt x="177" y="10"/>
                  <a:pt x="177" y="21"/>
                </a:cubicBezTo>
                <a:cubicBezTo>
                  <a:pt x="177" y="30"/>
                  <a:pt x="183" y="37"/>
                  <a:pt x="190" y="40"/>
                </a:cubicBezTo>
                <a:cubicBezTo>
                  <a:pt x="190" y="60"/>
                  <a:pt x="190" y="60"/>
                  <a:pt x="190" y="60"/>
                </a:cubicBezTo>
                <a:cubicBezTo>
                  <a:pt x="182" y="66"/>
                  <a:pt x="175" y="74"/>
                  <a:pt x="169" y="84"/>
                </a:cubicBezTo>
                <a:cubicBezTo>
                  <a:pt x="164" y="83"/>
                  <a:pt x="159" y="82"/>
                  <a:pt x="153" y="82"/>
                </a:cubicBezTo>
                <a:cubicBezTo>
                  <a:pt x="149" y="82"/>
                  <a:pt x="144" y="82"/>
                  <a:pt x="139" y="83"/>
                </a:cubicBezTo>
                <a:cubicBezTo>
                  <a:pt x="103" y="47"/>
                  <a:pt x="103" y="47"/>
                  <a:pt x="103" y="47"/>
                </a:cubicBezTo>
                <a:cubicBezTo>
                  <a:pt x="104" y="45"/>
                  <a:pt x="105" y="43"/>
                  <a:pt x="105" y="40"/>
                </a:cubicBezTo>
                <a:cubicBezTo>
                  <a:pt x="105" y="30"/>
                  <a:pt x="96" y="21"/>
                  <a:pt x="85" y="21"/>
                </a:cubicBezTo>
                <a:cubicBezTo>
                  <a:pt x="74" y="21"/>
                  <a:pt x="66" y="30"/>
                  <a:pt x="66" y="40"/>
                </a:cubicBezTo>
                <a:cubicBezTo>
                  <a:pt x="66" y="51"/>
                  <a:pt x="74" y="60"/>
                  <a:pt x="85" y="60"/>
                </a:cubicBezTo>
                <a:cubicBezTo>
                  <a:pt x="88" y="60"/>
                  <a:pt x="90" y="59"/>
                  <a:pt x="92" y="59"/>
                </a:cubicBezTo>
                <a:cubicBezTo>
                  <a:pt x="123" y="90"/>
                  <a:pt x="123" y="90"/>
                  <a:pt x="123" y="90"/>
                </a:cubicBezTo>
                <a:cubicBezTo>
                  <a:pt x="111" y="96"/>
                  <a:pt x="102" y="107"/>
                  <a:pt x="97" y="120"/>
                </a:cubicBezTo>
                <a:cubicBezTo>
                  <a:pt x="96" y="120"/>
                  <a:pt x="95" y="119"/>
                  <a:pt x="93" y="119"/>
                </a:cubicBezTo>
                <a:cubicBezTo>
                  <a:pt x="74" y="119"/>
                  <a:pt x="57" y="130"/>
                  <a:pt x="49" y="146"/>
                </a:cubicBezTo>
                <a:cubicBezTo>
                  <a:pt x="40" y="146"/>
                  <a:pt x="40" y="146"/>
                  <a:pt x="40" y="146"/>
                </a:cubicBezTo>
                <a:cubicBezTo>
                  <a:pt x="36" y="139"/>
                  <a:pt x="29" y="134"/>
                  <a:pt x="21" y="134"/>
                </a:cubicBezTo>
                <a:cubicBezTo>
                  <a:pt x="9" y="134"/>
                  <a:pt x="0" y="143"/>
                  <a:pt x="0" y="155"/>
                </a:cubicBezTo>
                <a:cubicBezTo>
                  <a:pt x="0" y="166"/>
                  <a:pt x="9" y="176"/>
                  <a:pt x="21" y="176"/>
                </a:cubicBezTo>
                <a:cubicBezTo>
                  <a:pt x="30" y="176"/>
                  <a:pt x="37" y="170"/>
                  <a:pt x="40" y="162"/>
                </a:cubicBezTo>
                <a:cubicBezTo>
                  <a:pt x="45" y="162"/>
                  <a:pt x="45" y="162"/>
                  <a:pt x="45" y="162"/>
                </a:cubicBezTo>
                <a:cubicBezTo>
                  <a:pt x="45" y="163"/>
                  <a:pt x="44" y="164"/>
                  <a:pt x="44" y="166"/>
                </a:cubicBezTo>
                <a:cubicBezTo>
                  <a:pt x="44" y="192"/>
                  <a:pt x="65" y="213"/>
                  <a:pt x="91" y="214"/>
                </a:cubicBezTo>
                <a:cubicBezTo>
                  <a:pt x="97" y="214"/>
                  <a:pt x="103" y="213"/>
                  <a:pt x="109" y="211"/>
                </a:cubicBezTo>
                <a:cubicBezTo>
                  <a:pt x="113" y="215"/>
                  <a:pt x="118" y="218"/>
                  <a:pt x="124" y="220"/>
                </a:cubicBezTo>
                <a:cubicBezTo>
                  <a:pt x="95" y="249"/>
                  <a:pt x="95" y="249"/>
                  <a:pt x="95" y="249"/>
                </a:cubicBezTo>
                <a:cubicBezTo>
                  <a:pt x="91" y="248"/>
                  <a:pt x="87" y="248"/>
                  <a:pt x="83" y="250"/>
                </a:cubicBezTo>
                <a:cubicBezTo>
                  <a:pt x="73" y="253"/>
                  <a:pt x="69" y="264"/>
                  <a:pt x="72" y="273"/>
                </a:cubicBezTo>
                <a:cubicBezTo>
                  <a:pt x="76" y="282"/>
                  <a:pt x="87" y="287"/>
                  <a:pt x="96" y="283"/>
                </a:cubicBezTo>
                <a:cubicBezTo>
                  <a:pt x="105" y="280"/>
                  <a:pt x="110" y="269"/>
                  <a:pt x="106" y="260"/>
                </a:cubicBezTo>
                <a:cubicBezTo>
                  <a:pt x="141" y="226"/>
                  <a:pt x="141" y="226"/>
                  <a:pt x="141" y="226"/>
                </a:cubicBezTo>
                <a:cubicBezTo>
                  <a:pt x="145" y="226"/>
                  <a:pt x="149" y="227"/>
                  <a:pt x="154" y="227"/>
                </a:cubicBezTo>
                <a:cubicBezTo>
                  <a:pt x="166" y="227"/>
                  <a:pt x="178" y="225"/>
                  <a:pt x="189" y="220"/>
                </a:cubicBezTo>
                <a:cubicBezTo>
                  <a:pt x="189" y="270"/>
                  <a:pt x="189" y="270"/>
                  <a:pt x="189" y="270"/>
                </a:cubicBezTo>
                <a:cubicBezTo>
                  <a:pt x="181" y="273"/>
                  <a:pt x="176" y="280"/>
                  <a:pt x="176" y="289"/>
                </a:cubicBezTo>
                <a:cubicBezTo>
                  <a:pt x="176" y="301"/>
                  <a:pt x="185" y="310"/>
                  <a:pt x="197" y="310"/>
                </a:cubicBezTo>
                <a:cubicBezTo>
                  <a:pt x="208" y="310"/>
                  <a:pt x="217" y="301"/>
                  <a:pt x="217" y="289"/>
                </a:cubicBezTo>
                <a:cubicBezTo>
                  <a:pt x="217" y="280"/>
                  <a:pt x="212" y="273"/>
                  <a:pt x="205" y="270"/>
                </a:cubicBezTo>
                <a:cubicBezTo>
                  <a:pt x="205" y="228"/>
                  <a:pt x="205" y="228"/>
                  <a:pt x="205" y="228"/>
                </a:cubicBezTo>
                <a:cubicBezTo>
                  <a:pt x="211" y="230"/>
                  <a:pt x="217" y="232"/>
                  <a:pt x="224" y="232"/>
                </a:cubicBezTo>
                <a:cubicBezTo>
                  <a:pt x="224" y="232"/>
                  <a:pt x="225" y="232"/>
                  <a:pt x="225" y="232"/>
                </a:cubicBezTo>
                <a:cubicBezTo>
                  <a:pt x="235" y="232"/>
                  <a:pt x="245" y="229"/>
                  <a:pt x="254" y="223"/>
                </a:cubicBezTo>
                <a:cubicBezTo>
                  <a:pt x="265" y="236"/>
                  <a:pt x="265" y="236"/>
                  <a:pt x="265" y="236"/>
                </a:cubicBezTo>
                <a:cubicBezTo>
                  <a:pt x="264" y="241"/>
                  <a:pt x="265" y="246"/>
                  <a:pt x="269" y="250"/>
                </a:cubicBezTo>
                <a:cubicBezTo>
                  <a:pt x="275" y="256"/>
                  <a:pt x="284" y="256"/>
                  <a:pt x="291" y="250"/>
                </a:cubicBezTo>
                <a:cubicBezTo>
                  <a:pt x="297" y="244"/>
                  <a:pt x="297" y="235"/>
                  <a:pt x="291" y="228"/>
                </a:cubicBezTo>
                <a:cubicBezTo>
                  <a:pt x="287" y="224"/>
                  <a:pt x="281" y="223"/>
                  <a:pt x="276" y="224"/>
                </a:cubicBezTo>
                <a:cubicBezTo>
                  <a:pt x="266" y="213"/>
                  <a:pt x="266" y="213"/>
                  <a:pt x="266" y="213"/>
                </a:cubicBezTo>
                <a:cubicBezTo>
                  <a:pt x="266" y="213"/>
                  <a:pt x="266" y="212"/>
                  <a:pt x="266" y="212"/>
                </a:cubicBezTo>
                <a:cubicBezTo>
                  <a:pt x="271" y="214"/>
                  <a:pt x="277" y="215"/>
                  <a:pt x="282" y="215"/>
                </a:cubicBezTo>
                <a:cubicBezTo>
                  <a:pt x="294" y="216"/>
                  <a:pt x="306" y="211"/>
                  <a:pt x="315" y="202"/>
                </a:cubicBezTo>
                <a:cubicBezTo>
                  <a:pt x="326" y="192"/>
                  <a:pt x="332" y="177"/>
                  <a:pt x="332" y="161"/>
                </a:cubicBezTo>
                <a:cubicBezTo>
                  <a:pt x="332" y="161"/>
                  <a:pt x="332" y="161"/>
                  <a:pt x="332" y="161"/>
                </a:cubicBezTo>
                <a:cubicBezTo>
                  <a:pt x="352" y="161"/>
                  <a:pt x="352" y="161"/>
                  <a:pt x="352" y="161"/>
                </a:cubicBezTo>
                <a:cubicBezTo>
                  <a:pt x="354" y="169"/>
                  <a:pt x="362" y="174"/>
                  <a:pt x="371" y="174"/>
                </a:cubicBezTo>
                <a:cubicBezTo>
                  <a:pt x="383" y="174"/>
                  <a:pt x="392" y="165"/>
                  <a:pt x="392" y="153"/>
                </a:cubicBezTo>
                <a:cubicBezTo>
                  <a:pt x="392" y="142"/>
                  <a:pt x="383" y="133"/>
                  <a:pt x="371" y="133"/>
                </a:cubicBezTo>
                <a:close/>
                <a:moveTo>
                  <a:pt x="198" y="16"/>
                </a:moveTo>
                <a:cubicBezTo>
                  <a:pt x="201" y="16"/>
                  <a:pt x="203" y="18"/>
                  <a:pt x="203" y="21"/>
                </a:cubicBezTo>
                <a:cubicBezTo>
                  <a:pt x="203" y="24"/>
                  <a:pt x="201" y="26"/>
                  <a:pt x="198" y="26"/>
                </a:cubicBezTo>
                <a:cubicBezTo>
                  <a:pt x="195" y="26"/>
                  <a:pt x="193" y="24"/>
                  <a:pt x="193" y="21"/>
                </a:cubicBezTo>
                <a:cubicBezTo>
                  <a:pt x="193" y="18"/>
                  <a:pt x="195" y="16"/>
                  <a:pt x="198" y="16"/>
                </a:cubicBezTo>
                <a:close/>
                <a:moveTo>
                  <a:pt x="21" y="160"/>
                </a:moveTo>
                <a:cubicBezTo>
                  <a:pt x="18" y="160"/>
                  <a:pt x="16" y="157"/>
                  <a:pt x="16" y="155"/>
                </a:cubicBezTo>
                <a:cubicBezTo>
                  <a:pt x="16" y="152"/>
                  <a:pt x="18" y="150"/>
                  <a:pt x="21" y="150"/>
                </a:cubicBezTo>
                <a:cubicBezTo>
                  <a:pt x="23" y="150"/>
                  <a:pt x="26" y="152"/>
                  <a:pt x="26" y="155"/>
                </a:cubicBezTo>
                <a:cubicBezTo>
                  <a:pt x="26" y="157"/>
                  <a:pt x="23" y="160"/>
                  <a:pt x="21" y="160"/>
                </a:cubicBezTo>
                <a:close/>
                <a:moveTo>
                  <a:pt x="197" y="294"/>
                </a:moveTo>
                <a:cubicBezTo>
                  <a:pt x="194" y="294"/>
                  <a:pt x="192" y="292"/>
                  <a:pt x="192" y="289"/>
                </a:cubicBezTo>
                <a:cubicBezTo>
                  <a:pt x="192" y="286"/>
                  <a:pt x="194" y="284"/>
                  <a:pt x="197" y="284"/>
                </a:cubicBezTo>
                <a:cubicBezTo>
                  <a:pt x="199" y="284"/>
                  <a:pt x="201" y="286"/>
                  <a:pt x="201" y="289"/>
                </a:cubicBezTo>
                <a:cubicBezTo>
                  <a:pt x="201" y="292"/>
                  <a:pt x="199" y="294"/>
                  <a:pt x="197" y="294"/>
                </a:cubicBezTo>
                <a:close/>
                <a:moveTo>
                  <a:pt x="304" y="190"/>
                </a:moveTo>
                <a:cubicBezTo>
                  <a:pt x="298" y="196"/>
                  <a:pt x="290" y="199"/>
                  <a:pt x="282" y="199"/>
                </a:cubicBezTo>
                <a:cubicBezTo>
                  <a:pt x="277" y="199"/>
                  <a:pt x="272" y="198"/>
                  <a:pt x="268" y="195"/>
                </a:cubicBezTo>
                <a:cubicBezTo>
                  <a:pt x="261" y="191"/>
                  <a:pt x="261" y="191"/>
                  <a:pt x="261" y="191"/>
                </a:cubicBezTo>
                <a:cubicBezTo>
                  <a:pt x="257" y="198"/>
                  <a:pt x="257" y="198"/>
                  <a:pt x="257" y="198"/>
                </a:cubicBezTo>
                <a:cubicBezTo>
                  <a:pt x="250" y="209"/>
                  <a:pt x="238" y="216"/>
                  <a:pt x="224" y="216"/>
                </a:cubicBezTo>
                <a:cubicBezTo>
                  <a:pt x="214" y="216"/>
                  <a:pt x="204" y="211"/>
                  <a:pt x="197" y="204"/>
                </a:cubicBezTo>
                <a:cubicBezTo>
                  <a:pt x="193" y="198"/>
                  <a:pt x="193" y="198"/>
                  <a:pt x="193" y="198"/>
                </a:cubicBezTo>
                <a:cubicBezTo>
                  <a:pt x="187" y="202"/>
                  <a:pt x="187" y="202"/>
                  <a:pt x="187" y="202"/>
                </a:cubicBezTo>
                <a:cubicBezTo>
                  <a:pt x="178" y="208"/>
                  <a:pt x="166" y="211"/>
                  <a:pt x="154" y="211"/>
                </a:cubicBezTo>
                <a:cubicBezTo>
                  <a:pt x="139" y="211"/>
                  <a:pt x="125" y="205"/>
                  <a:pt x="116" y="196"/>
                </a:cubicBezTo>
                <a:cubicBezTo>
                  <a:pt x="112" y="192"/>
                  <a:pt x="112" y="192"/>
                  <a:pt x="112" y="192"/>
                </a:cubicBezTo>
                <a:cubicBezTo>
                  <a:pt x="107" y="194"/>
                  <a:pt x="107" y="194"/>
                  <a:pt x="107" y="194"/>
                </a:cubicBezTo>
                <a:cubicBezTo>
                  <a:pt x="102" y="197"/>
                  <a:pt x="97" y="198"/>
                  <a:pt x="92" y="198"/>
                </a:cubicBezTo>
                <a:cubicBezTo>
                  <a:pt x="74" y="197"/>
                  <a:pt x="60" y="183"/>
                  <a:pt x="60" y="166"/>
                </a:cubicBezTo>
                <a:cubicBezTo>
                  <a:pt x="61" y="149"/>
                  <a:pt x="75" y="135"/>
                  <a:pt x="93" y="135"/>
                </a:cubicBezTo>
                <a:cubicBezTo>
                  <a:pt x="96" y="135"/>
                  <a:pt x="98" y="136"/>
                  <a:pt x="101" y="137"/>
                </a:cubicBezTo>
                <a:cubicBezTo>
                  <a:pt x="109" y="139"/>
                  <a:pt x="109" y="139"/>
                  <a:pt x="109" y="139"/>
                </a:cubicBezTo>
                <a:cubicBezTo>
                  <a:pt x="111" y="131"/>
                  <a:pt x="111" y="131"/>
                  <a:pt x="111" y="131"/>
                </a:cubicBezTo>
                <a:cubicBezTo>
                  <a:pt x="115" y="111"/>
                  <a:pt x="132" y="98"/>
                  <a:pt x="152" y="98"/>
                </a:cubicBezTo>
                <a:cubicBezTo>
                  <a:pt x="152" y="98"/>
                  <a:pt x="153" y="98"/>
                  <a:pt x="153" y="98"/>
                </a:cubicBezTo>
                <a:cubicBezTo>
                  <a:pt x="159" y="98"/>
                  <a:pt x="165" y="99"/>
                  <a:pt x="170" y="102"/>
                </a:cubicBezTo>
                <a:cubicBezTo>
                  <a:pt x="178" y="105"/>
                  <a:pt x="178" y="105"/>
                  <a:pt x="178" y="105"/>
                </a:cubicBezTo>
                <a:cubicBezTo>
                  <a:pt x="181" y="97"/>
                  <a:pt x="181" y="97"/>
                  <a:pt x="181" y="97"/>
                </a:cubicBezTo>
                <a:cubicBezTo>
                  <a:pt x="189" y="76"/>
                  <a:pt x="208" y="63"/>
                  <a:pt x="229" y="64"/>
                </a:cubicBezTo>
                <a:cubicBezTo>
                  <a:pt x="229" y="64"/>
                  <a:pt x="229" y="64"/>
                  <a:pt x="229" y="64"/>
                </a:cubicBezTo>
                <a:cubicBezTo>
                  <a:pt x="255" y="64"/>
                  <a:pt x="276" y="86"/>
                  <a:pt x="279" y="113"/>
                </a:cubicBezTo>
                <a:cubicBezTo>
                  <a:pt x="279" y="120"/>
                  <a:pt x="279" y="120"/>
                  <a:pt x="279" y="120"/>
                </a:cubicBezTo>
                <a:cubicBezTo>
                  <a:pt x="286" y="121"/>
                  <a:pt x="286" y="121"/>
                  <a:pt x="286" y="121"/>
                </a:cubicBezTo>
                <a:cubicBezTo>
                  <a:pt x="304" y="122"/>
                  <a:pt x="317" y="140"/>
                  <a:pt x="316" y="161"/>
                </a:cubicBezTo>
                <a:cubicBezTo>
                  <a:pt x="316" y="172"/>
                  <a:pt x="312" y="183"/>
                  <a:pt x="304" y="190"/>
                </a:cubicBezTo>
                <a:close/>
                <a:moveTo>
                  <a:pt x="371" y="158"/>
                </a:moveTo>
                <a:cubicBezTo>
                  <a:pt x="368" y="158"/>
                  <a:pt x="366" y="156"/>
                  <a:pt x="366" y="153"/>
                </a:cubicBezTo>
                <a:cubicBezTo>
                  <a:pt x="366" y="151"/>
                  <a:pt x="368" y="149"/>
                  <a:pt x="371" y="149"/>
                </a:cubicBezTo>
                <a:cubicBezTo>
                  <a:pt x="374" y="149"/>
                  <a:pt x="376" y="151"/>
                  <a:pt x="376" y="153"/>
                </a:cubicBezTo>
                <a:cubicBezTo>
                  <a:pt x="376" y="156"/>
                  <a:pt x="374" y="158"/>
                  <a:pt x="371" y="1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r>
              <a:rPr lang="en-US" sz="1400" dirty="0"/>
              <a:t> </a:t>
            </a:r>
          </a:p>
        </p:txBody>
      </p:sp>
      <p:grpSp>
        <p:nvGrpSpPr>
          <p:cNvPr id="5" name="Group 4">
            <a:extLst>
              <a:ext uri="{FF2B5EF4-FFF2-40B4-BE49-F238E27FC236}">
                <a16:creationId xmlns:a16="http://schemas.microsoft.com/office/drawing/2014/main" id="{C6DE3907-0BEB-FB4F-AC37-EBBE763DE1E3}"/>
              </a:ext>
            </a:extLst>
          </p:cNvPr>
          <p:cNvGrpSpPr/>
          <p:nvPr/>
        </p:nvGrpSpPr>
        <p:grpSpPr>
          <a:xfrm>
            <a:off x="7098876" y="1587643"/>
            <a:ext cx="3098053" cy="1216720"/>
            <a:chOff x="8198055" y="1611905"/>
            <a:chExt cx="3098053" cy="1216720"/>
          </a:xfrm>
        </p:grpSpPr>
        <p:sp>
          <p:nvSpPr>
            <p:cNvPr id="52" name="Text Placeholder 36">
              <a:extLst>
                <a:ext uri="{FF2B5EF4-FFF2-40B4-BE49-F238E27FC236}">
                  <a16:creationId xmlns:a16="http://schemas.microsoft.com/office/drawing/2014/main" id="{7650F86E-2159-B748-8F51-4AEF74EF9C96}"/>
                </a:ext>
              </a:extLst>
            </p:cNvPr>
            <p:cNvSpPr txBox="1">
              <a:spLocks/>
            </p:cNvSpPr>
            <p:nvPr/>
          </p:nvSpPr>
          <p:spPr>
            <a:xfrm>
              <a:off x="8198055" y="2608277"/>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SD-WAN</a:t>
              </a:r>
            </a:p>
          </p:txBody>
        </p:sp>
        <p:sp>
          <p:nvSpPr>
            <p:cNvPr id="62" name="Oval 61">
              <a:extLst>
                <a:ext uri="{FF2B5EF4-FFF2-40B4-BE49-F238E27FC236}">
                  <a16:creationId xmlns:a16="http://schemas.microsoft.com/office/drawing/2014/main" id="{82F8C6A7-C49D-F343-8835-4422EFF2229E}"/>
                </a:ext>
              </a:extLst>
            </p:cNvPr>
            <p:cNvSpPr/>
            <p:nvPr/>
          </p:nvSpPr>
          <p:spPr>
            <a:xfrm>
              <a:off x="10090795" y="1611905"/>
              <a:ext cx="927355" cy="927355"/>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dirty="0"/>
            </a:p>
          </p:txBody>
        </p:sp>
        <p:sp>
          <p:nvSpPr>
            <p:cNvPr id="64" name="Text Placeholder 36">
              <a:extLst>
                <a:ext uri="{FF2B5EF4-FFF2-40B4-BE49-F238E27FC236}">
                  <a16:creationId xmlns:a16="http://schemas.microsoft.com/office/drawing/2014/main" id="{BFF08541-4F57-D74D-9F95-64CED3A4E1E2}"/>
                </a:ext>
              </a:extLst>
            </p:cNvPr>
            <p:cNvSpPr txBox="1">
              <a:spLocks/>
            </p:cNvSpPr>
            <p:nvPr/>
          </p:nvSpPr>
          <p:spPr>
            <a:xfrm>
              <a:off x="9862195" y="2608277"/>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Branch/Edge</a:t>
              </a:r>
            </a:p>
          </p:txBody>
        </p:sp>
        <p:cxnSp>
          <p:nvCxnSpPr>
            <p:cNvPr id="15" name="Straight Connector 14">
              <a:extLst>
                <a:ext uri="{FF2B5EF4-FFF2-40B4-BE49-F238E27FC236}">
                  <a16:creationId xmlns:a16="http://schemas.microsoft.com/office/drawing/2014/main" id="{8CC8332A-49A1-984B-B154-6D05C9FFED14}"/>
                </a:ext>
              </a:extLst>
            </p:cNvPr>
            <p:cNvCxnSpPr>
              <a:cxnSpLocks/>
              <a:stCxn id="50" idx="6"/>
              <a:endCxn id="62" idx="2"/>
            </p:cNvCxnSpPr>
            <p:nvPr/>
          </p:nvCxnSpPr>
          <p:spPr bwMode="gray">
            <a:xfrm>
              <a:off x="9387876" y="2075583"/>
              <a:ext cx="702919" cy="0"/>
            </a:xfrm>
            <a:prstGeom prst="line">
              <a:avLst/>
            </a:prstGeom>
            <a:ln w="31750">
              <a:solidFill>
                <a:schemeClr val="accent2"/>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9A38DF7-799F-684B-95A3-710D9DBDF4C2}"/>
                </a:ext>
              </a:extLst>
            </p:cNvPr>
            <p:cNvSpPr/>
            <p:nvPr/>
          </p:nvSpPr>
          <p:spPr>
            <a:xfrm>
              <a:off x="8460521" y="1611905"/>
              <a:ext cx="927355" cy="927355"/>
            </a:xfrm>
            <a:prstGeom prst="ellipse">
              <a:avLst/>
            </a:prstGeom>
            <a:solidFill>
              <a:schemeClr val="bg1"/>
            </a:solidFill>
            <a:ln w="15875">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400" dirty="0"/>
            </a:p>
          </p:txBody>
        </p:sp>
        <p:pic>
          <p:nvPicPr>
            <p:cNvPr id="65" name="Graphic 64">
              <a:extLst>
                <a:ext uri="{FF2B5EF4-FFF2-40B4-BE49-F238E27FC236}">
                  <a16:creationId xmlns:a16="http://schemas.microsoft.com/office/drawing/2014/main" id="{A2FA306D-1194-3049-928F-1FA5CBF8F4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8115" y="1787206"/>
              <a:ext cx="612167" cy="576752"/>
            </a:xfrm>
            <a:prstGeom prst="rect">
              <a:avLst/>
            </a:prstGeom>
          </p:spPr>
        </p:pic>
        <p:pic>
          <p:nvPicPr>
            <p:cNvPr id="66" name="Graphic 65">
              <a:extLst>
                <a:ext uri="{FF2B5EF4-FFF2-40B4-BE49-F238E27FC236}">
                  <a16:creationId xmlns:a16="http://schemas.microsoft.com/office/drawing/2014/main" id="{C246E0B4-D80C-7C43-8C8C-5A4E52A9A3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8734" y="1765621"/>
              <a:ext cx="371476" cy="625911"/>
            </a:xfrm>
            <a:prstGeom prst="rect">
              <a:avLst/>
            </a:prstGeom>
          </p:spPr>
        </p:pic>
      </p:grpSp>
      <p:sp>
        <p:nvSpPr>
          <p:cNvPr id="35" name="Text Placeholder 32">
            <a:extLst>
              <a:ext uri="{FF2B5EF4-FFF2-40B4-BE49-F238E27FC236}">
                <a16:creationId xmlns:a16="http://schemas.microsoft.com/office/drawing/2014/main" id="{8E52C2C8-B3F5-1C49-A724-962858819555}"/>
              </a:ext>
            </a:extLst>
          </p:cNvPr>
          <p:cNvSpPr txBox="1">
            <a:spLocks/>
          </p:cNvSpPr>
          <p:nvPr/>
        </p:nvSpPr>
        <p:spPr>
          <a:xfrm>
            <a:off x="3458311" y="2627805"/>
            <a:ext cx="1097870" cy="404131"/>
          </a:xfrm>
          <a:prstGeom prst="rect">
            <a:avLst/>
          </a:prstGeom>
        </p:spPr>
        <p:txBody>
          <a:bodyPr vert="horz" lIns="0" tIns="0" rIns="0" bIns="0" rtlCol="0">
            <a:noAutofit/>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400" dirty="0">
                <a:solidFill>
                  <a:schemeClr val="tx1"/>
                </a:solidFill>
              </a:rPr>
              <a:t>Data Center</a:t>
            </a:r>
          </a:p>
        </p:txBody>
      </p:sp>
      <p:grpSp>
        <p:nvGrpSpPr>
          <p:cNvPr id="6" name="Group 5">
            <a:extLst>
              <a:ext uri="{FF2B5EF4-FFF2-40B4-BE49-F238E27FC236}">
                <a16:creationId xmlns:a16="http://schemas.microsoft.com/office/drawing/2014/main" id="{97AEE590-9A5F-E942-B344-DD3E2BE9FE1B}"/>
              </a:ext>
            </a:extLst>
          </p:cNvPr>
          <p:cNvGrpSpPr/>
          <p:nvPr/>
        </p:nvGrpSpPr>
        <p:grpSpPr>
          <a:xfrm>
            <a:off x="5400236" y="2954622"/>
            <a:ext cx="914400" cy="905692"/>
            <a:chOff x="4545874" y="2734489"/>
            <a:chExt cx="914400" cy="905692"/>
          </a:xfrm>
        </p:grpSpPr>
        <p:sp>
          <p:nvSpPr>
            <p:cNvPr id="4" name="Rounded Rectangle 3">
              <a:extLst>
                <a:ext uri="{FF2B5EF4-FFF2-40B4-BE49-F238E27FC236}">
                  <a16:creationId xmlns:a16="http://schemas.microsoft.com/office/drawing/2014/main" id="{0A7F030F-874E-BB4D-9FB4-B796920177A5}"/>
                </a:ext>
              </a:extLst>
            </p:cNvPr>
            <p:cNvSpPr/>
            <p:nvPr/>
          </p:nvSpPr>
          <p:spPr>
            <a:xfrm>
              <a:off x="4545874" y="2734489"/>
              <a:ext cx="914400" cy="905692"/>
            </a:xfrm>
            <a:prstGeom prst="roundRect">
              <a:avLst>
                <a:gd name="adj" fmla="val 801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57" name="Graphic 56">
              <a:extLst>
                <a:ext uri="{FF2B5EF4-FFF2-40B4-BE49-F238E27FC236}">
                  <a16:creationId xmlns:a16="http://schemas.microsoft.com/office/drawing/2014/main" id="{F6DD9F47-7B6A-4383-9E32-B71CCA46FA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2112" y="2748775"/>
              <a:ext cx="865330" cy="865326"/>
            </a:xfrm>
            <a:prstGeom prst="rect">
              <a:avLst/>
            </a:prstGeom>
          </p:spPr>
        </p:pic>
      </p:grpSp>
      <p:sp>
        <p:nvSpPr>
          <p:cNvPr id="51" name="Text Placeholder 37">
            <a:extLst>
              <a:ext uri="{FF2B5EF4-FFF2-40B4-BE49-F238E27FC236}">
                <a16:creationId xmlns:a16="http://schemas.microsoft.com/office/drawing/2014/main" id="{9E681D89-5C6F-0A49-ABD8-AFE63DE2301B}"/>
              </a:ext>
            </a:extLst>
          </p:cNvPr>
          <p:cNvSpPr txBox="1">
            <a:spLocks/>
          </p:cNvSpPr>
          <p:nvPr/>
        </p:nvSpPr>
        <p:spPr>
          <a:xfrm>
            <a:off x="3084471" y="5324284"/>
            <a:ext cx="1600364" cy="268977"/>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r>
              <a:rPr lang="en-US" sz="1400" dirty="0"/>
              <a:t>VMware Cloud</a:t>
            </a:r>
          </a:p>
        </p:txBody>
      </p:sp>
    </p:spTree>
    <p:extLst>
      <p:ext uri="{BB962C8B-B14F-4D97-AF65-F5344CB8AC3E}">
        <p14:creationId xmlns:p14="http://schemas.microsoft.com/office/powerpoint/2010/main" val="390809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are Corporate Template Light_2019_Master" id="{0A75781D-9563-2442-B013-41D8C351426F}" vid="{18352F00-F849-E242-860D-CE437D929049}"/>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VMware_white_16x9</Template>
  <TotalTime>0</TotalTime>
  <Words>4050</Words>
  <Application>Microsoft Macintosh PowerPoint</Application>
  <PresentationFormat>Custom</PresentationFormat>
  <Paragraphs>321</Paragraphs>
  <Slides>15</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Avenir</vt:lpstr>
      <vt:lpstr>Calibri</vt:lpstr>
      <vt:lpstr>Camphor Std</vt:lpstr>
      <vt:lpstr>Metropolis</vt:lpstr>
      <vt:lpstr>Metropolis Light</vt:lpstr>
      <vt:lpstr>Metropolis Regular</vt:lpstr>
      <vt:lpstr>Muli</vt:lpstr>
      <vt:lpstr>Open Sans</vt:lpstr>
      <vt:lpstr>Wingdings</vt:lpstr>
      <vt:lpstr>VMware_white_16x9</vt:lpstr>
      <vt:lpstr>Building A Foundation for Digital Business</vt:lpstr>
      <vt:lpstr>What Do These Mean for Your Business?</vt:lpstr>
      <vt:lpstr>What Do These Mean for Your Business?</vt:lpstr>
      <vt:lpstr>Enabling Transformation Without Disruption</vt:lpstr>
      <vt:lpstr>VMware Vision</vt:lpstr>
      <vt:lpstr>Application Needs are Driving Cloud Strategies</vt:lpstr>
      <vt:lpstr>Any Cloud</vt:lpstr>
      <vt:lpstr>Any Device</vt:lpstr>
      <vt:lpstr>Modern Apps Are Complex and Distributed</vt:lpstr>
      <vt:lpstr>Software-Defined Networking Offers Scale and Greater Security</vt:lpstr>
      <vt:lpstr>VMware Intrinsic Security</vt:lpstr>
      <vt:lpstr>How VMware Helps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2019-02-15T15:40:46Z</dcterms:created>
  <dcterms:modified xsi:type="dcterms:W3CDTF">2020-04-23T18:53:10Z</dcterms:modified>
</cp:coreProperties>
</file>